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Lst>
  <p:sldSz cy="6858000" cx="12192000"/>
  <p:notesSz cx="6858000" cy="9144000"/>
  <p:embeddedFontLst>
    <p:embeddedFont>
      <p:font typeface="Noto Sans KR"/>
      <p:regular r:id="rId35"/>
      <p:bold r:id="rId36"/>
    </p:embeddedFont>
    <p:embeddedFont>
      <p:font typeface="Poppins"/>
      <p:regular r:id="rId37"/>
      <p:bold r:id="rId38"/>
      <p:italic r:id="rId39"/>
      <p:boldItalic r:id="rId40"/>
    </p:embeddedFont>
    <p:embeddedFont>
      <p:font typeface="Poppins SemiBold"/>
      <p:regular r:id="rId41"/>
      <p:bold r:id="rId42"/>
      <p:italic r:id="rId43"/>
      <p:boldItalic r:id="rId4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AFDCC480-6C78-4D81-A85F-3427A6603791}">
  <a:tblStyle styleId="{AFDCC480-6C78-4D81-A85F-3427A6603791}" styleName="Table_0">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8ECF4"/>
          </a:solidFill>
        </a:fill>
      </a:tcStyle>
    </a:wholeTbl>
    <a:band1H>
      <a:tcTxStyle/>
      <a:tcStyle>
        <a:fill>
          <a:solidFill>
            <a:srgbClr val="CFD7E7"/>
          </a:solidFill>
        </a:fill>
      </a:tcStyle>
    </a:band1H>
    <a:band2H>
      <a:tcTxStyle/>
    </a:band2H>
    <a:band1V>
      <a:tcTxStyle/>
      <a:tcStyle>
        <a:fill>
          <a:solidFill>
            <a:srgbClr val="CFD7E7"/>
          </a:solidFill>
        </a:fill>
      </a:tcStyle>
    </a:band1V>
    <a:band2V>
      <a:tcTxStyle/>
    </a:band2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Poppins-boldItalic.fntdata"/><Relationship Id="rId20" Type="http://schemas.openxmlformats.org/officeDocument/2006/relationships/slide" Target="slides/slide14.xml"/><Relationship Id="rId42" Type="http://schemas.openxmlformats.org/officeDocument/2006/relationships/font" Target="fonts/PoppinsSemiBold-bold.fntdata"/><Relationship Id="rId41" Type="http://schemas.openxmlformats.org/officeDocument/2006/relationships/font" Target="fonts/PoppinsSemiBold-regular.fntdata"/><Relationship Id="rId22" Type="http://schemas.openxmlformats.org/officeDocument/2006/relationships/slide" Target="slides/slide16.xml"/><Relationship Id="rId44" Type="http://schemas.openxmlformats.org/officeDocument/2006/relationships/font" Target="fonts/PoppinsSemiBold-boldItalic.fntdata"/><Relationship Id="rId21" Type="http://schemas.openxmlformats.org/officeDocument/2006/relationships/slide" Target="slides/slide15.xml"/><Relationship Id="rId43" Type="http://schemas.openxmlformats.org/officeDocument/2006/relationships/font" Target="fonts/PoppinsSemiBold-italic.fntdata"/><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slide" Target="slides/slide27.xml"/><Relationship Id="rId10" Type="http://schemas.openxmlformats.org/officeDocument/2006/relationships/slide" Target="slides/slide4.xml"/><Relationship Id="rId32" Type="http://schemas.openxmlformats.org/officeDocument/2006/relationships/slide" Target="slides/slide26.xml"/><Relationship Id="rId13" Type="http://schemas.openxmlformats.org/officeDocument/2006/relationships/slide" Target="slides/slide7.xml"/><Relationship Id="rId35" Type="http://schemas.openxmlformats.org/officeDocument/2006/relationships/font" Target="fonts/NotoSansKR-regular.fntdata"/><Relationship Id="rId12" Type="http://schemas.openxmlformats.org/officeDocument/2006/relationships/slide" Target="slides/slide6.xml"/><Relationship Id="rId34" Type="http://schemas.openxmlformats.org/officeDocument/2006/relationships/slide" Target="slides/slide28.xml"/><Relationship Id="rId15" Type="http://schemas.openxmlformats.org/officeDocument/2006/relationships/slide" Target="slides/slide9.xml"/><Relationship Id="rId37" Type="http://schemas.openxmlformats.org/officeDocument/2006/relationships/font" Target="fonts/Poppins-regular.fntdata"/><Relationship Id="rId14" Type="http://schemas.openxmlformats.org/officeDocument/2006/relationships/slide" Target="slides/slide8.xml"/><Relationship Id="rId36" Type="http://schemas.openxmlformats.org/officeDocument/2006/relationships/font" Target="fonts/NotoSansKR-bold.fntdata"/><Relationship Id="rId17" Type="http://schemas.openxmlformats.org/officeDocument/2006/relationships/slide" Target="slides/slide11.xml"/><Relationship Id="rId39" Type="http://schemas.openxmlformats.org/officeDocument/2006/relationships/font" Target="fonts/Poppins-italic.fntdata"/><Relationship Id="rId16" Type="http://schemas.openxmlformats.org/officeDocument/2006/relationships/slide" Target="slides/slide10.xml"/><Relationship Id="rId38" Type="http://schemas.openxmlformats.org/officeDocument/2006/relationships/font" Target="fonts/Poppins-bold.fntdata"/><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g3b84e8e719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g3b84e8e7199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g3b84e8e7199_0_4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g3b84e8e7199_0_44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g3b84e8e7199_0_4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g3b84e8e7199_0_46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g3b84e8e7199_0_4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g3b84e8e7199_0_47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g3b84e8e7199_0_4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g3b84e8e7199_0_49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g3b84e8e7199_0_4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g3b84e8e7199_0_49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g3b84e8e7199_0_5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g3b84e8e7199_0_51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g3b84e8e7199_0_5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g3b84e8e7199_0_52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g3b84e8e7199_0_5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g3b84e8e7199_0_54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g3b84e8e7199_0_5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g3b84e8e7199_0_55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3b84e8e7199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g3b84e8e7199_0_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1" name="Shape 371"/>
        <p:cNvGrpSpPr/>
        <p:nvPr/>
      </p:nvGrpSpPr>
      <p:grpSpPr>
        <a:xfrm>
          <a:off x="0" y="0"/>
          <a:ext cx="0" cy="0"/>
          <a:chOff x="0" y="0"/>
          <a:chExt cx="0" cy="0"/>
        </a:xfrm>
      </p:grpSpPr>
      <p:sp>
        <p:nvSpPr>
          <p:cNvPr id="372" name="Google Shape;372;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 name="Shape 387"/>
        <p:cNvGrpSpPr/>
        <p:nvPr/>
      </p:nvGrpSpPr>
      <p:grpSpPr>
        <a:xfrm>
          <a:off x="0" y="0"/>
          <a:ext cx="0" cy="0"/>
          <a:chOff x="0" y="0"/>
          <a:chExt cx="0" cy="0"/>
        </a:xfrm>
      </p:grpSpPr>
      <p:sp>
        <p:nvSpPr>
          <p:cNvPr id="388" name="Google Shape;388;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89" name="Google Shape;389;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0" name="Shape 400"/>
        <p:cNvGrpSpPr/>
        <p:nvPr/>
      </p:nvGrpSpPr>
      <p:grpSpPr>
        <a:xfrm>
          <a:off x="0" y="0"/>
          <a:ext cx="0" cy="0"/>
          <a:chOff x="0" y="0"/>
          <a:chExt cx="0" cy="0"/>
        </a:xfrm>
      </p:grpSpPr>
      <p:sp>
        <p:nvSpPr>
          <p:cNvPr id="401" name="Google Shape;401;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4" name="Shape 414"/>
        <p:cNvGrpSpPr/>
        <p:nvPr/>
      </p:nvGrpSpPr>
      <p:grpSpPr>
        <a:xfrm>
          <a:off x="0" y="0"/>
          <a:ext cx="0" cy="0"/>
          <a:chOff x="0" y="0"/>
          <a:chExt cx="0" cy="0"/>
        </a:xfrm>
      </p:grpSpPr>
      <p:sp>
        <p:nvSpPr>
          <p:cNvPr id="415" name="Google Shape;415;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16" name="Google Shape;416;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9" name="Shape 429"/>
        <p:cNvGrpSpPr/>
        <p:nvPr/>
      </p:nvGrpSpPr>
      <p:grpSpPr>
        <a:xfrm>
          <a:off x="0" y="0"/>
          <a:ext cx="0" cy="0"/>
          <a:chOff x="0" y="0"/>
          <a:chExt cx="0" cy="0"/>
        </a:xfrm>
      </p:grpSpPr>
      <p:sp>
        <p:nvSpPr>
          <p:cNvPr id="430" name="Google Shape;430;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5" name="Shape 445"/>
        <p:cNvGrpSpPr/>
        <p:nvPr/>
      </p:nvGrpSpPr>
      <p:grpSpPr>
        <a:xfrm>
          <a:off x="0" y="0"/>
          <a:ext cx="0" cy="0"/>
          <a:chOff x="0" y="0"/>
          <a:chExt cx="0" cy="0"/>
        </a:xfrm>
      </p:grpSpPr>
      <p:sp>
        <p:nvSpPr>
          <p:cNvPr id="446" name="Google Shape;446;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1" name="Shape 461"/>
        <p:cNvGrpSpPr/>
        <p:nvPr/>
      </p:nvGrpSpPr>
      <p:grpSpPr>
        <a:xfrm>
          <a:off x="0" y="0"/>
          <a:ext cx="0" cy="0"/>
          <a:chOff x="0" y="0"/>
          <a:chExt cx="0" cy="0"/>
        </a:xfrm>
      </p:grpSpPr>
      <p:sp>
        <p:nvSpPr>
          <p:cNvPr id="462" name="Google Shape;462;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63" name="Google Shape;463;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3b84e8e7199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g3b84e8e7199_0_2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3b84e8e7199_0_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g3b84e8e7199_0_3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3b84e8e7199_0_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g3b84e8e7199_0_4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g3b84e8e7199_0_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g3b84e8e7199_0_7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g3b84e8e7199_0_1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g3b84e8e7199_0_12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g3b84e8e7199_0_4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g3b84e8e7199_0_43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3b84e8e7199_0_4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g3b84e8e7199_0_44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 name="Google Shape;13;p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 name="Google Shape;14;p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1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11"/>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1" name="Google Shape;71;p1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12"/>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2"/>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7" name="Google Shape;77;p1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3"/>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3"/>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8" name="Google Shape;18;p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4"/>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4" name="Google Shape;24;p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5"/>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5"/>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0" name="Google Shape;30;p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6"/>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6" name="Google Shape;36;p6"/>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7" name="Google Shape;37;p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7"/>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3" name="Google Shape;43;p7"/>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4" name="Google Shape;44;p7"/>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5" name="Google Shape;45;p7"/>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6" name="Google Shape;46;p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9"/>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9"/>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57" name="Google Shape;57;p9"/>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58" name="Google Shape;58;p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0"/>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10"/>
          <p:cNvSpPr/>
          <p:nvPr>
            <p:ph idx="2" type="pic"/>
          </p:nvPr>
        </p:nvSpPr>
        <p:spPr>
          <a:xfrm>
            <a:off x="1792288" y="612775"/>
            <a:ext cx="5486400" cy="4114800"/>
          </a:xfrm>
          <a:prstGeom prst="rect">
            <a:avLst/>
          </a:prstGeom>
          <a:noFill/>
          <a:ln>
            <a:noFill/>
          </a:ln>
        </p:spPr>
      </p:sp>
      <p:sp>
        <p:nvSpPr>
          <p:cNvPr id="64" name="Google Shape;64;p10"/>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5" name="Google Shape;65;p1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Google Shape;8;p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5.png"/><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3.png"/><Relationship Id="rId4" Type="http://schemas.openxmlformats.org/officeDocument/2006/relationships/image" Target="../media/image30.png"/><Relationship Id="rId5" Type="http://schemas.openxmlformats.org/officeDocument/2006/relationships/image" Target="../media/image2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2.png"/><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33.png"/><Relationship Id="rId4" Type="http://schemas.openxmlformats.org/officeDocument/2006/relationships/image" Target="../media/image29.png"/><Relationship Id="rId5" Type="http://schemas.openxmlformats.org/officeDocument/2006/relationships/image" Target="../media/image38.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42.png"/><Relationship Id="rId4" Type="http://schemas.openxmlformats.org/officeDocument/2006/relationships/image" Target="../media/image59.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53.png"/><Relationship Id="rId4" Type="http://schemas.openxmlformats.org/officeDocument/2006/relationships/image" Target="../media/image32.png"/><Relationship Id="rId5" Type="http://schemas.openxmlformats.org/officeDocument/2006/relationships/image" Target="../media/image3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36.png"/><Relationship Id="rId4" Type="http://schemas.openxmlformats.org/officeDocument/2006/relationships/image" Target="../media/image35.png"/><Relationship Id="rId5" Type="http://schemas.openxmlformats.org/officeDocument/2006/relationships/image" Target="../media/image2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40.png"/><Relationship Id="rId4" Type="http://schemas.openxmlformats.org/officeDocument/2006/relationships/image" Target="../media/image48.png"/><Relationship Id="rId5" Type="http://schemas.openxmlformats.org/officeDocument/2006/relationships/image" Target="../media/image3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44.png"/><Relationship Id="rId4" Type="http://schemas.openxmlformats.org/officeDocument/2006/relationships/image" Target="../media/image55.png"/><Relationship Id="rId5" Type="http://schemas.openxmlformats.org/officeDocument/2006/relationships/image" Target="../media/image37.png"/><Relationship Id="rId6" Type="http://schemas.openxmlformats.org/officeDocument/2006/relationships/image" Target="../media/image51.png"/><Relationship Id="rId7" Type="http://schemas.openxmlformats.org/officeDocument/2006/relationships/image" Target="../media/image54.png"/><Relationship Id="rId8" Type="http://schemas.openxmlformats.org/officeDocument/2006/relationships/image" Target="../media/image5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49.png"/><Relationship Id="rId4" Type="http://schemas.openxmlformats.org/officeDocument/2006/relationships/image" Target="../media/image43.png"/><Relationship Id="rId5" Type="http://schemas.openxmlformats.org/officeDocument/2006/relationships/image" Target="../media/image57.png"/><Relationship Id="rId6" Type="http://schemas.openxmlformats.org/officeDocument/2006/relationships/image" Target="../media/image45.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5.png"/><Relationship Id="rId4" Type="http://schemas.openxmlformats.org/officeDocument/2006/relationships/image" Target="../media/image24.jpg"/><Relationship Id="rId5" Type="http://schemas.openxmlformats.org/officeDocument/2006/relationships/image" Target="../media/image1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43.png"/><Relationship Id="rId4" Type="http://schemas.openxmlformats.org/officeDocument/2006/relationships/image" Target="../media/image52.png"/><Relationship Id="rId5" Type="http://schemas.openxmlformats.org/officeDocument/2006/relationships/image" Target="../media/image58.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61.png"/><Relationship Id="rId4" Type="http://schemas.openxmlformats.org/officeDocument/2006/relationships/image" Target="../media/image43.png"/><Relationship Id="rId5" Type="http://schemas.openxmlformats.org/officeDocument/2006/relationships/image" Target="../media/image66.png"/><Relationship Id="rId6" Type="http://schemas.openxmlformats.org/officeDocument/2006/relationships/image" Target="../media/image62.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61.png"/><Relationship Id="rId4" Type="http://schemas.openxmlformats.org/officeDocument/2006/relationships/image" Target="../media/image43.png"/><Relationship Id="rId5" Type="http://schemas.openxmlformats.org/officeDocument/2006/relationships/image" Target="../media/image56.png"/><Relationship Id="rId6" Type="http://schemas.openxmlformats.org/officeDocument/2006/relationships/image" Target="../media/image65.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68.jpg"/><Relationship Id="rId4" Type="http://schemas.openxmlformats.org/officeDocument/2006/relationships/image" Target="../media/image6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60.png"/><Relationship Id="rId4" Type="http://schemas.openxmlformats.org/officeDocument/2006/relationships/image" Target="../media/image73.png"/><Relationship Id="rId5" Type="http://schemas.openxmlformats.org/officeDocument/2006/relationships/image" Target="../media/image77.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67.png"/><Relationship Id="rId4" Type="http://schemas.openxmlformats.org/officeDocument/2006/relationships/image" Target="../media/image60.png"/><Relationship Id="rId5" Type="http://schemas.openxmlformats.org/officeDocument/2006/relationships/image" Target="../media/image63.png"/><Relationship Id="rId6" Type="http://schemas.openxmlformats.org/officeDocument/2006/relationships/image" Target="../media/image70.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67.png"/><Relationship Id="rId4" Type="http://schemas.openxmlformats.org/officeDocument/2006/relationships/image" Target="../media/image60.png"/><Relationship Id="rId5" Type="http://schemas.openxmlformats.org/officeDocument/2006/relationships/image" Target="../media/image69.png"/><Relationship Id="rId6" Type="http://schemas.openxmlformats.org/officeDocument/2006/relationships/image" Target="../media/image75.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67.png"/><Relationship Id="rId4" Type="http://schemas.openxmlformats.org/officeDocument/2006/relationships/image" Target="../media/image60.png"/><Relationship Id="rId5" Type="http://schemas.openxmlformats.org/officeDocument/2006/relationships/image" Target="../media/image71.png"/><Relationship Id="rId6" Type="http://schemas.openxmlformats.org/officeDocument/2006/relationships/image" Target="../media/image74.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67.png"/><Relationship Id="rId4" Type="http://schemas.openxmlformats.org/officeDocument/2006/relationships/image" Target="../media/image60.png"/><Relationship Id="rId5" Type="http://schemas.openxmlformats.org/officeDocument/2006/relationships/image" Target="../media/image72.png"/><Relationship Id="rId6" Type="http://schemas.openxmlformats.org/officeDocument/2006/relationships/image" Target="../media/image7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5.png"/><Relationship Id="rId4" Type="http://schemas.openxmlformats.org/officeDocument/2006/relationships/image" Target="../media/image4.png"/><Relationship Id="rId5" Type="http://schemas.openxmlformats.org/officeDocument/2006/relationships/image" Target="../media/image16.png"/><Relationship Id="rId6" Type="http://schemas.openxmlformats.org/officeDocument/2006/relationships/image" Target="../media/image1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5.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11" Type="http://schemas.openxmlformats.org/officeDocument/2006/relationships/image" Target="../media/image17.png"/><Relationship Id="rId10" Type="http://schemas.openxmlformats.org/officeDocument/2006/relationships/image" Target="../media/image14.png"/><Relationship Id="rId13" Type="http://schemas.openxmlformats.org/officeDocument/2006/relationships/image" Target="../media/image31.png"/><Relationship Id="rId12" Type="http://schemas.openxmlformats.org/officeDocument/2006/relationships/image" Target="../media/image19.png"/><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7.png"/><Relationship Id="rId14" Type="http://schemas.openxmlformats.org/officeDocument/2006/relationships/image" Target="../media/image18.png"/><Relationship Id="rId5" Type="http://schemas.openxmlformats.org/officeDocument/2006/relationships/image" Target="../media/image1.png"/><Relationship Id="rId6" Type="http://schemas.openxmlformats.org/officeDocument/2006/relationships/image" Target="../media/image10.png"/><Relationship Id="rId7" Type="http://schemas.openxmlformats.org/officeDocument/2006/relationships/image" Target="../media/image2.png"/><Relationship Id="rId8"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5.png"/><Relationship Id="rId4" Type="http://schemas.openxmlformats.org/officeDocument/2006/relationships/image" Target="../media/image46.jpg"/><Relationship Id="rId5" Type="http://schemas.openxmlformats.org/officeDocument/2006/relationships/image" Target="../media/image1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83" name="Shape 83"/>
        <p:cNvGrpSpPr/>
        <p:nvPr/>
      </p:nvGrpSpPr>
      <p:grpSpPr>
        <a:xfrm>
          <a:off x="0" y="0"/>
          <a:ext cx="0" cy="0"/>
          <a:chOff x="0" y="0"/>
          <a:chExt cx="0" cy="0"/>
        </a:xfrm>
      </p:grpSpPr>
      <p:pic>
        <p:nvPicPr>
          <p:cNvPr descr="image.png" id="84" name="Google Shape;84;p13"/>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85" name="Google Shape;85;p13"/>
          <p:cNvPicPr preferRelativeResize="0"/>
          <p:nvPr/>
        </p:nvPicPr>
        <p:blipFill rotWithShape="1">
          <a:blip r:embed="rId4">
            <a:alphaModFix/>
          </a:blip>
          <a:srcRect b="0" l="0" r="0" t="0"/>
          <a:stretch/>
        </p:blipFill>
        <p:spPr>
          <a:xfrm>
            <a:off x="571500" y="571500"/>
            <a:ext cx="11049000" cy="5715000"/>
          </a:xfrm>
          <a:prstGeom prst="rect">
            <a:avLst/>
          </a:prstGeom>
          <a:noFill/>
          <a:ln>
            <a:noFill/>
          </a:ln>
        </p:spPr>
      </p:pic>
      <p:sp>
        <p:nvSpPr>
          <p:cNvPr id="86" name="Google Shape;86;p13"/>
          <p:cNvSpPr txBox="1"/>
          <p:nvPr/>
        </p:nvSpPr>
        <p:spPr>
          <a:xfrm>
            <a:off x="952500" y="2156525"/>
            <a:ext cx="9888300" cy="738900"/>
          </a:xfrm>
          <a:prstGeom prst="rect">
            <a:avLst/>
          </a:prstGeom>
          <a:noFill/>
          <a:ln>
            <a:noFill/>
          </a:ln>
        </p:spPr>
        <p:txBody>
          <a:bodyPr anchorCtr="0" anchor="t" bIns="0" lIns="0" spcFirstLastPara="1" rIns="0" wrap="square" tIns="0">
            <a:spAutoFit/>
          </a:bodyPr>
          <a:lstStyle/>
          <a:p>
            <a:pPr indent="0" lvl="0" marL="0" marR="0" rtl="0" algn="l">
              <a:lnSpc>
                <a:spcPct val="119979"/>
              </a:lnSpc>
              <a:spcBef>
                <a:spcPts val="0"/>
              </a:spcBef>
              <a:spcAft>
                <a:spcPts val="0"/>
              </a:spcAft>
              <a:buNone/>
            </a:pPr>
            <a:r>
              <a:rPr b="1" i="0" lang="en-US" sz="4800" u="none" cap="none" strike="noStrike">
                <a:solidFill>
                  <a:srgbClr val="1A73E8"/>
                </a:solidFill>
                <a:latin typeface="Poppins"/>
                <a:ea typeface="Poppins"/>
                <a:cs typeface="Poppins"/>
                <a:sym typeface="Poppins"/>
              </a:rPr>
              <a:t>Nano Banana</a:t>
            </a:r>
            <a:r>
              <a:rPr b="1" i="0" lang="en-US" sz="4800" u="none" cap="none" strike="noStrike">
                <a:solidFill>
                  <a:srgbClr val="202124"/>
                </a:solidFill>
                <a:latin typeface="Poppins"/>
                <a:ea typeface="Poppins"/>
                <a:cs typeface="Poppins"/>
                <a:sym typeface="Poppins"/>
              </a:rPr>
              <a:t> </a:t>
            </a:r>
            <a:r>
              <a:rPr b="1" lang="en-US" sz="4800">
                <a:solidFill>
                  <a:srgbClr val="202124"/>
                </a:solidFill>
                <a:latin typeface="Poppins"/>
                <a:ea typeface="Poppins"/>
                <a:cs typeface="Poppins"/>
                <a:sym typeface="Poppins"/>
              </a:rPr>
              <a:t>를 활용한 캐릭터 개발</a:t>
            </a:r>
            <a:endParaRPr/>
          </a:p>
        </p:txBody>
      </p:sp>
      <p:sp>
        <p:nvSpPr>
          <p:cNvPr id="87" name="Google Shape;87;p13"/>
          <p:cNvSpPr txBox="1"/>
          <p:nvPr/>
        </p:nvSpPr>
        <p:spPr>
          <a:xfrm>
            <a:off x="1143000" y="3848100"/>
            <a:ext cx="7429500" cy="840300"/>
          </a:xfrm>
          <a:prstGeom prst="rect">
            <a:avLst/>
          </a:prstGeom>
          <a:noFill/>
          <a:ln>
            <a:noFill/>
          </a:ln>
        </p:spPr>
        <p:txBody>
          <a:bodyPr anchorCtr="0" anchor="t" bIns="0" lIns="0" spcFirstLastPara="1" rIns="0" wrap="square" tIns="0">
            <a:spAutoFit/>
          </a:bodyPr>
          <a:lstStyle/>
          <a:p>
            <a:pPr indent="0" lvl="0" marL="0" marR="0" rtl="0" algn="l">
              <a:lnSpc>
                <a:spcPct val="159952"/>
              </a:lnSpc>
              <a:spcBef>
                <a:spcPts val="0"/>
              </a:spcBef>
              <a:spcAft>
                <a:spcPts val="0"/>
              </a:spcAft>
              <a:buNone/>
            </a:pPr>
            <a:r>
              <a:rPr b="0" i="0" lang="en-US" sz="2100" u="none" cap="none" strike="noStrike">
                <a:solidFill>
                  <a:srgbClr val="5F6368"/>
                </a:solidFill>
                <a:latin typeface="Noto Sans KR"/>
                <a:ea typeface="Noto Sans KR"/>
                <a:cs typeface="Noto Sans KR"/>
                <a:sym typeface="Noto Sans KR"/>
              </a:rPr>
              <a:t>구글 제미나이 3 프로 이미지('Nano Banana')를 활용한</a:t>
            </a:r>
            <a:br>
              <a:rPr b="0" i="0" lang="en-US" sz="1800" u="none" cap="none" strike="noStrike">
                <a:solidFill>
                  <a:schemeClr val="dk1"/>
                </a:solidFill>
                <a:latin typeface="Calibri"/>
                <a:ea typeface="Calibri"/>
                <a:cs typeface="Calibri"/>
                <a:sym typeface="Calibri"/>
              </a:rPr>
            </a:br>
            <a:r>
              <a:rPr b="0" i="0" lang="en-US" sz="2100" u="none" cap="none" strike="noStrike">
                <a:solidFill>
                  <a:srgbClr val="5F6368"/>
                </a:solidFill>
                <a:latin typeface="Noto Sans KR"/>
                <a:ea typeface="Noto Sans KR"/>
                <a:cs typeface="Noto Sans KR"/>
                <a:sym typeface="Noto Sans KR"/>
              </a:rPr>
              <a:t> 포괄적 연구 및 실무 가이드</a:t>
            </a:r>
            <a:endParaRPr/>
          </a:p>
        </p:txBody>
      </p:sp>
      <p:sp>
        <p:nvSpPr>
          <p:cNvPr id="88" name="Google Shape;88;p13"/>
          <p:cNvSpPr/>
          <p:nvPr/>
        </p:nvSpPr>
        <p:spPr>
          <a:xfrm>
            <a:off x="952500" y="3848100"/>
            <a:ext cx="47700" cy="853500"/>
          </a:xfrm>
          <a:prstGeom prst="rect">
            <a:avLst/>
          </a:prstGeom>
          <a:solidFill>
            <a:srgbClr val="FBBC0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04" name="Shape 204"/>
        <p:cNvGrpSpPr/>
        <p:nvPr/>
      </p:nvGrpSpPr>
      <p:grpSpPr>
        <a:xfrm>
          <a:off x="0" y="0"/>
          <a:ext cx="0" cy="0"/>
          <a:chOff x="0" y="0"/>
          <a:chExt cx="0" cy="0"/>
        </a:xfrm>
      </p:grpSpPr>
      <p:pic>
        <p:nvPicPr>
          <p:cNvPr id="205" name="Google Shape;205;p22" title="gemini-image-93b434c3.png"/>
          <p:cNvPicPr preferRelativeResize="0"/>
          <p:nvPr/>
        </p:nvPicPr>
        <p:blipFill rotWithShape="1">
          <a:blip r:embed="rId3">
            <a:alphaModFix/>
          </a:blip>
          <a:srcRect b="0" l="17986" r="17986" t="0"/>
          <a:stretch/>
        </p:blipFill>
        <p:spPr>
          <a:xfrm>
            <a:off x="6381750" y="1781175"/>
            <a:ext cx="5048249" cy="4505324"/>
          </a:xfrm>
          <a:prstGeom prst="rect">
            <a:avLst/>
          </a:prstGeom>
          <a:noFill/>
          <a:ln>
            <a:noFill/>
          </a:ln>
        </p:spPr>
      </p:pic>
      <p:pic>
        <p:nvPicPr>
          <p:cNvPr descr="image.png" id="206" name="Google Shape;206;p22"/>
          <p:cNvPicPr preferRelativeResize="0"/>
          <p:nvPr/>
        </p:nvPicPr>
        <p:blipFill rotWithShape="1">
          <a:blip r:embed="rId4">
            <a:alphaModFix/>
          </a:blip>
          <a:srcRect b="0" l="0" r="0" t="0"/>
          <a:stretch/>
        </p:blipFill>
        <p:spPr>
          <a:xfrm>
            <a:off x="762000" y="3559522"/>
            <a:ext cx="5048250" cy="2310705"/>
          </a:xfrm>
          <a:prstGeom prst="rect">
            <a:avLst/>
          </a:prstGeom>
          <a:noFill/>
          <a:ln>
            <a:noFill/>
          </a:ln>
        </p:spPr>
      </p:pic>
      <p:sp>
        <p:nvSpPr>
          <p:cNvPr id="207" name="Google Shape;207;p22"/>
          <p:cNvSpPr txBox="1"/>
          <p:nvPr/>
        </p:nvSpPr>
        <p:spPr>
          <a:xfrm>
            <a:off x="762000" y="571500"/>
            <a:ext cx="11201400" cy="4848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150" u="none" cap="none" strike="noStrike">
                <a:solidFill>
                  <a:srgbClr val="111827"/>
                </a:solidFill>
                <a:latin typeface="Poppins"/>
                <a:ea typeface="Poppins"/>
                <a:cs typeface="Poppins"/>
                <a:sym typeface="Poppins"/>
              </a:rPr>
              <a:t>3.1 LLM을 활용한 캐릭터 페르소나 구축</a:t>
            </a:r>
            <a:endParaRPr/>
          </a:p>
        </p:txBody>
      </p:sp>
      <p:sp>
        <p:nvSpPr>
          <p:cNvPr id="208" name="Google Shape;208;p22"/>
          <p:cNvSpPr/>
          <p:nvPr/>
        </p:nvSpPr>
        <p:spPr>
          <a:xfrm>
            <a:off x="762000" y="1390650"/>
            <a:ext cx="10668000" cy="9600"/>
          </a:xfrm>
          <a:prstGeom prst="rect">
            <a:avLst/>
          </a:prstGeom>
          <a:solidFill>
            <a:srgbClr val="E5E7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09" name="Google Shape;209;p22"/>
          <p:cNvSpPr txBox="1"/>
          <p:nvPr/>
        </p:nvSpPr>
        <p:spPr>
          <a:xfrm>
            <a:off x="762000" y="2197447"/>
            <a:ext cx="5300700" cy="3231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2100" u="none" cap="none" strike="noStrike">
                <a:solidFill>
                  <a:srgbClr val="3B82F6"/>
                </a:solidFill>
                <a:latin typeface="Poppins SemiBold"/>
                <a:ea typeface="Poppins SemiBold"/>
                <a:cs typeface="Poppins SemiBold"/>
                <a:sym typeface="Poppins SemiBold"/>
              </a:rPr>
              <a:t>캐릭터의 '영혼' 만들기</a:t>
            </a:r>
            <a:endParaRPr/>
          </a:p>
        </p:txBody>
      </p:sp>
      <p:sp>
        <p:nvSpPr>
          <p:cNvPr id="210" name="Google Shape;210;p22"/>
          <p:cNvSpPr txBox="1"/>
          <p:nvPr/>
        </p:nvSpPr>
        <p:spPr>
          <a:xfrm>
            <a:off x="762000" y="2759422"/>
            <a:ext cx="5048400" cy="6003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500" u="none" cap="none" strike="noStrike">
                <a:solidFill>
                  <a:srgbClr val="4B5563"/>
                </a:solidFill>
                <a:latin typeface="Noto Sans KR"/>
                <a:ea typeface="Noto Sans KR"/>
                <a:cs typeface="Noto Sans KR"/>
                <a:sym typeface="Noto Sans KR"/>
              </a:rPr>
              <a:t>훌륭한 디자인은 깊이 있는 설정에서 비롯됩니다. 이미지 생성 전, 텍스트 모델을 활용해 캐릭터의 내면을 구축합니다.</a:t>
            </a:r>
            <a:endParaRPr/>
          </a:p>
        </p:txBody>
      </p:sp>
      <p:sp>
        <p:nvSpPr>
          <p:cNvPr id="211" name="Google Shape;211;p22"/>
          <p:cNvSpPr txBox="1"/>
          <p:nvPr/>
        </p:nvSpPr>
        <p:spPr>
          <a:xfrm>
            <a:off x="1057275" y="4597747"/>
            <a:ext cx="4680600" cy="2541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650" u="none" cap="none" strike="noStrike">
                <a:solidFill>
                  <a:srgbClr val="111827"/>
                </a:solidFill>
                <a:latin typeface="Poppins"/>
                <a:ea typeface="Poppins"/>
                <a:cs typeface="Poppins"/>
                <a:sym typeface="Poppins"/>
              </a:rPr>
              <a:t>인터랙티브 인터뷰 (Interactive Interview)</a:t>
            </a:r>
            <a:endParaRPr/>
          </a:p>
        </p:txBody>
      </p:sp>
      <p:sp>
        <p:nvSpPr>
          <p:cNvPr id="212" name="Google Shape;212;p22"/>
          <p:cNvSpPr txBox="1"/>
          <p:nvPr/>
        </p:nvSpPr>
        <p:spPr>
          <a:xfrm>
            <a:off x="1057275" y="5026372"/>
            <a:ext cx="4457700" cy="5403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350" u="none" cap="none" strike="noStrike">
                <a:solidFill>
                  <a:srgbClr val="4B5563"/>
                </a:solidFill>
                <a:latin typeface="Noto Sans KR"/>
                <a:ea typeface="Noto Sans KR"/>
                <a:cs typeface="Noto Sans KR"/>
                <a:sym typeface="Noto Sans KR"/>
              </a:rPr>
              <a:t>제미나이를 '전문 인터뷰어'로 설정하고 대화를 나누며 캐릭터의 성격, 과거, 트라우마 등을 구체화하는 기법입니다.</a:t>
            </a:r>
            <a:endParaRPr/>
          </a:p>
        </p:txBody>
      </p:sp>
      <p:pic>
        <p:nvPicPr>
          <p:cNvPr descr="image.png" id="213" name="Google Shape;213;p22"/>
          <p:cNvPicPr preferRelativeResize="0"/>
          <p:nvPr/>
        </p:nvPicPr>
        <p:blipFill rotWithShape="1">
          <a:blip r:embed="rId5">
            <a:alphaModFix/>
          </a:blip>
          <a:srcRect b="0" l="0" r="0" t="0"/>
          <a:stretch/>
        </p:blipFill>
        <p:spPr>
          <a:xfrm>
            <a:off x="1057275" y="3959572"/>
            <a:ext cx="476250" cy="3810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17" name="Shape 217"/>
        <p:cNvGrpSpPr/>
        <p:nvPr/>
      </p:nvGrpSpPr>
      <p:grpSpPr>
        <a:xfrm>
          <a:off x="0" y="0"/>
          <a:ext cx="0" cy="0"/>
          <a:chOff x="0" y="0"/>
          <a:chExt cx="0" cy="0"/>
        </a:xfrm>
      </p:grpSpPr>
      <p:pic>
        <p:nvPicPr>
          <p:cNvPr descr="image.png" id="218" name="Google Shape;218;p23"/>
          <p:cNvPicPr preferRelativeResize="0"/>
          <p:nvPr/>
        </p:nvPicPr>
        <p:blipFill rotWithShape="1">
          <a:blip r:embed="rId3">
            <a:alphaModFix/>
          </a:blip>
          <a:srcRect b="0" l="0" r="0" t="0"/>
          <a:stretch/>
        </p:blipFill>
        <p:spPr>
          <a:xfrm>
            <a:off x="762000" y="2690812"/>
            <a:ext cx="10668000" cy="1104900"/>
          </a:xfrm>
          <a:prstGeom prst="rect">
            <a:avLst/>
          </a:prstGeom>
          <a:noFill/>
          <a:ln>
            <a:noFill/>
          </a:ln>
        </p:spPr>
      </p:pic>
      <p:sp>
        <p:nvSpPr>
          <p:cNvPr id="219" name="Google Shape;219;p23"/>
          <p:cNvSpPr txBox="1"/>
          <p:nvPr/>
        </p:nvSpPr>
        <p:spPr>
          <a:xfrm>
            <a:off x="762000" y="571500"/>
            <a:ext cx="11201400" cy="4848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150" u="none" cap="none" strike="noStrike">
                <a:solidFill>
                  <a:srgbClr val="111827"/>
                </a:solidFill>
                <a:latin typeface="Poppins"/>
                <a:ea typeface="Poppins"/>
                <a:cs typeface="Poppins"/>
                <a:sym typeface="Poppins"/>
              </a:rPr>
              <a:t>3.1.1 인터뷰 프롬프트 예시 및 효과</a:t>
            </a:r>
            <a:endParaRPr/>
          </a:p>
        </p:txBody>
      </p:sp>
      <p:sp>
        <p:nvSpPr>
          <p:cNvPr id="220" name="Google Shape;220;p23"/>
          <p:cNvSpPr/>
          <p:nvPr/>
        </p:nvSpPr>
        <p:spPr>
          <a:xfrm>
            <a:off x="762000" y="1390650"/>
            <a:ext cx="10668000" cy="9600"/>
          </a:xfrm>
          <a:prstGeom prst="rect">
            <a:avLst/>
          </a:prstGeom>
          <a:solidFill>
            <a:srgbClr val="E5E7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21" name="Google Shape;221;p23"/>
          <p:cNvSpPr txBox="1"/>
          <p:nvPr/>
        </p:nvSpPr>
        <p:spPr>
          <a:xfrm>
            <a:off x="762000" y="1938337"/>
            <a:ext cx="11201400" cy="3231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2100" u="none" cap="none" strike="noStrike">
                <a:solidFill>
                  <a:srgbClr val="3B82F6"/>
                </a:solidFill>
                <a:latin typeface="Poppins SemiBold"/>
                <a:ea typeface="Poppins SemiBold"/>
                <a:cs typeface="Poppins SemiBold"/>
                <a:sym typeface="Poppins SemiBold"/>
              </a:rPr>
              <a:t>프롬프트 예시</a:t>
            </a:r>
            <a:endParaRPr/>
          </a:p>
        </p:txBody>
      </p:sp>
      <p:sp>
        <p:nvSpPr>
          <p:cNvPr id="222" name="Google Shape;222;p23"/>
          <p:cNvSpPr txBox="1"/>
          <p:nvPr/>
        </p:nvSpPr>
        <p:spPr>
          <a:xfrm>
            <a:off x="762000" y="4176712"/>
            <a:ext cx="11201400" cy="3231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2100" u="none" cap="none" strike="noStrike">
                <a:solidFill>
                  <a:srgbClr val="3B82F6"/>
                </a:solidFill>
                <a:latin typeface="Poppins SemiBold"/>
                <a:ea typeface="Poppins SemiBold"/>
                <a:cs typeface="Poppins SemiBold"/>
                <a:sym typeface="Poppins SemiBold"/>
              </a:rPr>
              <a:t>기대 효과</a:t>
            </a:r>
            <a:endParaRPr/>
          </a:p>
        </p:txBody>
      </p:sp>
      <p:sp>
        <p:nvSpPr>
          <p:cNvPr id="223" name="Google Shape;223;p23"/>
          <p:cNvSpPr txBox="1"/>
          <p:nvPr/>
        </p:nvSpPr>
        <p:spPr>
          <a:xfrm>
            <a:off x="1047750" y="4786312"/>
            <a:ext cx="10382400" cy="2310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500" u="none" cap="none" strike="noStrike">
                <a:solidFill>
                  <a:srgbClr val="4B5563"/>
                </a:solidFill>
                <a:latin typeface="Noto Sans KR"/>
                <a:ea typeface="Noto Sans KR"/>
                <a:cs typeface="Noto Sans KR"/>
                <a:sym typeface="Noto Sans KR"/>
              </a:rPr>
              <a:t>막연했던 캐릭터 설정의 구체화</a:t>
            </a:r>
            <a:endParaRPr/>
          </a:p>
        </p:txBody>
      </p:sp>
      <p:sp>
        <p:nvSpPr>
          <p:cNvPr id="224" name="Google Shape;224;p23"/>
          <p:cNvSpPr txBox="1"/>
          <p:nvPr/>
        </p:nvSpPr>
        <p:spPr>
          <a:xfrm>
            <a:off x="1047750" y="5233987"/>
            <a:ext cx="10382400" cy="2310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500" u="none" cap="none" strike="noStrike">
                <a:solidFill>
                  <a:srgbClr val="4B5563"/>
                </a:solidFill>
                <a:latin typeface="Noto Sans KR"/>
                <a:ea typeface="Noto Sans KR"/>
                <a:cs typeface="Noto Sans KR"/>
                <a:sym typeface="Noto Sans KR"/>
              </a:rPr>
              <a:t>텍스트 설정이 시각적 디테일로 연결 (예: "화재 사고" 설정 → "화상 흉터", "불을 무서워하는 표정")</a:t>
            </a:r>
            <a:endParaRPr/>
          </a:p>
        </p:txBody>
      </p:sp>
      <p:sp>
        <p:nvSpPr>
          <p:cNvPr id="225" name="Google Shape;225;p23"/>
          <p:cNvSpPr txBox="1"/>
          <p:nvPr/>
        </p:nvSpPr>
        <p:spPr>
          <a:xfrm>
            <a:off x="1047750" y="5681662"/>
            <a:ext cx="10382400" cy="2310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500" u="none" cap="none" strike="noStrike">
                <a:solidFill>
                  <a:srgbClr val="4B5563"/>
                </a:solidFill>
                <a:latin typeface="Noto Sans KR"/>
                <a:ea typeface="Noto Sans KR"/>
                <a:cs typeface="Noto Sans KR"/>
                <a:sym typeface="Noto Sans KR"/>
              </a:rPr>
              <a:t>캐릭터의 외형에 설득력을 부여하는 논리적 근거 마련</a:t>
            </a:r>
            <a:endParaRPr/>
          </a:p>
        </p:txBody>
      </p:sp>
      <p:pic>
        <p:nvPicPr>
          <p:cNvPr descr="image.png" id="226" name="Google Shape;226;p23"/>
          <p:cNvPicPr preferRelativeResize="0"/>
          <p:nvPr/>
        </p:nvPicPr>
        <p:blipFill rotWithShape="1">
          <a:blip r:embed="rId4">
            <a:alphaModFix/>
          </a:blip>
          <a:srcRect b="0" l="0" r="0" t="0"/>
          <a:stretch/>
        </p:blipFill>
        <p:spPr>
          <a:xfrm>
            <a:off x="762000" y="4786312"/>
            <a:ext cx="171450" cy="200025"/>
          </a:xfrm>
          <a:prstGeom prst="rect">
            <a:avLst/>
          </a:prstGeom>
          <a:noFill/>
          <a:ln>
            <a:noFill/>
          </a:ln>
        </p:spPr>
      </p:pic>
      <p:pic>
        <p:nvPicPr>
          <p:cNvPr descr="image.png" id="227" name="Google Shape;227;p23"/>
          <p:cNvPicPr preferRelativeResize="0"/>
          <p:nvPr/>
        </p:nvPicPr>
        <p:blipFill rotWithShape="1">
          <a:blip r:embed="rId4">
            <a:alphaModFix/>
          </a:blip>
          <a:srcRect b="0" l="0" r="0" t="0"/>
          <a:stretch/>
        </p:blipFill>
        <p:spPr>
          <a:xfrm>
            <a:off x="762000" y="5233987"/>
            <a:ext cx="171450" cy="200025"/>
          </a:xfrm>
          <a:prstGeom prst="rect">
            <a:avLst/>
          </a:prstGeom>
          <a:noFill/>
          <a:ln>
            <a:noFill/>
          </a:ln>
        </p:spPr>
      </p:pic>
      <p:pic>
        <p:nvPicPr>
          <p:cNvPr descr="image.png" id="228" name="Google Shape;228;p23"/>
          <p:cNvPicPr preferRelativeResize="0"/>
          <p:nvPr/>
        </p:nvPicPr>
        <p:blipFill rotWithShape="1">
          <a:blip r:embed="rId4">
            <a:alphaModFix/>
          </a:blip>
          <a:srcRect b="0" l="0" r="0" t="0"/>
          <a:stretch/>
        </p:blipFill>
        <p:spPr>
          <a:xfrm>
            <a:off x="762000" y="5681662"/>
            <a:ext cx="171450" cy="20002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32" name="Shape 232"/>
        <p:cNvGrpSpPr/>
        <p:nvPr/>
      </p:nvGrpSpPr>
      <p:grpSpPr>
        <a:xfrm>
          <a:off x="0" y="0"/>
          <a:ext cx="0" cy="0"/>
          <a:chOff x="0" y="0"/>
          <a:chExt cx="0" cy="0"/>
        </a:xfrm>
      </p:grpSpPr>
      <p:pic>
        <p:nvPicPr>
          <p:cNvPr descr="image.png" id="233" name="Google Shape;233;p24"/>
          <p:cNvPicPr preferRelativeResize="0"/>
          <p:nvPr/>
        </p:nvPicPr>
        <p:blipFill rotWithShape="1">
          <a:blip r:embed="rId3">
            <a:alphaModFix/>
          </a:blip>
          <a:srcRect b="0" l="0" r="0" t="0"/>
          <a:stretch/>
        </p:blipFill>
        <p:spPr>
          <a:xfrm>
            <a:off x="762000" y="4533900"/>
            <a:ext cx="4572000" cy="1066800"/>
          </a:xfrm>
          <a:prstGeom prst="rect">
            <a:avLst/>
          </a:prstGeom>
          <a:noFill/>
          <a:ln>
            <a:noFill/>
          </a:ln>
        </p:spPr>
      </p:pic>
      <p:sp>
        <p:nvSpPr>
          <p:cNvPr id="234" name="Google Shape;234;p24"/>
          <p:cNvSpPr txBox="1"/>
          <p:nvPr/>
        </p:nvSpPr>
        <p:spPr>
          <a:xfrm>
            <a:off x="762000" y="1257300"/>
            <a:ext cx="4800600" cy="3231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2100" u="none" cap="none" strike="noStrike">
                <a:solidFill>
                  <a:srgbClr val="3B82F6"/>
                </a:solidFill>
                <a:latin typeface="Poppins SemiBold"/>
                <a:ea typeface="Poppins SemiBold"/>
                <a:cs typeface="Poppins SemiBold"/>
                <a:sym typeface="Poppins SemiBold"/>
              </a:rPr>
              <a:t>3.2 텍스트의 시각화</a:t>
            </a:r>
            <a:endParaRPr/>
          </a:p>
        </p:txBody>
      </p:sp>
      <p:sp>
        <p:nvSpPr>
          <p:cNvPr id="235" name="Google Shape;235;p24"/>
          <p:cNvSpPr txBox="1"/>
          <p:nvPr/>
        </p:nvSpPr>
        <p:spPr>
          <a:xfrm>
            <a:off x="762000" y="1819275"/>
            <a:ext cx="5293800" cy="9696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150" u="none" cap="none" strike="noStrike">
                <a:solidFill>
                  <a:srgbClr val="111827"/>
                </a:solidFill>
                <a:latin typeface="Poppins"/>
                <a:ea typeface="Poppins"/>
                <a:cs typeface="Poppins"/>
                <a:sym typeface="Poppins"/>
              </a:rPr>
              <a:t>비주얼 키워드 추출</a:t>
            </a:r>
            <a:br>
              <a:rPr b="0" i="0" lang="en-US" sz="1800" u="none" cap="none" strike="noStrike">
                <a:solidFill>
                  <a:schemeClr val="dk1"/>
                </a:solidFill>
                <a:latin typeface="Calibri"/>
                <a:ea typeface="Calibri"/>
                <a:cs typeface="Calibri"/>
                <a:sym typeface="Calibri"/>
              </a:rPr>
            </a:br>
            <a:r>
              <a:rPr b="1" i="0" lang="en-US" sz="3150" u="none" cap="none" strike="noStrike">
                <a:solidFill>
                  <a:srgbClr val="111827"/>
                </a:solidFill>
                <a:latin typeface="Poppins"/>
                <a:ea typeface="Poppins"/>
                <a:cs typeface="Poppins"/>
                <a:sym typeface="Poppins"/>
              </a:rPr>
              <a:t> (Visual DNA Extraction)</a:t>
            </a:r>
            <a:endParaRPr/>
          </a:p>
        </p:txBody>
      </p:sp>
      <p:sp>
        <p:nvSpPr>
          <p:cNvPr id="236" name="Google Shape;236;p24"/>
          <p:cNvSpPr txBox="1"/>
          <p:nvPr/>
        </p:nvSpPr>
        <p:spPr>
          <a:xfrm>
            <a:off x="762000" y="3333750"/>
            <a:ext cx="4572000" cy="9696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500" u="none" cap="none" strike="noStrike">
                <a:solidFill>
                  <a:srgbClr val="4B5563"/>
                </a:solidFill>
                <a:latin typeface="Noto Sans KR"/>
                <a:ea typeface="Noto Sans KR"/>
                <a:cs typeface="Noto Sans KR"/>
                <a:sym typeface="Noto Sans KR"/>
              </a:rPr>
              <a:t>텍스트로 된 설정을 이미지 생성 프롬프트로 변환하기 위한 '번역' 과정입니다. 추상적인 형용사를 구체적인 시각 언어로 치환합니다.</a:t>
            </a:r>
            <a:endParaRPr/>
          </a:p>
        </p:txBody>
      </p:sp>
      <p:pic>
        <p:nvPicPr>
          <p:cNvPr descr="image.png" id="237" name="Google Shape;237;p24"/>
          <p:cNvPicPr preferRelativeResize="0"/>
          <p:nvPr/>
        </p:nvPicPr>
        <p:blipFill rotWithShape="1">
          <a:blip r:embed="rId4">
            <a:alphaModFix/>
          </a:blip>
          <a:srcRect b="0" l="0" r="0" t="0"/>
          <a:stretch/>
        </p:blipFill>
        <p:spPr>
          <a:xfrm>
            <a:off x="1095375" y="4867275"/>
            <a:ext cx="114300" cy="152400"/>
          </a:xfrm>
          <a:prstGeom prst="rect">
            <a:avLst/>
          </a:prstGeom>
          <a:noFill/>
          <a:ln>
            <a:noFill/>
          </a:ln>
        </p:spPr>
      </p:pic>
      <p:pic>
        <p:nvPicPr>
          <p:cNvPr id="238" name="Google Shape;238;p24" title="0fd4f4ea-e3b2-4a6d-b70d-e23bb6a2f900.png"/>
          <p:cNvPicPr preferRelativeResize="0"/>
          <p:nvPr/>
        </p:nvPicPr>
        <p:blipFill>
          <a:blip r:embed="rId5">
            <a:alphaModFix/>
          </a:blip>
          <a:stretch>
            <a:fillRect/>
          </a:stretch>
        </p:blipFill>
        <p:spPr>
          <a:xfrm>
            <a:off x="6855600" y="1819275"/>
            <a:ext cx="5293798" cy="2977762"/>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pic>
        <p:nvPicPr>
          <p:cNvPr descr="image.png" id="243" name="Google Shape;243;p25"/>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44" name="Google Shape;244;p25"/>
          <p:cNvSpPr/>
          <p:nvPr/>
        </p:nvSpPr>
        <p:spPr>
          <a:xfrm>
            <a:off x="5619750" y="2112764"/>
            <a:ext cx="952500" cy="38100"/>
          </a:xfrm>
          <a:prstGeom prst="rect">
            <a:avLst/>
          </a:prstGeom>
          <a:solidFill>
            <a:srgbClr val="3B82F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45" name="Google Shape;245;p25"/>
          <p:cNvSpPr txBox="1"/>
          <p:nvPr/>
        </p:nvSpPr>
        <p:spPr>
          <a:xfrm>
            <a:off x="4973828" y="2436614"/>
            <a:ext cx="2244300" cy="13854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4500" u="none" cap="none" strike="noStrike">
                <a:solidFill>
                  <a:srgbClr val="111827"/>
                </a:solidFill>
                <a:latin typeface="Poppins"/>
                <a:ea typeface="Poppins"/>
                <a:cs typeface="Poppins"/>
                <a:sym typeface="Poppins"/>
              </a:rPr>
              <a:t>Phase II</a:t>
            </a:r>
            <a:endParaRPr/>
          </a:p>
        </p:txBody>
      </p:sp>
      <p:sp>
        <p:nvSpPr>
          <p:cNvPr id="246" name="Google Shape;246;p25"/>
          <p:cNvSpPr txBox="1"/>
          <p:nvPr/>
        </p:nvSpPr>
        <p:spPr>
          <a:xfrm>
            <a:off x="3990975" y="3770114"/>
            <a:ext cx="4210200" cy="1551600"/>
          </a:xfrm>
          <a:prstGeom prst="rect">
            <a:avLst/>
          </a:prstGeom>
          <a:noFill/>
          <a:ln>
            <a:noFill/>
          </a:ln>
        </p:spPr>
        <p:txBody>
          <a:bodyPr anchorCtr="0" anchor="t" bIns="0" lIns="0" spcFirstLastPara="1" rIns="0" wrap="square" tIns="0">
            <a:spAutoFit/>
          </a:bodyPr>
          <a:lstStyle/>
          <a:p>
            <a:pPr indent="0" lvl="0" marL="0" marR="0" rtl="0" algn="ctr">
              <a:lnSpc>
                <a:spcPct val="160000"/>
              </a:lnSpc>
              <a:spcBef>
                <a:spcPts val="0"/>
              </a:spcBef>
              <a:spcAft>
                <a:spcPts val="0"/>
              </a:spcAft>
              <a:buNone/>
            </a:pPr>
            <a:r>
              <a:rPr b="0" i="0" lang="en-US" sz="2400" u="none" cap="none" strike="noStrike">
                <a:solidFill>
                  <a:srgbClr val="3B82F6"/>
                </a:solidFill>
                <a:latin typeface="Noto Sans KR"/>
                <a:ea typeface="Noto Sans KR"/>
                <a:cs typeface="Noto Sans KR"/>
                <a:sym typeface="Noto Sans KR"/>
              </a:rPr>
              <a:t>캐릭터 스케치 및 개발 워크플로우</a:t>
            </a:r>
            <a:br>
              <a:rPr b="0" i="0" lang="en-US" sz="1800" u="none" cap="none" strike="noStrike">
                <a:solidFill>
                  <a:schemeClr val="dk1"/>
                </a:solidFill>
                <a:latin typeface="Calibri"/>
                <a:ea typeface="Calibri"/>
                <a:cs typeface="Calibri"/>
                <a:sym typeface="Calibri"/>
              </a:rPr>
            </a:br>
            <a:r>
              <a:rPr b="0" i="0" lang="en-US" sz="2400" u="none" cap="none" strike="noStrike">
                <a:solidFill>
                  <a:srgbClr val="3B82F6"/>
                </a:solidFill>
                <a:latin typeface="Noto Sans KR"/>
                <a:ea typeface="Noto Sans KR"/>
                <a:cs typeface="Noto Sans KR"/>
                <a:sym typeface="Noto Sans KR"/>
              </a:rPr>
              <a:t> (Development Workflow)</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50" name="Shape 250"/>
        <p:cNvGrpSpPr/>
        <p:nvPr/>
      </p:nvGrpSpPr>
      <p:grpSpPr>
        <a:xfrm>
          <a:off x="0" y="0"/>
          <a:ext cx="0" cy="0"/>
          <a:chOff x="0" y="0"/>
          <a:chExt cx="0" cy="0"/>
        </a:xfrm>
      </p:grpSpPr>
      <p:pic>
        <p:nvPicPr>
          <p:cNvPr descr="image.png" id="251" name="Google Shape;251;p26"/>
          <p:cNvPicPr preferRelativeResize="0"/>
          <p:nvPr/>
        </p:nvPicPr>
        <p:blipFill rotWithShape="1">
          <a:blip r:embed="rId3">
            <a:alphaModFix/>
          </a:blip>
          <a:srcRect b="0" l="0" r="0" t="0"/>
          <a:stretch/>
        </p:blipFill>
        <p:spPr>
          <a:xfrm>
            <a:off x="762000" y="2181225"/>
            <a:ext cx="4572000" cy="4286250"/>
          </a:xfrm>
          <a:prstGeom prst="rect">
            <a:avLst/>
          </a:prstGeom>
          <a:noFill/>
          <a:ln>
            <a:noFill/>
          </a:ln>
        </p:spPr>
      </p:pic>
      <p:sp>
        <p:nvSpPr>
          <p:cNvPr id="252" name="Google Shape;252;p26"/>
          <p:cNvSpPr txBox="1"/>
          <p:nvPr/>
        </p:nvSpPr>
        <p:spPr>
          <a:xfrm>
            <a:off x="762000" y="762000"/>
            <a:ext cx="4800600" cy="4155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700" u="none" cap="none" strike="noStrike">
                <a:solidFill>
                  <a:srgbClr val="111827"/>
                </a:solidFill>
                <a:latin typeface="Poppins"/>
                <a:ea typeface="Poppins"/>
                <a:cs typeface="Poppins"/>
                <a:sym typeface="Poppins"/>
              </a:rPr>
              <a:t>4.1 골든 프롬프트 공식</a:t>
            </a:r>
            <a:endParaRPr/>
          </a:p>
        </p:txBody>
      </p:sp>
      <p:sp>
        <p:nvSpPr>
          <p:cNvPr id="253" name="Google Shape;253;p26"/>
          <p:cNvSpPr txBox="1"/>
          <p:nvPr/>
        </p:nvSpPr>
        <p:spPr>
          <a:xfrm>
            <a:off x="762000" y="1590675"/>
            <a:ext cx="4572000" cy="2310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500" u="none" cap="none" strike="noStrike">
                <a:solidFill>
                  <a:srgbClr val="4B5563"/>
                </a:solidFill>
                <a:latin typeface="Noto Sans KR"/>
                <a:ea typeface="Noto Sans KR"/>
                <a:cs typeface="Noto Sans KR"/>
                <a:sym typeface="Noto Sans KR"/>
              </a:rPr>
              <a:t>정보의 위계가 명확한 구조가 필요합니다.</a:t>
            </a:r>
            <a:endParaRPr/>
          </a:p>
        </p:txBody>
      </p:sp>
      <p:sp>
        <p:nvSpPr>
          <p:cNvPr id="254" name="Google Shape;254;p26"/>
          <p:cNvSpPr txBox="1"/>
          <p:nvPr/>
        </p:nvSpPr>
        <p:spPr>
          <a:xfrm>
            <a:off x="962025" y="2381250"/>
            <a:ext cx="1437600" cy="1848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200" u="none" cap="none" strike="noStrike">
                <a:solidFill>
                  <a:srgbClr val="0369A1"/>
                </a:solidFill>
                <a:latin typeface="Noto Sans KR"/>
                <a:ea typeface="Noto Sans KR"/>
                <a:cs typeface="Noto Sans KR"/>
                <a:sym typeface="Noto Sans KR"/>
              </a:rPr>
              <a:t>Subject (주체)</a:t>
            </a:r>
            <a:endParaRPr/>
          </a:p>
        </p:txBody>
      </p:sp>
      <p:sp>
        <p:nvSpPr>
          <p:cNvPr id="255" name="Google Shape;255;p26"/>
          <p:cNvSpPr txBox="1"/>
          <p:nvPr/>
        </p:nvSpPr>
        <p:spPr>
          <a:xfrm>
            <a:off x="962025" y="3067050"/>
            <a:ext cx="1333500" cy="1848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200" u="none" cap="none" strike="noStrike">
                <a:solidFill>
                  <a:srgbClr val="0369A1"/>
                </a:solidFill>
                <a:latin typeface="Noto Sans KR"/>
                <a:ea typeface="Noto Sans KR"/>
                <a:cs typeface="Noto Sans KR"/>
                <a:sym typeface="Noto Sans KR"/>
              </a:rPr>
              <a:t>Action/Pose (행동)</a:t>
            </a:r>
            <a:endParaRPr/>
          </a:p>
        </p:txBody>
      </p:sp>
      <p:sp>
        <p:nvSpPr>
          <p:cNvPr id="256" name="Google Shape;256;p26"/>
          <p:cNvSpPr txBox="1"/>
          <p:nvPr/>
        </p:nvSpPr>
        <p:spPr>
          <a:xfrm>
            <a:off x="962025" y="3752850"/>
            <a:ext cx="1028700" cy="1848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200" u="none" cap="none" strike="noStrike">
                <a:solidFill>
                  <a:srgbClr val="0369A1"/>
                </a:solidFill>
                <a:latin typeface="Noto Sans KR"/>
                <a:ea typeface="Noto Sans KR"/>
                <a:cs typeface="Noto Sans KR"/>
                <a:sym typeface="Noto Sans KR"/>
              </a:rPr>
              <a:t>Context (배경)</a:t>
            </a:r>
            <a:endParaRPr/>
          </a:p>
        </p:txBody>
      </p:sp>
      <p:sp>
        <p:nvSpPr>
          <p:cNvPr id="257" name="Google Shape;257;p26"/>
          <p:cNvSpPr txBox="1"/>
          <p:nvPr/>
        </p:nvSpPr>
        <p:spPr>
          <a:xfrm>
            <a:off x="962025" y="4438650"/>
            <a:ext cx="1721700" cy="1848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200" u="none" cap="none" strike="noStrike">
                <a:solidFill>
                  <a:srgbClr val="0369A1"/>
                </a:solidFill>
                <a:latin typeface="Noto Sans KR"/>
                <a:ea typeface="Noto Sans KR"/>
                <a:cs typeface="Noto Sans KR"/>
                <a:sym typeface="Noto Sans KR"/>
              </a:rPr>
              <a:t>Art Style (스타일)</a:t>
            </a:r>
            <a:endParaRPr/>
          </a:p>
        </p:txBody>
      </p:sp>
      <p:sp>
        <p:nvSpPr>
          <p:cNvPr id="258" name="Google Shape;258;p26"/>
          <p:cNvSpPr txBox="1"/>
          <p:nvPr/>
        </p:nvSpPr>
        <p:spPr>
          <a:xfrm>
            <a:off x="962025" y="5124450"/>
            <a:ext cx="2090700" cy="1848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200" u="none" cap="none" strike="noStrike">
                <a:solidFill>
                  <a:srgbClr val="0369A1"/>
                </a:solidFill>
                <a:latin typeface="Noto Sans KR"/>
                <a:ea typeface="Noto Sans KR"/>
                <a:cs typeface="Noto Sans KR"/>
                <a:sym typeface="Noto Sans KR"/>
              </a:rPr>
              <a:t>Tech Specs (기술)</a:t>
            </a:r>
            <a:endParaRPr/>
          </a:p>
        </p:txBody>
      </p:sp>
      <p:sp>
        <p:nvSpPr>
          <p:cNvPr id="259" name="Google Shape;259;p26"/>
          <p:cNvSpPr txBox="1"/>
          <p:nvPr/>
        </p:nvSpPr>
        <p:spPr>
          <a:xfrm>
            <a:off x="962025" y="5810250"/>
            <a:ext cx="1266900" cy="1848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200" u="none" cap="none" strike="noStrike">
                <a:solidFill>
                  <a:srgbClr val="0369A1"/>
                </a:solidFill>
                <a:latin typeface="Noto Sans KR"/>
                <a:ea typeface="Noto Sans KR"/>
                <a:cs typeface="Noto Sans KR"/>
                <a:sym typeface="Noto Sans KR"/>
              </a:rPr>
              <a:t>Negative Prompt</a:t>
            </a:r>
            <a:endParaRPr/>
          </a:p>
        </p:txBody>
      </p:sp>
      <p:pic>
        <p:nvPicPr>
          <p:cNvPr id="260" name="Google Shape;260;p26" title="replicate-prediction-0am3ysvwy5rm80ctatk92ftxag.jpg"/>
          <p:cNvPicPr preferRelativeResize="0"/>
          <p:nvPr/>
        </p:nvPicPr>
        <p:blipFill>
          <a:blip r:embed="rId4">
            <a:alphaModFix/>
          </a:blip>
          <a:stretch>
            <a:fillRect/>
          </a:stretch>
        </p:blipFill>
        <p:spPr>
          <a:xfrm>
            <a:off x="5638800" y="1493863"/>
            <a:ext cx="6553201" cy="368617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64" name="Shape 264"/>
        <p:cNvGrpSpPr/>
        <p:nvPr/>
      </p:nvGrpSpPr>
      <p:grpSpPr>
        <a:xfrm>
          <a:off x="0" y="0"/>
          <a:ext cx="0" cy="0"/>
          <a:chOff x="0" y="0"/>
          <a:chExt cx="0" cy="0"/>
        </a:xfrm>
      </p:grpSpPr>
      <p:pic>
        <p:nvPicPr>
          <p:cNvPr descr="image.png" id="265" name="Google Shape;265;p27"/>
          <p:cNvPicPr preferRelativeResize="0"/>
          <p:nvPr/>
        </p:nvPicPr>
        <p:blipFill rotWithShape="1">
          <a:blip r:embed="rId3">
            <a:alphaModFix/>
          </a:blip>
          <a:srcRect b="0" l="0" r="0" t="0"/>
          <a:stretch/>
        </p:blipFill>
        <p:spPr>
          <a:xfrm>
            <a:off x="762000" y="2937569"/>
            <a:ext cx="10668000" cy="1057275"/>
          </a:xfrm>
          <a:prstGeom prst="rect">
            <a:avLst/>
          </a:prstGeom>
          <a:noFill/>
          <a:ln>
            <a:noFill/>
          </a:ln>
        </p:spPr>
      </p:pic>
      <p:pic>
        <p:nvPicPr>
          <p:cNvPr descr="image.png" id="266" name="Google Shape;266;p27"/>
          <p:cNvPicPr preferRelativeResize="0"/>
          <p:nvPr/>
        </p:nvPicPr>
        <p:blipFill rotWithShape="1">
          <a:blip r:embed="rId4">
            <a:alphaModFix/>
          </a:blip>
          <a:srcRect b="0" l="0" r="0" t="0"/>
          <a:stretch/>
        </p:blipFill>
        <p:spPr>
          <a:xfrm>
            <a:off x="762000" y="4375844"/>
            <a:ext cx="3429000" cy="1316235"/>
          </a:xfrm>
          <a:prstGeom prst="rect">
            <a:avLst/>
          </a:prstGeom>
          <a:noFill/>
          <a:ln>
            <a:noFill/>
          </a:ln>
        </p:spPr>
      </p:pic>
      <p:pic>
        <p:nvPicPr>
          <p:cNvPr descr="image.png" id="267" name="Google Shape;267;p27"/>
          <p:cNvPicPr preferRelativeResize="0"/>
          <p:nvPr/>
        </p:nvPicPr>
        <p:blipFill rotWithShape="1">
          <a:blip r:embed="rId4">
            <a:alphaModFix/>
          </a:blip>
          <a:srcRect b="0" l="0" r="0" t="0"/>
          <a:stretch/>
        </p:blipFill>
        <p:spPr>
          <a:xfrm>
            <a:off x="4381500" y="4375844"/>
            <a:ext cx="3429000" cy="1316235"/>
          </a:xfrm>
          <a:prstGeom prst="rect">
            <a:avLst/>
          </a:prstGeom>
          <a:noFill/>
          <a:ln>
            <a:noFill/>
          </a:ln>
        </p:spPr>
      </p:pic>
      <p:pic>
        <p:nvPicPr>
          <p:cNvPr descr="image.png" id="268" name="Google Shape;268;p27"/>
          <p:cNvPicPr preferRelativeResize="0"/>
          <p:nvPr/>
        </p:nvPicPr>
        <p:blipFill rotWithShape="1">
          <a:blip r:embed="rId4">
            <a:alphaModFix/>
          </a:blip>
          <a:srcRect b="0" l="0" r="0" t="0"/>
          <a:stretch/>
        </p:blipFill>
        <p:spPr>
          <a:xfrm>
            <a:off x="8001000" y="4375844"/>
            <a:ext cx="3429000" cy="1316235"/>
          </a:xfrm>
          <a:prstGeom prst="rect">
            <a:avLst/>
          </a:prstGeom>
          <a:noFill/>
          <a:ln>
            <a:noFill/>
          </a:ln>
        </p:spPr>
      </p:pic>
      <p:sp>
        <p:nvSpPr>
          <p:cNvPr id="269" name="Google Shape;269;p27"/>
          <p:cNvSpPr txBox="1"/>
          <p:nvPr/>
        </p:nvSpPr>
        <p:spPr>
          <a:xfrm>
            <a:off x="762000" y="571500"/>
            <a:ext cx="11201400" cy="4848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150" u="none" cap="none" strike="noStrike">
                <a:solidFill>
                  <a:srgbClr val="111827"/>
                </a:solidFill>
                <a:latin typeface="Poppins"/>
                <a:ea typeface="Poppins"/>
                <a:cs typeface="Poppins"/>
                <a:sym typeface="Poppins"/>
              </a:rPr>
              <a:t>The Anatomy of a Prompt</a:t>
            </a:r>
            <a:endParaRPr/>
          </a:p>
        </p:txBody>
      </p:sp>
      <p:sp>
        <p:nvSpPr>
          <p:cNvPr id="270" name="Google Shape;270;p27"/>
          <p:cNvSpPr/>
          <p:nvPr/>
        </p:nvSpPr>
        <p:spPr>
          <a:xfrm>
            <a:off x="762000" y="1362075"/>
            <a:ext cx="10668000" cy="9600"/>
          </a:xfrm>
          <a:prstGeom prst="rect">
            <a:avLst/>
          </a:prstGeom>
          <a:solidFill>
            <a:srgbClr val="E5E7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71" name="Google Shape;271;p27"/>
          <p:cNvSpPr txBox="1"/>
          <p:nvPr/>
        </p:nvSpPr>
        <p:spPr>
          <a:xfrm>
            <a:off x="762000" y="2347019"/>
            <a:ext cx="10668000" cy="231000"/>
          </a:xfrm>
          <a:prstGeom prst="rect">
            <a:avLst/>
          </a:prstGeom>
          <a:noFill/>
          <a:ln>
            <a:noFill/>
          </a:ln>
        </p:spPr>
        <p:txBody>
          <a:bodyPr anchorCtr="0" anchor="t" bIns="0" lIns="0" spcFirstLastPara="1" rIns="0" wrap="square" tIns="0">
            <a:spAutoFit/>
          </a:bodyPr>
          <a:lstStyle/>
          <a:p>
            <a:pPr indent="0" lvl="0" marL="0" marR="0" rtl="0" algn="ctr">
              <a:lnSpc>
                <a:spcPct val="160000"/>
              </a:lnSpc>
              <a:spcBef>
                <a:spcPts val="0"/>
              </a:spcBef>
              <a:spcAft>
                <a:spcPts val="0"/>
              </a:spcAft>
              <a:buNone/>
            </a:pPr>
            <a:r>
              <a:rPr b="0" i="0" lang="en-US" sz="1500" u="none" cap="none" strike="noStrike">
                <a:solidFill>
                  <a:srgbClr val="4B5563"/>
                </a:solidFill>
                <a:latin typeface="Noto Sans KR"/>
                <a:ea typeface="Noto Sans KR"/>
                <a:cs typeface="Noto Sans KR"/>
                <a:sym typeface="Noto Sans KR"/>
              </a:rPr>
              <a:t>최상의 결과를 위한 프롬프트 구조화 공식입니다.</a:t>
            </a:r>
            <a:endParaRPr/>
          </a:p>
        </p:txBody>
      </p:sp>
      <p:pic>
        <p:nvPicPr>
          <p:cNvPr descr="image.png" id="272" name="Google Shape;272;p27"/>
          <p:cNvPicPr preferRelativeResize="0"/>
          <p:nvPr/>
        </p:nvPicPr>
        <p:blipFill rotWithShape="1">
          <a:blip r:embed="rId5">
            <a:alphaModFix/>
          </a:blip>
          <a:srcRect b="0" l="0" r="0" t="0"/>
          <a:stretch/>
        </p:blipFill>
        <p:spPr>
          <a:xfrm>
            <a:off x="1937444" y="3328094"/>
            <a:ext cx="8317111" cy="276225"/>
          </a:xfrm>
          <a:prstGeom prst="rect">
            <a:avLst/>
          </a:prstGeom>
          <a:noFill/>
          <a:ln>
            <a:noFill/>
          </a:ln>
        </p:spPr>
      </p:pic>
      <p:sp>
        <p:nvSpPr>
          <p:cNvPr id="273" name="Google Shape;273;p27"/>
          <p:cNvSpPr txBox="1"/>
          <p:nvPr/>
        </p:nvSpPr>
        <p:spPr>
          <a:xfrm>
            <a:off x="986313" y="4671119"/>
            <a:ext cx="2980500" cy="1848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1200" u="none" cap="none" strike="noStrike">
                <a:solidFill>
                  <a:srgbClr val="111827"/>
                </a:solidFill>
                <a:latin typeface="Poppins"/>
                <a:ea typeface="Poppins"/>
                <a:cs typeface="Poppins"/>
                <a:sym typeface="Poppins"/>
              </a:rPr>
              <a:t>Subject &amp; Action</a:t>
            </a:r>
            <a:endParaRPr/>
          </a:p>
        </p:txBody>
      </p:sp>
      <p:sp>
        <p:nvSpPr>
          <p:cNvPr id="274" name="Google Shape;274;p27"/>
          <p:cNvSpPr txBox="1"/>
          <p:nvPr/>
        </p:nvSpPr>
        <p:spPr>
          <a:xfrm>
            <a:off x="1057275" y="4909244"/>
            <a:ext cx="2838600" cy="381600"/>
          </a:xfrm>
          <a:prstGeom prst="rect">
            <a:avLst/>
          </a:prstGeom>
          <a:noFill/>
          <a:ln>
            <a:noFill/>
          </a:ln>
        </p:spPr>
        <p:txBody>
          <a:bodyPr anchorCtr="0" anchor="t" bIns="0" lIns="0" spcFirstLastPara="1" rIns="0" wrap="square" tIns="0">
            <a:spAutoFit/>
          </a:bodyPr>
          <a:lstStyle/>
          <a:p>
            <a:pPr indent="0" lvl="0" marL="0" marR="0" rtl="0" algn="ctr">
              <a:lnSpc>
                <a:spcPct val="106666"/>
              </a:lnSpc>
              <a:spcBef>
                <a:spcPts val="0"/>
              </a:spcBef>
              <a:spcAft>
                <a:spcPts val="0"/>
              </a:spcAft>
              <a:buNone/>
            </a:pPr>
            <a:r>
              <a:rPr b="0" i="0" lang="en-US" sz="1200" u="none" cap="none" strike="noStrike">
                <a:solidFill>
                  <a:srgbClr val="4B5563"/>
                </a:solidFill>
                <a:latin typeface="Noto Sans KR"/>
                <a:ea typeface="Noto Sans KR"/>
                <a:cs typeface="Noto Sans KR"/>
                <a:sym typeface="Noto Sans KR"/>
              </a:rPr>
              <a:t>캐릭터의 핵심 정의와 행동</a:t>
            </a:r>
            <a:br>
              <a:rPr b="0" i="0" lang="en-US" sz="1800" u="none" cap="none" strike="noStrike">
                <a:solidFill>
                  <a:schemeClr val="dk1"/>
                </a:solidFill>
                <a:latin typeface="Calibri"/>
                <a:ea typeface="Calibri"/>
                <a:cs typeface="Calibri"/>
                <a:sym typeface="Calibri"/>
              </a:rPr>
            </a:br>
            <a:r>
              <a:rPr b="0" i="0" lang="en-US" sz="1200" u="none" cap="none" strike="noStrike">
                <a:solidFill>
                  <a:srgbClr val="4B5563"/>
                </a:solidFill>
                <a:latin typeface="Noto Sans KR"/>
                <a:ea typeface="Noto Sans KR"/>
                <a:cs typeface="Noto Sans KR"/>
                <a:sym typeface="Noto Sans KR"/>
              </a:rPr>
              <a:t> (예: Cyborg ninja drawing katana)</a:t>
            </a:r>
            <a:endParaRPr/>
          </a:p>
        </p:txBody>
      </p:sp>
      <p:sp>
        <p:nvSpPr>
          <p:cNvPr id="275" name="Google Shape;275;p27"/>
          <p:cNvSpPr txBox="1"/>
          <p:nvPr/>
        </p:nvSpPr>
        <p:spPr>
          <a:xfrm>
            <a:off x="4605813" y="4671119"/>
            <a:ext cx="2980500" cy="1848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1200" u="none" cap="none" strike="noStrike">
                <a:solidFill>
                  <a:srgbClr val="111827"/>
                </a:solidFill>
                <a:latin typeface="Poppins"/>
                <a:ea typeface="Poppins"/>
                <a:cs typeface="Poppins"/>
                <a:sym typeface="Poppins"/>
              </a:rPr>
              <a:t>Context &amp; Style</a:t>
            </a:r>
            <a:endParaRPr/>
          </a:p>
        </p:txBody>
      </p:sp>
      <p:sp>
        <p:nvSpPr>
          <p:cNvPr id="276" name="Google Shape;276;p27"/>
          <p:cNvSpPr txBox="1"/>
          <p:nvPr/>
        </p:nvSpPr>
        <p:spPr>
          <a:xfrm>
            <a:off x="4676775" y="4909244"/>
            <a:ext cx="2838600" cy="381600"/>
          </a:xfrm>
          <a:prstGeom prst="rect">
            <a:avLst/>
          </a:prstGeom>
          <a:noFill/>
          <a:ln>
            <a:noFill/>
          </a:ln>
        </p:spPr>
        <p:txBody>
          <a:bodyPr anchorCtr="0" anchor="t" bIns="0" lIns="0" spcFirstLastPara="1" rIns="0" wrap="square" tIns="0">
            <a:spAutoFit/>
          </a:bodyPr>
          <a:lstStyle/>
          <a:p>
            <a:pPr indent="0" lvl="0" marL="0" marR="0" rtl="0" algn="ctr">
              <a:lnSpc>
                <a:spcPct val="106666"/>
              </a:lnSpc>
              <a:spcBef>
                <a:spcPts val="0"/>
              </a:spcBef>
              <a:spcAft>
                <a:spcPts val="0"/>
              </a:spcAft>
              <a:buNone/>
            </a:pPr>
            <a:r>
              <a:rPr b="0" i="0" lang="en-US" sz="1200" u="none" cap="none" strike="noStrike">
                <a:solidFill>
                  <a:srgbClr val="4B5563"/>
                </a:solidFill>
                <a:latin typeface="Noto Sans KR"/>
                <a:ea typeface="Noto Sans KR"/>
                <a:cs typeface="Noto Sans KR"/>
                <a:sym typeface="Noto Sans KR"/>
              </a:rPr>
              <a:t>장소, 조명, 화풍</a:t>
            </a:r>
            <a:br>
              <a:rPr b="0" i="0" lang="en-US" sz="1800" u="none" cap="none" strike="noStrike">
                <a:solidFill>
                  <a:schemeClr val="dk1"/>
                </a:solidFill>
                <a:latin typeface="Calibri"/>
                <a:ea typeface="Calibri"/>
                <a:cs typeface="Calibri"/>
                <a:sym typeface="Calibri"/>
              </a:rPr>
            </a:br>
            <a:r>
              <a:rPr b="0" i="0" lang="en-US" sz="1200" u="none" cap="none" strike="noStrike">
                <a:solidFill>
                  <a:srgbClr val="4B5563"/>
                </a:solidFill>
                <a:latin typeface="Noto Sans KR"/>
                <a:ea typeface="Noto Sans KR"/>
                <a:cs typeface="Noto Sans KR"/>
                <a:sym typeface="Noto Sans KR"/>
              </a:rPr>
              <a:t> (예: Neon city, Oil painting)</a:t>
            </a:r>
            <a:endParaRPr/>
          </a:p>
        </p:txBody>
      </p:sp>
      <p:sp>
        <p:nvSpPr>
          <p:cNvPr id="277" name="Google Shape;277;p27"/>
          <p:cNvSpPr txBox="1"/>
          <p:nvPr/>
        </p:nvSpPr>
        <p:spPr>
          <a:xfrm>
            <a:off x="8225313" y="4671119"/>
            <a:ext cx="2980500" cy="1848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1200" u="none" cap="none" strike="noStrike">
                <a:solidFill>
                  <a:srgbClr val="111827"/>
                </a:solidFill>
                <a:latin typeface="Poppins"/>
                <a:ea typeface="Poppins"/>
                <a:cs typeface="Poppins"/>
                <a:sym typeface="Poppins"/>
              </a:rPr>
              <a:t>Tech &amp; Negative</a:t>
            </a:r>
            <a:endParaRPr/>
          </a:p>
        </p:txBody>
      </p:sp>
      <p:sp>
        <p:nvSpPr>
          <p:cNvPr id="278" name="Google Shape;278;p27"/>
          <p:cNvSpPr txBox="1"/>
          <p:nvPr/>
        </p:nvSpPr>
        <p:spPr>
          <a:xfrm>
            <a:off x="8296275" y="4909244"/>
            <a:ext cx="2838600" cy="381600"/>
          </a:xfrm>
          <a:prstGeom prst="rect">
            <a:avLst/>
          </a:prstGeom>
          <a:noFill/>
          <a:ln>
            <a:noFill/>
          </a:ln>
        </p:spPr>
        <p:txBody>
          <a:bodyPr anchorCtr="0" anchor="t" bIns="0" lIns="0" spcFirstLastPara="1" rIns="0" wrap="square" tIns="0">
            <a:spAutoFit/>
          </a:bodyPr>
          <a:lstStyle/>
          <a:p>
            <a:pPr indent="0" lvl="0" marL="0" marR="0" rtl="0" algn="ctr">
              <a:lnSpc>
                <a:spcPct val="106666"/>
              </a:lnSpc>
              <a:spcBef>
                <a:spcPts val="0"/>
              </a:spcBef>
              <a:spcAft>
                <a:spcPts val="0"/>
              </a:spcAft>
              <a:buNone/>
            </a:pPr>
            <a:r>
              <a:rPr b="0" i="0" lang="en-US" sz="1200" u="none" cap="none" strike="noStrike">
                <a:solidFill>
                  <a:srgbClr val="4B5563"/>
                </a:solidFill>
                <a:latin typeface="Noto Sans KR"/>
                <a:ea typeface="Noto Sans KR"/>
                <a:cs typeface="Noto Sans KR"/>
                <a:sym typeface="Noto Sans KR"/>
              </a:rPr>
              <a:t>해상도, 제외할 요소</a:t>
            </a:r>
            <a:br>
              <a:rPr b="0" i="0" lang="en-US" sz="1800" u="none" cap="none" strike="noStrike">
                <a:solidFill>
                  <a:schemeClr val="dk1"/>
                </a:solidFill>
                <a:latin typeface="Calibri"/>
                <a:ea typeface="Calibri"/>
                <a:cs typeface="Calibri"/>
                <a:sym typeface="Calibri"/>
              </a:rPr>
            </a:br>
            <a:r>
              <a:rPr b="0" i="0" lang="en-US" sz="1200" u="none" cap="none" strike="noStrike">
                <a:solidFill>
                  <a:srgbClr val="4B5563"/>
                </a:solidFill>
                <a:latin typeface="Noto Sans KR"/>
                <a:ea typeface="Noto Sans KR"/>
                <a:cs typeface="Noto Sans KR"/>
                <a:sym typeface="Noto Sans KR"/>
              </a:rPr>
              <a:t> (예: 4k, Do not show text)</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82" name="Shape 282"/>
        <p:cNvGrpSpPr/>
        <p:nvPr/>
      </p:nvGrpSpPr>
      <p:grpSpPr>
        <a:xfrm>
          <a:off x="0" y="0"/>
          <a:ext cx="0" cy="0"/>
          <a:chOff x="0" y="0"/>
          <a:chExt cx="0" cy="0"/>
        </a:xfrm>
      </p:grpSpPr>
      <p:pic>
        <p:nvPicPr>
          <p:cNvPr descr="image.png" id="283" name="Google Shape;283;p28"/>
          <p:cNvPicPr preferRelativeResize="0"/>
          <p:nvPr/>
        </p:nvPicPr>
        <p:blipFill rotWithShape="1">
          <a:blip r:embed="rId3">
            <a:alphaModFix/>
          </a:blip>
          <a:srcRect b="0" l="0" r="0" t="0"/>
          <a:stretch/>
        </p:blipFill>
        <p:spPr>
          <a:xfrm>
            <a:off x="6381750" y="2714773"/>
            <a:ext cx="5048250" cy="2638127"/>
          </a:xfrm>
          <a:prstGeom prst="rect">
            <a:avLst/>
          </a:prstGeom>
          <a:noFill/>
          <a:ln>
            <a:noFill/>
          </a:ln>
        </p:spPr>
      </p:pic>
      <p:sp>
        <p:nvSpPr>
          <p:cNvPr id="284" name="Google Shape;284;p28"/>
          <p:cNvSpPr txBox="1"/>
          <p:nvPr/>
        </p:nvSpPr>
        <p:spPr>
          <a:xfrm>
            <a:off x="762000" y="571500"/>
            <a:ext cx="11201400" cy="4848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150" u="none" cap="none" strike="noStrike">
                <a:solidFill>
                  <a:srgbClr val="111827"/>
                </a:solidFill>
                <a:latin typeface="Poppins"/>
                <a:ea typeface="Poppins"/>
                <a:cs typeface="Poppins"/>
                <a:sym typeface="Poppins"/>
              </a:rPr>
              <a:t>4.2 참조 이미지를 활용한 일관성 유지</a:t>
            </a:r>
            <a:endParaRPr/>
          </a:p>
        </p:txBody>
      </p:sp>
      <p:sp>
        <p:nvSpPr>
          <p:cNvPr id="285" name="Google Shape;285;p28"/>
          <p:cNvSpPr/>
          <p:nvPr/>
        </p:nvSpPr>
        <p:spPr>
          <a:xfrm>
            <a:off x="762000" y="1390650"/>
            <a:ext cx="10668000" cy="9600"/>
          </a:xfrm>
          <a:prstGeom prst="rect">
            <a:avLst/>
          </a:prstGeom>
          <a:solidFill>
            <a:srgbClr val="E5E7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86" name="Google Shape;286;p28"/>
          <p:cNvSpPr txBox="1"/>
          <p:nvPr/>
        </p:nvSpPr>
        <p:spPr>
          <a:xfrm>
            <a:off x="762000" y="2681287"/>
            <a:ext cx="5300700" cy="3231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2100" u="none" cap="none" strike="noStrike">
                <a:solidFill>
                  <a:srgbClr val="3B82F6"/>
                </a:solidFill>
                <a:latin typeface="Poppins SemiBold"/>
                <a:ea typeface="Poppins SemiBold"/>
                <a:cs typeface="Poppins SemiBold"/>
                <a:sym typeface="Poppins SemiBold"/>
              </a:rPr>
              <a:t>Character Reference Workflow</a:t>
            </a:r>
            <a:endParaRPr/>
          </a:p>
        </p:txBody>
      </p:sp>
      <p:sp>
        <p:nvSpPr>
          <p:cNvPr id="287" name="Google Shape;287;p28"/>
          <p:cNvSpPr txBox="1"/>
          <p:nvPr/>
        </p:nvSpPr>
        <p:spPr>
          <a:xfrm>
            <a:off x="6686550" y="3019573"/>
            <a:ext cx="4660500" cy="1848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200" u="none" cap="none" strike="noStrike">
                <a:solidFill>
                  <a:srgbClr val="3B82F6"/>
                </a:solidFill>
                <a:latin typeface="Poppins"/>
                <a:ea typeface="Poppins"/>
                <a:cs typeface="Poppins"/>
                <a:sym typeface="Poppins"/>
              </a:rPr>
              <a:t>Prompt Example</a:t>
            </a:r>
            <a:endParaRPr/>
          </a:p>
        </p:txBody>
      </p:sp>
      <p:pic>
        <p:nvPicPr>
          <p:cNvPr descr="image.png" id="288" name="Google Shape;288;p28"/>
          <p:cNvPicPr preferRelativeResize="0"/>
          <p:nvPr/>
        </p:nvPicPr>
        <p:blipFill rotWithShape="1">
          <a:blip r:embed="rId4">
            <a:alphaModFix/>
          </a:blip>
          <a:srcRect b="0" l="0" r="0" t="0"/>
          <a:stretch/>
        </p:blipFill>
        <p:spPr>
          <a:xfrm>
            <a:off x="6686550" y="3400573"/>
            <a:ext cx="4438649" cy="1017091"/>
          </a:xfrm>
          <a:prstGeom prst="rect">
            <a:avLst/>
          </a:prstGeom>
          <a:noFill/>
          <a:ln>
            <a:noFill/>
          </a:ln>
        </p:spPr>
      </p:pic>
      <p:sp>
        <p:nvSpPr>
          <p:cNvPr id="289" name="Google Shape;289;p28"/>
          <p:cNvSpPr txBox="1"/>
          <p:nvPr/>
        </p:nvSpPr>
        <p:spPr>
          <a:xfrm>
            <a:off x="6686550" y="4560540"/>
            <a:ext cx="4438800" cy="4803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1" i="0" lang="en-US" sz="1200" u="none" cap="none" strike="noStrike">
                <a:solidFill>
                  <a:srgbClr val="4B5563"/>
                </a:solidFill>
                <a:latin typeface="Noto Sans KR"/>
                <a:ea typeface="Noto Sans KR"/>
                <a:cs typeface="Noto Sans KR"/>
                <a:sym typeface="Noto Sans KR"/>
              </a:rPr>
              <a:t>Style Reference:</a:t>
            </a:r>
            <a:r>
              <a:rPr b="0" i="0" lang="en-US" sz="1200" u="none" cap="none" strike="noStrike">
                <a:solidFill>
                  <a:srgbClr val="4B5563"/>
                </a:solidFill>
                <a:latin typeface="Noto Sans KR"/>
                <a:ea typeface="Noto Sans KR"/>
                <a:cs typeface="Noto Sans KR"/>
                <a:sym typeface="Noto Sans KR"/>
              </a:rPr>
              <a:t> "Design a new character using the art style of [Image 2]. Do not copy the character itself."</a:t>
            </a:r>
            <a:endParaRPr/>
          </a:p>
        </p:txBody>
      </p:sp>
      <p:sp>
        <p:nvSpPr>
          <p:cNvPr id="290" name="Google Shape;290;p28"/>
          <p:cNvSpPr txBox="1"/>
          <p:nvPr/>
        </p:nvSpPr>
        <p:spPr>
          <a:xfrm>
            <a:off x="1047750" y="3271837"/>
            <a:ext cx="4762500" cy="2310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1" i="0" lang="en-US" sz="1500" u="none" cap="none" strike="noStrike">
                <a:solidFill>
                  <a:srgbClr val="4B5563"/>
                </a:solidFill>
                <a:latin typeface="Noto Sans KR"/>
                <a:ea typeface="Noto Sans KR"/>
                <a:cs typeface="Noto Sans KR"/>
                <a:sym typeface="Noto Sans KR"/>
              </a:rPr>
              <a:t>기반 이미지 생성:</a:t>
            </a:r>
            <a:r>
              <a:rPr b="0" i="0" lang="en-US" sz="1500" u="none" cap="none" strike="noStrike">
                <a:solidFill>
                  <a:srgbClr val="4B5563"/>
                </a:solidFill>
                <a:latin typeface="Noto Sans KR"/>
                <a:ea typeface="Noto Sans KR"/>
                <a:cs typeface="Noto Sans KR"/>
                <a:sym typeface="Noto Sans KR"/>
              </a:rPr>
              <a:t> 프롬프트로 'Base Character' 생성</a:t>
            </a:r>
            <a:endParaRPr/>
          </a:p>
        </p:txBody>
      </p:sp>
      <p:sp>
        <p:nvSpPr>
          <p:cNvPr id="291" name="Google Shape;291;p28"/>
          <p:cNvSpPr txBox="1"/>
          <p:nvPr/>
        </p:nvSpPr>
        <p:spPr>
          <a:xfrm>
            <a:off x="1047750" y="3719512"/>
            <a:ext cx="4762500" cy="2310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1" i="0" lang="en-US" sz="1500" u="none" cap="none" strike="noStrike">
                <a:solidFill>
                  <a:srgbClr val="4B5563"/>
                </a:solidFill>
                <a:latin typeface="Noto Sans KR"/>
                <a:ea typeface="Noto Sans KR"/>
                <a:cs typeface="Noto Sans KR"/>
                <a:sym typeface="Noto Sans KR"/>
              </a:rPr>
              <a:t>이미지 업로드:</a:t>
            </a:r>
            <a:r>
              <a:rPr b="0" i="0" lang="en-US" sz="1500" u="none" cap="none" strike="noStrike">
                <a:solidFill>
                  <a:srgbClr val="4B5563"/>
                </a:solidFill>
                <a:latin typeface="Noto Sans KR"/>
                <a:ea typeface="Noto Sans KR"/>
                <a:cs typeface="Noto Sans KR"/>
                <a:sym typeface="Noto Sans KR"/>
              </a:rPr>
              <a:t> 제미나이에 Base 이미지 업로드</a:t>
            </a:r>
            <a:endParaRPr/>
          </a:p>
        </p:txBody>
      </p:sp>
      <p:sp>
        <p:nvSpPr>
          <p:cNvPr id="292" name="Google Shape;292;p28"/>
          <p:cNvSpPr txBox="1"/>
          <p:nvPr/>
        </p:nvSpPr>
        <p:spPr>
          <a:xfrm>
            <a:off x="1047750" y="4167187"/>
            <a:ext cx="4762500" cy="2310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1" i="0" lang="en-US" sz="1500" u="none" cap="none" strike="noStrike">
                <a:solidFill>
                  <a:srgbClr val="4B5563"/>
                </a:solidFill>
                <a:latin typeface="Noto Sans KR"/>
                <a:ea typeface="Noto Sans KR"/>
                <a:cs typeface="Noto Sans KR"/>
                <a:sym typeface="Noto Sans KR"/>
              </a:rPr>
              <a:t>ID 부여:</a:t>
            </a:r>
            <a:r>
              <a:rPr b="0" i="0" lang="en-US" sz="1500" u="none" cap="none" strike="noStrike">
                <a:solidFill>
                  <a:srgbClr val="4B5563"/>
                </a:solidFill>
                <a:latin typeface="Noto Sans KR"/>
                <a:ea typeface="Noto Sans KR"/>
                <a:cs typeface="Noto Sans KR"/>
                <a:sym typeface="Noto Sans KR"/>
              </a:rPr>
              <a:t> 프롬프트에서 [Image 1] 등으로 지칭</a:t>
            </a:r>
            <a:endParaRPr/>
          </a:p>
        </p:txBody>
      </p:sp>
      <p:sp>
        <p:nvSpPr>
          <p:cNvPr id="293" name="Google Shape;293;p28"/>
          <p:cNvSpPr txBox="1"/>
          <p:nvPr/>
        </p:nvSpPr>
        <p:spPr>
          <a:xfrm>
            <a:off x="1047750" y="4633912"/>
            <a:ext cx="4762500" cy="6003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1" i="0" lang="en-US" sz="1500" u="none" cap="none" strike="noStrike">
                <a:solidFill>
                  <a:srgbClr val="4B5563"/>
                </a:solidFill>
                <a:latin typeface="Noto Sans KR"/>
                <a:ea typeface="Noto Sans KR"/>
                <a:cs typeface="Noto Sans KR"/>
                <a:sym typeface="Noto Sans KR"/>
              </a:rPr>
              <a:t>명령 하달:</a:t>
            </a:r>
            <a:r>
              <a:rPr b="0" i="0" lang="en-US" sz="1500" u="none" cap="none" strike="noStrike">
                <a:solidFill>
                  <a:srgbClr val="4B5563"/>
                </a:solidFill>
                <a:latin typeface="Noto Sans KR"/>
                <a:ea typeface="Noto Sans KR"/>
                <a:cs typeface="Noto Sans KR"/>
                <a:sym typeface="Noto Sans KR"/>
              </a:rPr>
              <a:t> "Keep features exact same", "Running in forest" 등 상황 변경</a:t>
            </a:r>
            <a:endParaRPr/>
          </a:p>
        </p:txBody>
      </p:sp>
      <p:pic>
        <p:nvPicPr>
          <p:cNvPr descr="image.png" id="294" name="Google Shape;294;p28"/>
          <p:cNvPicPr preferRelativeResize="0"/>
          <p:nvPr/>
        </p:nvPicPr>
        <p:blipFill rotWithShape="1">
          <a:blip r:embed="rId5">
            <a:alphaModFix/>
          </a:blip>
          <a:srcRect b="0" l="0" r="0" t="0"/>
          <a:stretch/>
        </p:blipFill>
        <p:spPr>
          <a:xfrm>
            <a:off x="762000" y="3271837"/>
            <a:ext cx="171450" cy="200025"/>
          </a:xfrm>
          <a:prstGeom prst="rect">
            <a:avLst/>
          </a:prstGeom>
          <a:noFill/>
          <a:ln>
            <a:noFill/>
          </a:ln>
        </p:spPr>
      </p:pic>
      <p:pic>
        <p:nvPicPr>
          <p:cNvPr descr="image.png" id="295" name="Google Shape;295;p28"/>
          <p:cNvPicPr preferRelativeResize="0"/>
          <p:nvPr/>
        </p:nvPicPr>
        <p:blipFill rotWithShape="1">
          <a:blip r:embed="rId5">
            <a:alphaModFix/>
          </a:blip>
          <a:srcRect b="0" l="0" r="0" t="0"/>
          <a:stretch/>
        </p:blipFill>
        <p:spPr>
          <a:xfrm>
            <a:off x="762000" y="3719512"/>
            <a:ext cx="171450" cy="200025"/>
          </a:xfrm>
          <a:prstGeom prst="rect">
            <a:avLst/>
          </a:prstGeom>
          <a:noFill/>
          <a:ln>
            <a:noFill/>
          </a:ln>
        </p:spPr>
      </p:pic>
      <p:pic>
        <p:nvPicPr>
          <p:cNvPr descr="image.png" id="296" name="Google Shape;296;p28"/>
          <p:cNvPicPr preferRelativeResize="0"/>
          <p:nvPr/>
        </p:nvPicPr>
        <p:blipFill rotWithShape="1">
          <a:blip r:embed="rId5">
            <a:alphaModFix/>
          </a:blip>
          <a:srcRect b="0" l="0" r="0" t="0"/>
          <a:stretch/>
        </p:blipFill>
        <p:spPr>
          <a:xfrm>
            <a:off x="762000" y="4167187"/>
            <a:ext cx="171450" cy="200025"/>
          </a:xfrm>
          <a:prstGeom prst="rect">
            <a:avLst/>
          </a:prstGeom>
          <a:noFill/>
          <a:ln>
            <a:noFill/>
          </a:ln>
        </p:spPr>
      </p:pic>
      <p:pic>
        <p:nvPicPr>
          <p:cNvPr descr="image.png" id="297" name="Google Shape;297;p28"/>
          <p:cNvPicPr preferRelativeResize="0"/>
          <p:nvPr/>
        </p:nvPicPr>
        <p:blipFill rotWithShape="1">
          <a:blip r:embed="rId5">
            <a:alphaModFix/>
          </a:blip>
          <a:srcRect b="0" l="0" r="0" t="0"/>
          <a:stretch/>
        </p:blipFill>
        <p:spPr>
          <a:xfrm>
            <a:off x="762000" y="4633912"/>
            <a:ext cx="171450" cy="20002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01" name="Shape 301"/>
        <p:cNvGrpSpPr/>
        <p:nvPr/>
      </p:nvGrpSpPr>
      <p:grpSpPr>
        <a:xfrm>
          <a:off x="0" y="0"/>
          <a:ext cx="0" cy="0"/>
          <a:chOff x="0" y="0"/>
          <a:chExt cx="0" cy="0"/>
        </a:xfrm>
      </p:grpSpPr>
      <p:pic>
        <p:nvPicPr>
          <p:cNvPr descr="image.png" id="302" name="Google Shape;302;p29"/>
          <p:cNvPicPr preferRelativeResize="0"/>
          <p:nvPr/>
        </p:nvPicPr>
        <p:blipFill rotWithShape="1">
          <a:blip r:embed="rId3">
            <a:alphaModFix/>
          </a:blip>
          <a:srcRect b="0" l="0" r="0" t="0"/>
          <a:stretch/>
        </p:blipFill>
        <p:spPr>
          <a:xfrm>
            <a:off x="762000" y="3719512"/>
            <a:ext cx="4572000" cy="1762125"/>
          </a:xfrm>
          <a:prstGeom prst="rect">
            <a:avLst/>
          </a:prstGeom>
          <a:noFill/>
          <a:ln>
            <a:noFill/>
          </a:ln>
        </p:spPr>
      </p:pic>
      <p:sp>
        <p:nvSpPr>
          <p:cNvPr id="303" name="Google Shape;303;p29"/>
          <p:cNvSpPr txBox="1"/>
          <p:nvPr/>
        </p:nvSpPr>
        <p:spPr>
          <a:xfrm>
            <a:off x="762000" y="1376362"/>
            <a:ext cx="4800600" cy="8313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700" u="none" cap="none" strike="noStrike">
                <a:solidFill>
                  <a:srgbClr val="111827"/>
                </a:solidFill>
                <a:latin typeface="Poppins"/>
                <a:ea typeface="Poppins"/>
                <a:cs typeface="Poppins"/>
                <a:sym typeface="Poppins"/>
              </a:rPr>
              <a:t>4.3 캐릭터 시트 제작</a:t>
            </a:r>
            <a:br>
              <a:rPr b="0" i="0" lang="en-US" sz="1800" u="none" cap="none" strike="noStrike">
                <a:solidFill>
                  <a:schemeClr val="dk1"/>
                </a:solidFill>
                <a:latin typeface="Calibri"/>
                <a:ea typeface="Calibri"/>
                <a:cs typeface="Calibri"/>
                <a:sym typeface="Calibri"/>
              </a:rPr>
            </a:br>
            <a:r>
              <a:rPr b="1" i="0" lang="en-US" sz="2700" u="none" cap="none" strike="noStrike">
                <a:solidFill>
                  <a:srgbClr val="111827"/>
                </a:solidFill>
                <a:latin typeface="Poppins"/>
                <a:ea typeface="Poppins"/>
                <a:cs typeface="Poppins"/>
                <a:sym typeface="Poppins"/>
              </a:rPr>
              <a:t> (Character Sheet)</a:t>
            </a:r>
            <a:endParaRPr/>
          </a:p>
        </p:txBody>
      </p:sp>
      <p:sp>
        <p:nvSpPr>
          <p:cNvPr id="304" name="Google Shape;304;p29"/>
          <p:cNvSpPr txBox="1"/>
          <p:nvPr/>
        </p:nvSpPr>
        <p:spPr>
          <a:xfrm>
            <a:off x="762000" y="2728912"/>
            <a:ext cx="4572000" cy="6003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500" u="none" cap="none" strike="noStrike">
                <a:solidFill>
                  <a:srgbClr val="4B5563"/>
                </a:solidFill>
                <a:latin typeface="Noto Sans KR"/>
                <a:ea typeface="Noto Sans KR"/>
                <a:cs typeface="Noto Sans KR"/>
                <a:sym typeface="Noto Sans KR"/>
              </a:rPr>
              <a:t>3D 모델링 협업을 위해 전후좌우를 보여주는 시트 제작이 필수적입니다.</a:t>
            </a:r>
            <a:endParaRPr/>
          </a:p>
        </p:txBody>
      </p:sp>
      <p:pic>
        <p:nvPicPr>
          <p:cNvPr id="305" name="Google Shape;305;p29" title="0_하늘꺠비 (1).jpg"/>
          <p:cNvPicPr preferRelativeResize="0"/>
          <p:nvPr/>
        </p:nvPicPr>
        <p:blipFill rotWithShape="1">
          <a:blip r:embed="rId4">
            <a:alphaModFix/>
          </a:blip>
          <a:srcRect b="0" l="0" r="0" t="0"/>
          <a:stretch/>
        </p:blipFill>
        <p:spPr>
          <a:xfrm>
            <a:off x="6517225" y="86250"/>
            <a:ext cx="5674775" cy="3242957"/>
          </a:xfrm>
          <a:prstGeom prst="rect">
            <a:avLst/>
          </a:prstGeom>
          <a:noFill/>
          <a:ln>
            <a:noFill/>
          </a:ln>
        </p:spPr>
      </p:pic>
      <p:pic>
        <p:nvPicPr>
          <p:cNvPr id="306" name="Google Shape;306;p29" title="3_다무 (2).png"/>
          <p:cNvPicPr preferRelativeResize="0"/>
          <p:nvPr/>
        </p:nvPicPr>
        <p:blipFill rotWithShape="1">
          <a:blip r:embed="rId5">
            <a:alphaModFix/>
          </a:blip>
          <a:srcRect b="0" l="0" r="10" t="0"/>
          <a:stretch/>
        </p:blipFill>
        <p:spPr>
          <a:xfrm>
            <a:off x="6517225" y="3477238"/>
            <a:ext cx="5674775" cy="3242957"/>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10" name="Shape 310"/>
        <p:cNvGrpSpPr/>
        <p:nvPr/>
      </p:nvGrpSpPr>
      <p:grpSpPr>
        <a:xfrm>
          <a:off x="0" y="0"/>
          <a:ext cx="0" cy="0"/>
          <a:chOff x="0" y="0"/>
          <a:chExt cx="0" cy="0"/>
        </a:xfrm>
      </p:grpSpPr>
      <p:pic>
        <p:nvPicPr>
          <p:cNvPr descr="image.png" id="311" name="Google Shape;311;p30"/>
          <p:cNvPicPr preferRelativeResize="0"/>
          <p:nvPr/>
        </p:nvPicPr>
        <p:blipFill rotWithShape="1">
          <a:blip r:embed="rId3">
            <a:alphaModFix/>
          </a:blip>
          <a:srcRect b="0" l="0" r="0" t="0"/>
          <a:stretch/>
        </p:blipFill>
        <p:spPr>
          <a:xfrm>
            <a:off x="6694100" y="2933175"/>
            <a:ext cx="4125325" cy="1325750"/>
          </a:xfrm>
          <a:prstGeom prst="rect">
            <a:avLst/>
          </a:prstGeom>
          <a:noFill/>
          <a:ln>
            <a:noFill/>
          </a:ln>
        </p:spPr>
      </p:pic>
      <p:pic>
        <p:nvPicPr>
          <p:cNvPr descr="image.png" id="312" name="Google Shape;312;p30"/>
          <p:cNvPicPr preferRelativeResize="0"/>
          <p:nvPr/>
        </p:nvPicPr>
        <p:blipFill rotWithShape="1">
          <a:blip r:embed="rId4">
            <a:alphaModFix/>
          </a:blip>
          <a:srcRect b="0" l="0" r="0" t="0"/>
          <a:stretch/>
        </p:blipFill>
        <p:spPr>
          <a:xfrm>
            <a:off x="6694100" y="4449425"/>
            <a:ext cx="4125325" cy="1325750"/>
          </a:xfrm>
          <a:prstGeom prst="rect">
            <a:avLst/>
          </a:prstGeom>
          <a:noFill/>
          <a:ln>
            <a:noFill/>
          </a:ln>
        </p:spPr>
      </p:pic>
      <p:sp>
        <p:nvSpPr>
          <p:cNvPr id="313" name="Google Shape;313;p30"/>
          <p:cNvSpPr txBox="1"/>
          <p:nvPr/>
        </p:nvSpPr>
        <p:spPr>
          <a:xfrm>
            <a:off x="762000" y="571500"/>
            <a:ext cx="11201400" cy="4848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150" u="none" cap="none" strike="noStrike">
                <a:solidFill>
                  <a:srgbClr val="111827"/>
                </a:solidFill>
                <a:latin typeface="Poppins"/>
                <a:ea typeface="Poppins"/>
                <a:cs typeface="Poppins"/>
                <a:sym typeface="Poppins"/>
              </a:rPr>
              <a:t>4.4 대화형 편집 및 부분 수정</a:t>
            </a:r>
            <a:endParaRPr/>
          </a:p>
        </p:txBody>
      </p:sp>
      <p:sp>
        <p:nvSpPr>
          <p:cNvPr id="314" name="Google Shape;314;p30"/>
          <p:cNvSpPr/>
          <p:nvPr/>
        </p:nvSpPr>
        <p:spPr>
          <a:xfrm>
            <a:off x="762000" y="1390650"/>
            <a:ext cx="10668000" cy="9600"/>
          </a:xfrm>
          <a:prstGeom prst="rect">
            <a:avLst/>
          </a:prstGeom>
          <a:solidFill>
            <a:srgbClr val="E5E7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15" name="Google Shape;315;p30"/>
          <p:cNvSpPr txBox="1"/>
          <p:nvPr/>
        </p:nvSpPr>
        <p:spPr>
          <a:xfrm>
            <a:off x="6694100" y="1894939"/>
            <a:ext cx="5300700" cy="3231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2100" u="none" cap="none" strike="noStrike">
                <a:solidFill>
                  <a:srgbClr val="3B82F6"/>
                </a:solidFill>
                <a:latin typeface="Poppins SemiBold"/>
                <a:ea typeface="Poppins SemiBold"/>
                <a:cs typeface="Poppins SemiBold"/>
                <a:sym typeface="Poppins SemiBold"/>
              </a:rPr>
              <a:t>Conversational Editing &amp; Inpainting</a:t>
            </a:r>
            <a:endParaRPr/>
          </a:p>
        </p:txBody>
      </p:sp>
      <p:sp>
        <p:nvSpPr>
          <p:cNvPr id="316" name="Google Shape;316;p30"/>
          <p:cNvSpPr txBox="1"/>
          <p:nvPr/>
        </p:nvSpPr>
        <p:spPr>
          <a:xfrm>
            <a:off x="6694100" y="2437864"/>
            <a:ext cx="5048400" cy="2310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500" u="none" cap="none" strike="noStrike">
                <a:solidFill>
                  <a:srgbClr val="4B5563"/>
                </a:solidFill>
                <a:latin typeface="Noto Sans KR"/>
                <a:ea typeface="Noto Sans KR"/>
                <a:cs typeface="Noto Sans KR"/>
                <a:sym typeface="Noto Sans KR"/>
              </a:rPr>
              <a:t>이미지를 다시 생성하는 대신 대화로 수정합니다.</a:t>
            </a:r>
            <a:endParaRPr/>
          </a:p>
        </p:txBody>
      </p:sp>
      <p:sp>
        <p:nvSpPr>
          <p:cNvPr id="317" name="Google Shape;317;p30"/>
          <p:cNvSpPr txBox="1"/>
          <p:nvPr/>
        </p:nvSpPr>
        <p:spPr>
          <a:xfrm>
            <a:off x="7101053" y="3249725"/>
            <a:ext cx="2050200" cy="184800"/>
          </a:xfrm>
          <a:prstGeom prst="rect">
            <a:avLst/>
          </a:prstGeom>
          <a:noFill/>
          <a:ln>
            <a:noFill/>
          </a:ln>
        </p:spPr>
        <p:txBody>
          <a:bodyPr anchorCtr="0" anchor="t" bIns="0" lIns="168450" spcFirstLastPara="1" rIns="0" wrap="square" tIns="0">
            <a:spAutoFit/>
          </a:bodyPr>
          <a:lstStyle/>
          <a:p>
            <a:pPr indent="0" lvl="0" marL="0" marR="0" rtl="0" algn="l">
              <a:spcBef>
                <a:spcPts val="0"/>
              </a:spcBef>
              <a:spcAft>
                <a:spcPts val="0"/>
              </a:spcAft>
              <a:buNone/>
            </a:pPr>
            <a:r>
              <a:rPr b="1" i="0" lang="en-US" sz="1200" u="none" cap="none" strike="noStrike">
                <a:solidFill>
                  <a:srgbClr val="111827"/>
                </a:solidFill>
                <a:latin typeface="Poppins"/>
                <a:ea typeface="Poppins"/>
                <a:cs typeface="Poppins"/>
                <a:sym typeface="Poppins"/>
              </a:rPr>
              <a:t>부분 수정 (Inpainting)</a:t>
            </a:r>
            <a:endParaRPr/>
          </a:p>
        </p:txBody>
      </p:sp>
      <p:sp>
        <p:nvSpPr>
          <p:cNvPr id="318" name="Google Shape;318;p30"/>
          <p:cNvSpPr txBox="1"/>
          <p:nvPr/>
        </p:nvSpPr>
        <p:spPr>
          <a:xfrm>
            <a:off x="6989375" y="3610964"/>
            <a:ext cx="4457700" cy="381600"/>
          </a:xfrm>
          <a:prstGeom prst="rect">
            <a:avLst/>
          </a:prstGeom>
          <a:noFill/>
          <a:ln>
            <a:noFill/>
          </a:ln>
        </p:spPr>
        <p:txBody>
          <a:bodyPr anchorCtr="0" anchor="t" bIns="0" lIns="0" spcFirstLastPara="1" rIns="0" wrap="square" tIns="0">
            <a:spAutoFit/>
          </a:bodyPr>
          <a:lstStyle/>
          <a:p>
            <a:pPr indent="0" lvl="0" marL="0" marR="0" rtl="0" algn="l">
              <a:lnSpc>
                <a:spcPct val="106666"/>
              </a:lnSpc>
              <a:spcBef>
                <a:spcPts val="0"/>
              </a:spcBef>
              <a:spcAft>
                <a:spcPts val="0"/>
              </a:spcAft>
              <a:buNone/>
            </a:pPr>
            <a:r>
              <a:rPr b="0" i="0" lang="en-US" sz="1200" u="none" cap="none" strike="noStrike">
                <a:solidFill>
                  <a:srgbClr val="4B5563"/>
                </a:solidFill>
                <a:latin typeface="Noto Sans KR"/>
                <a:ea typeface="Noto Sans KR"/>
                <a:cs typeface="Noto Sans KR"/>
                <a:sym typeface="Noto Sans KR"/>
              </a:rPr>
              <a:t>수정하고 싶은 영역을 마스킹하고 명령.</a:t>
            </a:r>
            <a:br>
              <a:rPr b="0" i="0" lang="en-US" sz="1800" u="none" cap="none" strike="noStrike">
                <a:solidFill>
                  <a:schemeClr val="dk1"/>
                </a:solidFill>
                <a:latin typeface="Calibri"/>
                <a:ea typeface="Calibri"/>
                <a:cs typeface="Calibri"/>
                <a:sym typeface="Calibri"/>
              </a:rPr>
            </a:br>
            <a:r>
              <a:rPr b="0" i="0" lang="en-US" sz="1200" u="none" cap="none" strike="noStrike">
                <a:solidFill>
                  <a:srgbClr val="4B5563"/>
                </a:solidFill>
                <a:latin typeface="Noto Sans KR"/>
                <a:ea typeface="Noto Sans KR"/>
                <a:cs typeface="Noto Sans KR"/>
                <a:sym typeface="Noto Sans KR"/>
              </a:rPr>
              <a:t> Ex: "Fix the hand to hold the cup naturally"</a:t>
            </a:r>
            <a:endParaRPr/>
          </a:p>
        </p:txBody>
      </p:sp>
      <p:sp>
        <p:nvSpPr>
          <p:cNvPr id="319" name="Google Shape;319;p30"/>
          <p:cNvSpPr txBox="1"/>
          <p:nvPr/>
        </p:nvSpPr>
        <p:spPr>
          <a:xfrm>
            <a:off x="7101053" y="4765998"/>
            <a:ext cx="2050200" cy="184800"/>
          </a:xfrm>
          <a:prstGeom prst="rect">
            <a:avLst/>
          </a:prstGeom>
          <a:noFill/>
          <a:ln>
            <a:noFill/>
          </a:ln>
        </p:spPr>
        <p:txBody>
          <a:bodyPr anchorCtr="0" anchor="t" bIns="0" lIns="168450" spcFirstLastPara="1" rIns="0" wrap="square" tIns="0">
            <a:spAutoFit/>
          </a:bodyPr>
          <a:lstStyle/>
          <a:p>
            <a:pPr indent="0" lvl="0" marL="0" marR="0" rtl="0" algn="l">
              <a:spcBef>
                <a:spcPts val="0"/>
              </a:spcBef>
              <a:spcAft>
                <a:spcPts val="0"/>
              </a:spcAft>
              <a:buNone/>
            </a:pPr>
            <a:r>
              <a:rPr b="1" i="0" lang="en-US" sz="1200" u="none" cap="none" strike="noStrike">
                <a:solidFill>
                  <a:srgbClr val="111827"/>
                </a:solidFill>
                <a:latin typeface="Poppins"/>
                <a:ea typeface="Poppins"/>
                <a:cs typeface="Poppins"/>
                <a:sym typeface="Poppins"/>
              </a:rPr>
              <a:t>속성 변경</a:t>
            </a:r>
            <a:endParaRPr/>
          </a:p>
        </p:txBody>
      </p:sp>
      <p:sp>
        <p:nvSpPr>
          <p:cNvPr id="320" name="Google Shape;320;p30"/>
          <p:cNvSpPr txBox="1"/>
          <p:nvPr/>
        </p:nvSpPr>
        <p:spPr>
          <a:xfrm>
            <a:off x="6989375" y="5127225"/>
            <a:ext cx="4457700" cy="381600"/>
          </a:xfrm>
          <a:prstGeom prst="rect">
            <a:avLst/>
          </a:prstGeom>
          <a:noFill/>
          <a:ln>
            <a:noFill/>
          </a:ln>
        </p:spPr>
        <p:txBody>
          <a:bodyPr anchorCtr="0" anchor="t" bIns="0" lIns="0" spcFirstLastPara="1" rIns="0" wrap="square" tIns="0">
            <a:spAutoFit/>
          </a:bodyPr>
          <a:lstStyle/>
          <a:p>
            <a:pPr indent="0" lvl="0" marL="0" marR="0" rtl="0" algn="l">
              <a:lnSpc>
                <a:spcPct val="106666"/>
              </a:lnSpc>
              <a:spcBef>
                <a:spcPts val="0"/>
              </a:spcBef>
              <a:spcAft>
                <a:spcPts val="0"/>
              </a:spcAft>
              <a:buNone/>
            </a:pPr>
            <a:r>
              <a:rPr b="0" i="0" lang="en-US" sz="1200" u="none" cap="none" strike="noStrike">
                <a:solidFill>
                  <a:srgbClr val="4B5563"/>
                </a:solidFill>
                <a:latin typeface="Noto Sans KR"/>
                <a:ea typeface="Noto Sans KR"/>
                <a:cs typeface="Noto Sans KR"/>
                <a:sym typeface="Noto Sans KR"/>
              </a:rPr>
              <a:t>선택 없이 대화로 전체 속성 변경.</a:t>
            </a:r>
            <a:br>
              <a:rPr b="0" i="0" lang="en-US" sz="1800" u="none" cap="none" strike="noStrike">
                <a:solidFill>
                  <a:schemeClr val="dk1"/>
                </a:solidFill>
                <a:latin typeface="Calibri"/>
                <a:ea typeface="Calibri"/>
                <a:cs typeface="Calibri"/>
                <a:sym typeface="Calibri"/>
              </a:rPr>
            </a:br>
            <a:r>
              <a:rPr b="0" i="0" lang="en-US" sz="1200" u="none" cap="none" strike="noStrike">
                <a:solidFill>
                  <a:srgbClr val="4B5563"/>
                </a:solidFill>
                <a:latin typeface="Noto Sans KR"/>
                <a:ea typeface="Noto Sans KR"/>
                <a:cs typeface="Noto Sans KR"/>
                <a:sym typeface="Noto Sans KR"/>
              </a:rPr>
              <a:t> Ex: "Change the background to a snowy mountain"</a:t>
            </a:r>
            <a:endParaRPr/>
          </a:p>
        </p:txBody>
      </p:sp>
      <p:pic>
        <p:nvPicPr>
          <p:cNvPr descr="image.png" id="321" name="Google Shape;321;p30"/>
          <p:cNvPicPr preferRelativeResize="0"/>
          <p:nvPr/>
        </p:nvPicPr>
        <p:blipFill rotWithShape="1">
          <a:blip r:embed="rId5">
            <a:alphaModFix/>
          </a:blip>
          <a:srcRect b="0" l="0" r="0" t="0"/>
          <a:stretch/>
        </p:blipFill>
        <p:spPr>
          <a:xfrm>
            <a:off x="6989375" y="3276064"/>
            <a:ext cx="168473" cy="152400"/>
          </a:xfrm>
          <a:prstGeom prst="rect">
            <a:avLst/>
          </a:prstGeom>
          <a:noFill/>
          <a:ln>
            <a:noFill/>
          </a:ln>
        </p:spPr>
      </p:pic>
      <p:pic>
        <p:nvPicPr>
          <p:cNvPr descr="image.png" id="322" name="Google Shape;322;p30"/>
          <p:cNvPicPr preferRelativeResize="0"/>
          <p:nvPr/>
        </p:nvPicPr>
        <p:blipFill rotWithShape="1">
          <a:blip r:embed="rId6">
            <a:alphaModFix/>
          </a:blip>
          <a:srcRect b="0" l="0" r="0" t="0"/>
          <a:stretch/>
        </p:blipFill>
        <p:spPr>
          <a:xfrm>
            <a:off x="6989375" y="4792325"/>
            <a:ext cx="168473" cy="152400"/>
          </a:xfrm>
          <a:prstGeom prst="rect">
            <a:avLst/>
          </a:prstGeom>
          <a:noFill/>
          <a:ln>
            <a:noFill/>
          </a:ln>
        </p:spPr>
      </p:pic>
      <p:pic>
        <p:nvPicPr>
          <p:cNvPr id="323" name="Google Shape;323;p30" title="3_다무 (1).png"/>
          <p:cNvPicPr preferRelativeResize="0"/>
          <p:nvPr/>
        </p:nvPicPr>
        <p:blipFill rotWithShape="1">
          <a:blip r:embed="rId7">
            <a:alphaModFix/>
          </a:blip>
          <a:srcRect b="0" l="27400" r="27857" t="0"/>
          <a:stretch/>
        </p:blipFill>
        <p:spPr>
          <a:xfrm>
            <a:off x="3471625" y="2058550"/>
            <a:ext cx="2719050" cy="3472550"/>
          </a:xfrm>
          <a:prstGeom prst="rect">
            <a:avLst/>
          </a:prstGeom>
          <a:noFill/>
          <a:ln>
            <a:noFill/>
          </a:ln>
        </p:spPr>
      </p:pic>
      <p:pic>
        <p:nvPicPr>
          <p:cNvPr id="324" name="Google Shape;324;p30" title="다무 (1).png"/>
          <p:cNvPicPr preferRelativeResize="0"/>
          <p:nvPr/>
        </p:nvPicPr>
        <p:blipFill rotWithShape="1">
          <a:blip r:embed="rId8">
            <a:alphaModFix/>
          </a:blip>
          <a:srcRect b="0" l="30197" r="25060" t="0"/>
          <a:stretch/>
        </p:blipFill>
        <p:spPr>
          <a:xfrm>
            <a:off x="617675" y="2058550"/>
            <a:ext cx="2719050" cy="347255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28" name="Shape 328"/>
        <p:cNvGrpSpPr/>
        <p:nvPr/>
      </p:nvGrpSpPr>
      <p:grpSpPr>
        <a:xfrm>
          <a:off x="0" y="0"/>
          <a:ext cx="0" cy="0"/>
          <a:chOff x="0" y="0"/>
          <a:chExt cx="0" cy="0"/>
        </a:xfrm>
      </p:grpSpPr>
      <p:pic>
        <p:nvPicPr>
          <p:cNvPr descr="image.png" id="329" name="Google Shape;329;p31"/>
          <p:cNvPicPr preferRelativeResize="0"/>
          <p:nvPr/>
        </p:nvPicPr>
        <p:blipFill rotWithShape="1">
          <a:blip r:embed="rId3">
            <a:alphaModFix/>
          </a:blip>
          <a:srcRect b="0" l="0" r="0" t="0"/>
          <a:stretch/>
        </p:blipFill>
        <p:spPr>
          <a:xfrm>
            <a:off x="476250" y="5349180"/>
            <a:ext cx="5381625" cy="1318170"/>
          </a:xfrm>
          <a:prstGeom prst="rect">
            <a:avLst/>
          </a:prstGeom>
          <a:noFill/>
          <a:ln>
            <a:noFill/>
          </a:ln>
        </p:spPr>
      </p:pic>
      <p:pic>
        <p:nvPicPr>
          <p:cNvPr descr="image.png" id="330" name="Google Shape;330;p31"/>
          <p:cNvPicPr preferRelativeResize="0"/>
          <p:nvPr/>
        </p:nvPicPr>
        <p:blipFill rotWithShape="1">
          <a:blip r:embed="rId4">
            <a:alphaModFix/>
          </a:blip>
          <a:srcRect b="0" l="0" r="0" t="0"/>
          <a:stretch/>
        </p:blipFill>
        <p:spPr>
          <a:xfrm>
            <a:off x="6334125" y="1190476"/>
            <a:ext cx="5381625" cy="4762500"/>
          </a:xfrm>
          <a:prstGeom prst="rect">
            <a:avLst/>
          </a:prstGeom>
          <a:noFill/>
          <a:ln>
            <a:noFill/>
          </a:ln>
        </p:spPr>
      </p:pic>
      <p:pic>
        <p:nvPicPr>
          <p:cNvPr descr="image.png" id="331" name="Google Shape;331;p31"/>
          <p:cNvPicPr preferRelativeResize="0"/>
          <p:nvPr/>
        </p:nvPicPr>
        <p:blipFill rotWithShape="1">
          <a:blip r:embed="rId5">
            <a:alphaModFix/>
          </a:blip>
          <a:srcRect b="0" l="0" r="0" t="0"/>
          <a:stretch/>
        </p:blipFill>
        <p:spPr>
          <a:xfrm>
            <a:off x="476250" y="476250"/>
            <a:ext cx="904875" cy="266700"/>
          </a:xfrm>
          <a:prstGeom prst="rect">
            <a:avLst/>
          </a:prstGeom>
          <a:noFill/>
          <a:ln>
            <a:noFill/>
          </a:ln>
        </p:spPr>
      </p:pic>
      <p:sp>
        <p:nvSpPr>
          <p:cNvPr id="332" name="Google Shape;332;p31"/>
          <p:cNvSpPr txBox="1"/>
          <p:nvPr/>
        </p:nvSpPr>
        <p:spPr>
          <a:xfrm>
            <a:off x="476250" y="885825"/>
            <a:ext cx="5650706" cy="10668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700" u="none" cap="none" strike="noStrike">
                <a:solidFill>
                  <a:srgbClr val="334155"/>
                </a:solidFill>
                <a:latin typeface="Poppins"/>
                <a:ea typeface="Poppins"/>
                <a:cs typeface="Poppins"/>
                <a:sym typeface="Poppins"/>
              </a:rPr>
              <a:t>3D 애니메이션 스타일</a:t>
            </a:r>
            <a:br>
              <a:rPr b="0" i="0" lang="en-US" sz="1800" u="none" cap="none" strike="noStrike">
                <a:solidFill>
                  <a:schemeClr val="dk1"/>
                </a:solidFill>
                <a:latin typeface="Calibri"/>
                <a:ea typeface="Calibri"/>
                <a:cs typeface="Calibri"/>
                <a:sym typeface="Calibri"/>
              </a:rPr>
            </a:br>
            <a:r>
              <a:rPr b="0" i="0" lang="en-US" sz="2700" u="none" cap="none" strike="noStrike">
                <a:solidFill>
                  <a:srgbClr val="64748B"/>
                </a:solidFill>
                <a:latin typeface="Poppins"/>
                <a:ea typeface="Poppins"/>
                <a:cs typeface="Poppins"/>
                <a:sym typeface="Poppins"/>
              </a:rPr>
              <a:t>(Pixar/Disney Style)</a:t>
            </a:r>
            <a:endParaRPr/>
          </a:p>
        </p:txBody>
      </p:sp>
      <p:sp>
        <p:nvSpPr>
          <p:cNvPr id="333" name="Google Shape;333;p31"/>
          <p:cNvSpPr txBox="1"/>
          <p:nvPr/>
        </p:nvSpPr>
        <p:spPr>
          <a:xfrm>
            <a:off x="476250" y="2143125"/>
            <a:ext cx="5650706" cy="35242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1800" u="none" cap="none" strike="noStrike">
                <a:solidFill>
                  <a:srgbClr val="475569"/>
                </a:solidFill>
                <a:latin typeface="Poppins SemiBold"/>
                <a:ea typeface="Poppins SemiBold"/>
                <a:cs typeface="Poppins SemiBold"/>
                <a:sym typeface="Poppins SemiBold"/>
              </a:rPr>
              <a:t>특징</a:t>
            </a:r>
            <a:endParaRPr/>
          </a:p>
        </p:txBody>
      </p:sp>
      <p:sp>
        <p:nvSpPr>
          <p:cNvPr id="334" name="Google Shape;334;p31"/>
          <p:cNvSpPr/>
          <p:nvPr/>
        </p:nvSpPr>
        <p:spPr>
          <a:xfrm>
            <a:off x="476250" y="3634680"/>
            <a:ext cx="5381625" cy="1524000"/>
          </a:xfrm>
          <a:prstGeom prst="rect">
            <a:avLst/>
          </a:prstGeom>
          <a:solidFill>
            <a:srgbClr val="F8FAF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35" name="Google Shape;335;p31"/>
          <p:cNvSpPr txBox="1"/>
          <p:nvPr/>
        </p:nvSpPr>
        <p:spPr>
          <a:xfrm>
            <a:off x="666750" y="3825174"/>
            <a:ext cx="5000700" cy="10044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125" u="none" cap="none" strike="noStrike">
                <a:solidFill>
                  <a:srgbClr val="334155"/>
                </a:solidFill>
                <a:latin typeface="Noto Sans KR"/>
                <a:ea typeface="Noto Sans KR"/>
                <a:cs typeface="Noto Sans KR"/>
                <a:sym typeface="Noto Sans KR"/>
              </a:rPr>
              <a:t>"헝클어진 갈색 머리와 크고 표정이 풍부한 초록색 눈을 가진 젊은 모험가 소년의 귀여운 3D 렌더링 캐릭터. 빈티지 비행사 재킷과 고글을 착용하고 있습니다. T</a:t>
            </a:r>
            <a:r>
              <a:rPr lang="en-US" sz="1125">
                <a:solidFill>
                  <a:srgbClr val="334155"/>
                </a:solidFill>
                <a:latin typeface="Noto Sans KR"/>
                <a:ea typeface="Noto Sans KR"/>
                <a:cs typeface="Noto Sans KR"/>
                <a:sym typeface="Noto Sans KR"/>
              </a:rPr>
              <a:t>포즈, </a:t>
            </a:r>
            <a:r>
              <a:rPr b="0" i="0" lang="en-US" sz="1125" u="none" cap="none" strike="noStrike">
                <a:solidFill>
                  <a:srgbClr val="334155"/>
                </a:solidFill>
                <a:latin typeface="Noto Sans KR"/>
                <a:ea typeface="Noto Sans KR"/>
                <a:cs typeface="Noto Sans KR"/>
                <a:sym typeface="Noto Sans KR"/>
              </a:rPr>
              <a:t>부드럽고 따뜻한 영화 같은 조명, 피부의 서브서피스 스캐터링, 솜털 같은 머리카락 질감. 픽사 애니메이션 스타일, 4k 해상도, 고화질, 생생한 색감, </a:t>
            </a:r>
            <a:r>
              <a:rPr lang="en-US" sz="1125">
                <a:solidFill>
                  <a:srgbClr val="334155"/>
                </a:solidFill>
                <a:latin typeface="Noto Sans KR"/>
                <a:ea typeface="Noto Sans KR"/>
                <a:cs typeface="Noto Sans KR"/>
                <a:sym typeface="Noto Sans KR"/>
              </a:rPr>
              <a:t>흰색배경, </a:t>
            </a:r>
            <a:endParaRPr/>
          </a:p>
        </p:txBody>
      </p:sp>
      <p:sp>
        <p:nvSpPr>
          <p:cNvPr id="336" name="Google Shape;336;p31"/>
          <p:cNvSpPr/>
          <p:nvPr/>
        </p:nvSpPr>
        <p:spPr>
          <a:xfrm>
            <a:off x="476250" y="3634680"/>
            <a:ext cx="38100" cy="1524000"/>
          </a:xfrm>
          <a:prstGeom prst="rect">
            <a:avLst/>
          </a:prstGeom>
          <a:solidFill>
            <a:srgbClr val="3B82F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37" name="Google Shape;337;p31"/>
          <p:cNvSpPr txBox="1"/>
          <p:nvPr/>
        </p:nvSpPr>
        <p:spPr>
          <a:xfrm>
            <a:off x="704850" y="2743200"/>
            <a:ext cx="5153025" cy="27429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350" u="none" cap="none" strike="noStrike">
                <a:solidFill>
                  <a:srgbClr val="475569"/>
                </a:solidFill>
                <a:latin typeface="Noto Sans KR"/>
                <a:ea typeface="Noto Sans KR"/>
                <a:cs typeface="Noto Sans KR"/>
                <a:sym typeface="Noto Sans KR"/>
              </a:rPr>
              <a:t>대중적이고 친근한 느낌과 부드러운 조명</a:t>
            </a:r>
            <a:endParaRPr/>
          </a:p>
        </p:txBody>
      </p:sp>
      <p:sp>
        <p:nvSpPr>
          <p:cNvPr id="338" name="Google Shape;338;p31"/>
          <p:cNvSpPr txBox="1"/>
          <p:nvPr/>
        </p:nvSpPr>
        <p:spPr>
          <a:xfrm>
            <a:off x="704850" y="3093690"/>
            <a:ext cx="5153025" cy="27429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350" u="none" cap="none" strike="noStrike">
                <a:solidFill>
                  <a:srgbClr val="475569"/>
                </a:solidFill>
                <a:latin typeface="Noto Sans KR"/>
                <a:ea typeface="Noto Sans KR"/>
                <a:cs typeface="Noto Sans KR"/>
                <a:sym typeface="Noto Sans KR"/>
              </a:rPr>
              <a:t>'서브서피스 스캐터링(Subsurface Scattering)'을 통한 피부 질감 표현</a:t>
            </a:r>
            <a:endParaRPr/>
          </a:p>
        </p:txBody>
      </p:sp>
      <p:sp>
        <p:nvSpPr>
          <p:cNvPr id="339" name="Google Shape;339;p31"/>
          <p:cNvSpPr txBox="1"/>
          <p:nvPr/>
        </p:nvSpPr>
        <p:spPr>
          <a:xfrm>
            <a:off x="476250" y="5673030"/>
            <a:ext cx="5381625" cy="82287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350" u="none" cap="none" strike="noStrike">
                <a:solidFill>
                  <a:srgbClr val="0F172A"/>
                </a:solidFill>
                <a:latin typeface="Noto Sans KR"/>
                <a:ea typeface="Noto Sans KR"/>
                <a:cs typeface="Noto Sans KR"/>
                <a:sym typeface="Noto Sans KR"/>
              </a:rPr>
              <a:t>분석:</a:t>
            </a:r>
            <a:r>
              <a:rPr b="0" i="0" lang="en-US" sz="1350" u="none" cap="none" strike="noStrike">
                <a:solidFill>
                  <a:srgbClr val="475569"/>
                </a:solidFill>
                <a:latin typeface="Noto Sans KR"/>
                <a:ea typeface="Noto Sans KR"/>
                <a:cs typeface="Noto Sans KR"/>
                <a:sym typeface="Noto Sans KR"/>
              </a:rPr>
              <a:t> </a:t>
            </a:r>
            <a:r>
              <a:rPr b="0" i="1" lang="en-US" sz="1350" u="none" cap="none" strike="noStrike">
                <a:solidFill>
                  <a:srgbClr val="475569"/>
                </a:solidFill>
                <a:latin typeface="Noto Sans KR"/>
                <a:ea typeface="Noto Sans KR"/>
                <a:cs typeface="Noto Sans KR"/>
                <a:sym typeface="Noto Sans KR"/>
              </a:rPr>
              <a:t>Subsurface scattering</a:t>
            </a:r>
            <a:r>
              <a:rPr b="0" i="0" lang="en-US" sz="1350" u="none" cap="none" strike="noStrike">
                <a:solidFill>
                  <a:srgbClr val="475569"/>
                </a:solidFill>
                <a:latin typeface="Noto Sans KR"/>
                <a:ea typeface="Noto Sans KR"/>
                <a:cs typeface="Noto Sans KR"/>
                <a:sym typeface="Noto Sans KR"/>
              </a:rPr>
              <a:t>은 피부가 빛을 머금은 듯한 투명감을 주어 생동감을 높이며, </a:t>
            </a:r>
            <a:r>
              <a:rPr b="0" i="1" lang="en-US" sz="1350" u="none" cap="none" strike="noStrike">
                <a:solidFill>
                  <a:srgbClr val="475569"/>
                </a:solidFill>
                <a:latin typeface="Noto Sans KR"/>
                <a:ea typeface="Noto Sans KR"/>
                <a:cs typeface="Noto Sans KR"/>
                <a:sym typeface="Noto Sans KR"/>
              </a:rPr>
              <a:t>Big expressive eyes</a:t>
            </a:r>
            <a:r>
              <a:rPr b="0" i="0" lang="en-US" sz="1350" u="none" cap="none" strike="noStrike">
                <a:solidFill>
                  <a:srgbClr val="475569"/>
                </a:solidFill>
                <a:latin typeface="Noto Sans KR"/>
                <a:ea typeface="Noto Sans KR"/>
                <a:cs typeface="Noto Sans KR"/>
                <a:sym typeface="Noto Sans KR"/>
              </a:rPr>
              <a:t>는 디즈니 스타일의 핵심 특징입니다.</a:t>
            </a:r>
            <a:endParaRPr/>
          </a:p>
        </p:txBody>
      </p:sp>
      <p:pic>
        <p:nvPicPr>
          <p:cNvPr id="340" name="Google Shape;340;p31"/>
          <p:cNvPicPr preferRelativeResize="0"/>
          <p:nvPr/>
        </p:nvPicPr>
        <p:blipFill rotWithShape="1">
          <a:blip r:embed="rId6">
            <a:alphaModFix/>
          </a:blip>
          <a:srcRect b="0" l="50" r="50" t="0"/>
          <a:stretch/>
        </p:blipFill>
        <p:spPr>
          <a:xfrm>
            <a:off x="6334125" y="1190476"/>
            <a:ext cx="5381626" cy="4766312"/>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92" name="Shape 92"/>
        <p:cNvGrpSpPr/>
        <p:nvPr/>
      </p:nvGrpSpPr>
      <p:grpSpPr>
        <a:xfrm>
          <a:off x="0" y="0"/>
          <a:ext cx="0" cy="0"/>
          <a:chOff x="0" y="0"/>
          <a:chExt cx="0" cy="0"/>
        </a:xfrm>
      </p:grpSpPr>
      <p:pic>
        <p:nvPicPr>
          <p:cNvPr descr="image.png" id="93" name="Google Shape;93;p14"/>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94" name="Google Shape;94;p14"/>
          <p:cNvSpPr txBox="1"/>
          <p:nvPr/>
        </p:nvSpPr>
        <p:spPr>
          <a:xfrm>
            <a:off x="571500" y="1162050"/>
            <a:ext cx="5200800" cy="5079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3300">
                <a:solidFill>
                  <a:srgbClr val="1A73E8"/>
                </a:solidFill>
                <a:latin typeface="Poppins"/>
                <a:ea typeface="Poppins"/>
                <a:cs typeface="Poppins"/>
                <a:sym typeface="Poppins"/>
              </a:rPr>
              <a:t>개요</a:t>
            </a:r>
            <a:endParaRPr/>
          </a:p>
        </p:txBody>
      </p:sp>
      <p:sp>
        <p:nvSpPr>
          <p:cNvPr id="95" name="Google Shape;95;p14"/>
          <p:cNvSpPr/>
          <p:nvPr/>
        </p:nvSpPr>
        <p:spPr>
          <a:xfrm>
            <a:off x="571500" y="1866900"/>
            <a:ext cx="4953000" cy="19200"/>
          </a:xfrm>
          <a:prstGeom prst="rect">
            <a:avLst/>
          </a:prstGeom>
          <a:solidFill>
            <a:srgbClr val="E8EAE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96" name="Google Shape;96;p14"/>
          <p:cNvSpPr txBox="1"/>
          <p:nvPr/>
        </p:nvSpPr>
        <p:spPr>
          <a:xfrm>
            <a:off x="571500" y="2266950"/>
            <a:ext cx="4953000" cy="6003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500" u="none" cap="none" strike="noStrike">
                <a:solidFill>
                  <a:srgbClr val="5F6368"/>
                </a:solidFill>
                <a:latin typeface="Noto Sans KR"/>
                <a:ea typeface="Noto Sans KR"/>
                <a:cs typeface="Noto Sans KR"/>
                <a:sym typeface="Noto Sans KR"/>
              </a:rPr>
              <a:t>구글의 최신 멀티모달 AI, </a:t>
            </a:r>
            <a:r>
              <a:rPr b="1" i="0" lang="en-US" sz="1500" u="none" cap="none" strike="noStrike">
                <a:solidFill>
                  <a:srgbClr val="5F6368"/>
                </a:solidFill>
                <a:latin typeface="Noto Sans KR"/>
                <a:ea typeface="Noto Sans KR"/>
                <a:cs typeface="Noto Sans KR"/>
                <a:sym typeface="Noto Sans KR"/>
              </a:rPr>
              <a:t>Gemini 3 Pro Image (Nano Banana Pro)</a:t>
            </a:r>
            <a:r>
              <a:rPr b="0" i="0" lang="en-US" sz="1500" u="none" cap="none" strike="noStrike">
                <a:solidFill>
                  <a:srgbClr val="5F6368"/>
                </a:solidFill>
                <a:latin typeface="Noto Sans KR"/>
                <a:ea typeface="Noto Sans KR"/>
                <a:cs typeface="Noto Sans KR"/>
                <a:sym typeface="Noto Sans KR"/>
              </a:rPr>
              <a:t>를 활용한 </a:t>
            </a:r>
            <a:r>
              <a:rPr lang="en-US" sz="1500">
                <a:solidFill>
                  <a:srgbClr val="5F6368"/>
                </a:solidFill>
                <a:latin typeface="Noto Sans KR"/>
                <a:ea typeface="Noto Sans KR"/>
                <a:cs typeface="Noto Sans KR"/>
                <a:sym typeface="Noto Sans KR"/>
              </a:rPr>
              <a:t>캐릭터 개발 및 이미지 제작</a:t>
            </a:r>
            <a:endParaRPr/>
          </a:p>
        </p:txBody>
      </p:sp>
      <p:pic>
        <p:nvPicPr>
          <p:cNvPr id="97" name="Google Shape;97;p14" title="돌깨비_포스터_세로_1107.jpg"/>
          <p:cNvPicPr preferRelativeResize="0"/>
          <p:nvPr/>
        </p:nvPicPr>
        <p:blipFill rotWithShape="1">
          <a:blip r:embed="rId4">
            <a:alphaModFix/>
          </a:blip>
          <a:srcRect b="6743" l="0" r="0" t="0"/>
          <a:stretch/>
        </p:blipFill>
        <p:spPr>
          <a:xfrm>
            <a:off x="6676575" y="0"/>
            <a:ext cx="5515427" cy="6857999"/>
          </a:xfrm>
          <a:prstGeom prst="rect">
            <a:avLst/>
          </a:prstGeom>
          <a:noFill/>
          <a:ln>
            <a:noFill/>
          </a:ln>
        </p:spPr>
      </p:pic>
      <p:sp>
        <p:nvSpPr>
          <p:cNvPr id="98" name="Google Shape;98;p14"/>
          <p:cNvSpPr txBox="1"/>
          <p:nvPr/>
        </p:nvSpPr>
        <p:spPr>
          <a:xfrm>
            <a:off x="1000125" y="3352800"/>
            <a:ext cx="4524300" cy="6003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1" i="0" lang="en-US" sz="1500" u="none" cap="none" strike="noStrike">
                <a:solidFill>
                  <a:srgbClr val="5F6368"/>
                </a:solidFill>
                <a:latin typeface="Noto Sans KR"/>
                <a:ea typeface="Noto Sans KR"/>
                <a:cs typeface="Noto Sans KR"/>
                <a:sym typeface="Noto Sans KR"/>
              </a:rPr>
              <a:t>전 과정 커버:</a:t>
            </a:r>
            <a:r>
              <a:rPr b="0" i="0" lang="en-US" sz="1500" u="none" cap="none" strike="noStrike">
                <a:solidFill>
                  <a:srgbClr val="5F6368"/>
                </a:solidFill>
                <a:latin typeface="Noto Sans KR"/>
                <a:ea typeface="Noto Sans KR"/>
                <a:cs typeface="Noto Sans KR"/>
                <a:sym typeface="Noto Sans KR"/>
              </a:rPr>
              <a:t> 구상(Ideation)부터 최종 산출물(Production)까지 아우르는 워크플로우 제시</a:t>
            </a:r>
            <a:endParaRPr/>
          </a:p>
        </p:txBody>
      </p:sp>
      <p:sp>
        <p:nvSpPr>
          <p:cNvPr id="99" name="Google Shape;99;p14"/>
          <p:cNvSpPr txBox="1"/>
          <p:nvPr/>
        </p:nvSpPr>
        <p:spPr>
          <a:xfrm>
            <a:off x="1000125" y="4133850"/>
            <a:ext cx="4524300" cy="6003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1" i="0" lang="en-US" sz="1500" u="none" cap="none" strike="noStrike">
                <a:solidFill>
                  <a:srgbClr val="5F6368"/>
                </a:solidFill>
                <a:latin typeface="Noto Sans KR"/>
                <a:ea typeface="Noto Sans KR"/>
                <a:cs typeface="Noto Sans KR"/>
                <a:sym typeface="Noto Sans KR"/>
              </a:rPr>
              <a:t>핵심 해결:</a:t>
            </a:r>
            <a:r>
              <a:rPr b="0" i="0" lang="en-US" sz="1500" u="none" cap="none" strike="noStrike">
                <a:solidFill>
                  <a:srgbClr val="5F6368"/>
                </a:solidFill>
                <a:latin typeface="Noto Sans KR"/>
                <a:ea typeface="Noto Sans KR"/>
                <a:cs typeface="Noto Sans KR"/>
                <a:sym typeface="Noto Sans KR"/>
              </a:rPr>
              <a:t> 캐릭터 일관성(Consistency) 유지 및 텍스트 렌더링 문제 해결책 규명</a:t>
            </a:r>
            <a:endParaRPr/>
          </a:p>
        </p:txBody>
      </p:sp>
      <p:sp>
        <p:nvSpPr>
          <p:cNvPr id="100" name="Google Shape;100;p14"/>
          <p:cNvSpPr txBox="1"/>
          <p:nvPr/>
        </p:nvSpPr>
        <p:spPr>
          <a:xfrm>
            <a:off x="1000125" y="4914900"/>
            <a:ext cx="4524300" cy="6003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1" i="0" lang="en-US" sz="1500" u="none" cap="none" strike="noStrike">
                <a:solidFill>
                  <a:srgbClr val="5F6368"/>
                </a:solidFill>
                <a:latin typeface="Noto Sans KR"/>
                <a:ea typeface="Noto Sans KR"/>
                <a:cs typeface="Noto Sans KR"/>
                <a:sym typeface="Noto Sans KR"/>
              </a:rPr>
              <a:t>방대한 분석:</a:t>
            </a:r>
            <a:r>
              <a:rPr b="0" i="0" lang="en-US" sz="1500" u="none" cap="none" strike="noStrike">
                <a:solidFill>
                  <a:srgbClr val="5F6368"/>
                </a:solidFill>
                <a:latin typeface="Noto Sans KR"/>
                <a:ea typeface="Noto Sans KR"/>
                <a:cs typeface="Noto Sans KR"/>
                <a:sym typeface="Noto Sans KR"/>
              </a:rPr>
              <a:t> 15,000 단어 분량의 프롬프트 엔지니어링 전략 포함</a:t>
            </a:r>
            <a:endParaRPr/>
          </a:p>
        </p:txBody>
      </p:sp>
      <p:pic>
        <p:nvPicPr>
          <p:cNvPr descr="image.png" id="101" name="Google Shape;101;p14"/>
          <p:cNvPicPr preferRelativeResize="0"/>
          <p:nvPr/>
        </p:nvPicPr>
        <p:blipFill rotWithShape="1">
          <a:blip r:embed="rId5">
            <a:alphaModFix/>
          </a:blip>
          <a:srcRect b="0" l="0" r="0" t="0"/>
          <a:stretch/>
        </p:blipFill>
        <p:spPr>
          <a:xfrm>
            <a:off x="666750" y="3390900"/>
            <a:ext cx="133498" cy="200025"/>
          </a:xfrm>
          <a:prstGeom prst="rect">
            <a:avLst/>
          </a:prstGeom>
          <a:noFill/>
          <a:ln>
            <a:noFill/>
          </a:ln>
        </p:spPr>
      </p:pic>
      <p:pic>
        <p:nvPicPr>
          <p:cNvPr descr="image.png" id="102" name="Google Shape;102;p14"/>
          <p:cNvPicPr preferRelativeResize="0"/>
          <p:nvPr/>
        </p:nvPicPr>
        <p:blipFill rotWithShape="1">
          <a:blip r:embed="rId5">
            <a:alphaModFix/>
          </a:blip>
          <a:srcRect b="0" l="0" r="0" t="0"/>
          <a:stretch/>
        </p:blipFill>
        <p:spPr>
          <a:xfrm>
            <a:off x="666750" y="4171950"/>
            <a:ext cx="133498" cy="200025"/>
          </a:xfrm>
          <a:prstGeom prst="rect">
            <a:avLst/>
          </a:prstGeom>
          <a:noFill/>
          <a:ln>
            <a:noFill/>
          </a:ln>
        </p:spPr>
      </p:pic>
      <p:pic>
        <p:nvPicPr>
          <p:cNvPr descr="image.png" id="103" name="Google Shape;103;p14"/>
          <p:cNvPicPr preferRelativeResize="0"/>
          <p:nvPr/>
        </p:nvPicPr>
        <p:blipFill rotWithShape="1">
          <a:blip r:embed="rId5">
            <a:alphaModFix/>
          </a:blip>
          <a:srcRect b="0" l="0" r="0" t="0"/>
          <a:stretch/>
        </p:blipFill>
        <p:spPr>
          <a:xfrm>
            <a:off x="666750" y="4953000"/>
            <a:ext cx="133498" cy="20002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44" name="Shape 344"/>
        <p:cNvGrpSpPr/>
        <p:nvPr/>
      </p:nvGrpSpPr>
      <p:grpSpPr>
        <a:xfrm>
          <a:off x="0" y="0"/>
          <a:ext cx="0" cy="0"/>
          <a:chOff x="0" y="0"/>
          <a:chExt cx="0" cy="0"/>
        </a:xfrm>
      </p:grpSpPr>
      <p:pic>
        <p:nvPicPr>
          <p:cNvPr descr="image.png" id="345" name="Google Shape;345;p32"/>
          <p:cNvPicPr preferRelativeResize="0"/>
          <p:nvPr/>
        </p:nvPicPr>
        <p:blipFill rotWithShape="1">
          <a:blip r:embed="rId3">
            <a:alphaModFix/>
          </a:blip>
          <a:srcRect b="0" l="0" r="0" t="0"/>
          <a:stretch/>
        </p:blipFill>
        <p:spPr>
          <a:xfrm>
            <a:off x="6334125" y="1053405"/>
            <a:ext cx="5381625" cy="4762500"/>
          </a:xfrm>
          <a:prstGeom prst="rect">
            <a:avLst/>
          </a:prstGeom>
          <a:noFill/>
          <a:ln>
            <a:noFill/>
          </a:ln>
        </p:spPr>
      </p:pic>
      <p:pic>
        <p:nvPicPr>
          <p:cNvPr descr="image.png" id="346" name="Google Shape;346;p32"/>
          <p:cNvPicPr preferRelativeResize="0"/>
          <p:nvPr/>
        </p:nvPicPr>
        <p:blipFill rotWithShape="1">
          <a:blip r:embed="rId4">
            <a:alphaModFix/>
          </a:blip>
          <a:srcRect b="0" l="0" r="0" t="0"/>
          <a:stretch/>
        </p:blipFill>
        <p:spPr>
          <a:xfrm>
            <a:off x="476250" y="476250"/>
            <a:ext cx="904875" cy="266700"/>
          </a:xfrm>
          <a:prstGeom prst="rect">
            <a:avLst/>
          </a:prstGeom>
          <a:noFill/>
          <a:ln>
            <a:noFill/>
          </a:ln>
        </p:spPr>
      </p:pic>
      <p:sp>
        <p:nvSpPr>
          <p:cNvPr id="347" name="Google Shape;347;p32"/>
          <p:cNvSpPr txBox="1"/>
          <p:nvPr/>
        </p:nvSpPr>
        <p:spPr>
          <a:xfrm>
            <a:off x="476250" y="885825"/>
            <a:ext cx="5650706" cy="10668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700" u="none" cap="none" strike="noStrike">
                <a:solidFill>
                  <a:srgbClr val="334155"/>
                </a:solidFill>
                <a:latin typeface="Poppins"/>
                <a:ea typeface="Poppins"/>
                <a:cs typeface="Poppins"/>
                <a:sym typeface="Poppins"/>
              </a:rPr>
              <a:t>사이버펑크 리얼리즘</a:t>
            </a:r>
            <a:br>
              <a:rPr b="0" i="0" lang="en-US" sz="1800" u="none" cap="none" strike="noStrike">
                <a:solidFill>
                  <a:schemeClr val="dk1"/>
                </a:solidFill>
                <a:latin typeface="Calibri"/>
                <a:ea typeface="Calibri"/>
                <a:cs typeface="Calibri"/>
                <a:sym typeface="Calibri"/>
              </a:rPr>
            </a:br>
            <a:r>
              <a:rPr b="0" i="0" lang="en-US" sz="2700" u="none" cap="none" strike="noStrike">
                <a:solidFill>
                  <a:srgbClr val="64748B"/>
                </a:solidFill>
                <a:latin typeface="Poppins"/>
                <a:ea typeface="Poppins"/>
                <a:cs typeface="Poppins"/>
                <a:sym typeface="Poppins"/>
              </a:rPr>
              <a:t>(Cyberpunk Realism)</a:t>
            </a:r>
            <a:endParaRPr/>
          </a:p>
        </p:txBody>
      </p:sp>
      <p:sp>
        <p:nvSpPr>
          <p:cNvPr id="348" name="Google Shape;348;p32"/>
          <p:cNvSpPr txBox="1"/>
          <p:nvPr/>
        </p:nvSpPr>
        <p:spPr>
          <a:xfrm>
            <a:off x="476250" y="2143125"/>
            <a:ext cx="5650706" cy="35242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1800" u="none" cap="none" strike="noStrike">
                <a:solidFill>
                  <a:srgbClr val="475569"/>
                </a:solidFill>
                <a:latin typeface="Poppins SemiBold"/>
                <a:ea typeface="Poppins SemiBold"/>
                <a:cs typeface="Poppins SemiBold"/>
                <a:sym typeface="Poppins SemiBold"/>
              </a:rPr>
              <a:t>특징</a:t>
            </a:r>
            <a:endParaRPr/>
          </a:p>
        </p:txBody>
      </p:sp>
      <p:sp>
        <p:nvSpPr>
          <p:cNvPr id="349" name="Google Shape;349;p32"/>
          <p:cNvSpPr/>
          <p:nvPr/>
        </p:nvSpPr>
        <p:spPr>
          <a:xfrm>
            <a:off x="476250" y="3634680"/>
            <a:ext cx="5381625" cy="1524000"/>
          </a:xfrm>
          <a:prstGeom prst="rect">
            <a:avLst/>
          </a:prstGeom>
          <a:solidFill>
            <a:srgbClr val="F8FAF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50" name="Google Shape;350;p32"/>
          <p:cNvSpPr txBox="1"/>
          <p:nvPr/>
        </p:nvSpPr>
        <p:spPr>
          <a:xfrm>
            <a:off x="666750" y="3825180"/>
            <a:ext cx="5000700" cy="10044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125" u="none" cap="none" strike="noStrike">
                <a:solidFill>
                  <a:srgbClr val="334155"/>
                </a:solidFill>
                <a:latin typeface="Noto Sans KR"/>
                <a:ea typeface="Noto Sans KR"/>
                <a:cs typeface="Noto Sans KR"/>
                <a:sym typeface="Noto Sans KR"/>
              </a:rPr>
              <a:t>"거친 사이버펑크 </a:t>
            </a:r>
            <a:r>
              <a:rPr lang="en-US" sz="1125">
                <a:solidFill>
                  <a:srgbClr val="334155"/>
                </a:solidFill>
                <a:latin typeface="Noto Sans KR"/>
                <a:ea typeface="Noto Sans KR"/>
                <a:cs typeface="Noto Sans KR"/>
                <a:sym typeface="Noto Sans KR"/>
              </a:rPr>
              <a:t>스타일의</a:t>
            </a:r>
            <a:r>
              <a:rPr b="0" i="0" lang="en-US" sz="1125" u="none" cap="none" strike="noStrike">
                <a:solidFill>
                  <a:srgbClr val="334155"/>
                </a:solidFill>
                <a:latin typeface="Noto Sans KR"/>
                <a:ea typeface="Noto Sans KR"/>
                <a:cs typeface="Noto Sans KR"/>
                <a:sym typeface="Noto Sans KR"/>
              </a:rPr>
              <a:t> 여성 사이보그 용병의 초현실적인 </a:t>
            </a:r>
            <a:r>
              <a:rPr lang="en-US" sz="1125">
                <a:solidFill>
                  <a:srgbClr val="334155"/>
                </a:solidFill>
                <a:latin typeface="Noto Sans KR"/>
                <a:ea typeface="Noto Sans KR"/>
                <a:cs typeface="Noto Sans KR"/>
                <a:sym typeface="Noto Sans KR"/>
              </a:rPr>
              <a:t>캐릭터</a:t>
            </a:r>
            <a:r>
              <a:rPr b="0" i="0" lang="en-US" sz="1125" u="none" cap="none" strike="noStrike">
                <a:solidFill>
                  <a:srgbClr val="334155"/>
                </a:solidFill>
                <a:latin typeface="Noto Sans KR"/>
                <a:ea typeface="Noto Sans KR"/>
                <a:cs typeface="Noto Sans KR"/>
                <a:sym typeface="Noto Sans KR"/>
              </a:rPr>
              <a:t>. 얼굴의 절반은 도자기 피부이고, 나머지 절반은 투명한 인조 피부 아래 복잡한 금색 및 검은색 기계 배선이 드러나 있습니다. T</a:t>
            </a:r>
            <a:r>
              <a:rPr lang="en-US" sz="1125">
                <a:solidFill>
                  <a:srgbClr val="334155"/>
                </a:solidFill>
                <a:latin typeface="Noto Sans KR"/>
                <a:ea typeface="Noto Sans KR"/>
                <a:cs typeface="Noto Sans KR"/>
                <a:sym typeface="Noto Sans KR"/>
              </a:rPr>
              <a:t>포즈 전신 이미지. </a:t>
            </a:r>
            <a:r>
              <a:rPr b="0" i="0" lang="en-US" sz="1125" u="none" cap="none" strike="noStrike">
                <a:solidFill>
                  <a:srgbClr val="334155"/>
                </a:solidFill>
                <a:latin typeface="Noto Sans KR"/>
                <a:ea typeface="Noto Sans KR"/>
                <a:cs typeface="Noto Sans KR"/>
                <a:sym typeface="Noto Sans KR"/>
              </a:rPr>
              <a:t>금속 갑옷에 반사되는 네온 핑크와 블루 색상</a:t>
            </a:r>
            <a:r>
              <a:rPr lang="en-US" sz="1125">
                <a:solidFill>
                  <a:srgbClr val="334155"/>
                </a:solidFill>
                <a:latin typeface="Noto Sans KR"/>
                <a:ea typeface="Noto Sans KR"/>
                <a:cs typeface="Noto Sans KR"/>
                <a:sym typeface="Noto Sans KR"/>
              </a:rPr>
              <a:t>,</a:t>
            </a:r>
            <a:r>
              <a:rPr b="0" i="0" lang="en-US" sz="1125" u="none" cap="none" strike="noStrike">
                <a:solidFill>
                  <a:srgbClr val="334155"/>
                </a:solidFill>
                <a:latin typeface="Noto Sans KR"/>
                <a:ea typeface="Noto Sans KR"/>
                <a:cs typeface="Noto Sans KR"/>
                <a:sym typeface="Noto Sans KR"/>
              </a:rPr>
              <a:t> 8k 해상도, 언리얼 엔진 5 렌더링 스타일, 강렬한 시선, 젖은 질감</a:t>
            </a:r>
            <a:r>
              <a:rPr lang="en-US" sz="1125">
                <a:solidFill>
                  <a:srgbClr val="334155"/>
                </a:solidFill>
                <a:latin typeface="Noto Sans KR"/>
                <a:ea typeface="Noto Sans KR"/>
                <a:cs typeface="Noto Sans KR"/>
                <a:sym typeface="Noto Sans KR"/>
              </a:rPr>
              <a:t>, 흰색배경</a:t>
            </a:r>
            <a:endParaRPr/>
          </a:p>
        </p:txBody>
      </p:sp>
      <p:sp>
        <p:nvSpPr>
          <p:cNvPr id="351" name="Google Shape;351;p32"/>
          <p:cNvSpPr/>
          <p:nvPr/>
        </p:nvSpPr>
        <p:spPr>
          <a:xfrm>
            <a:off x="476250" y="3634680"/>
            <a:ext cx="38100" cy="1524000"/>
          </a:xfrm>
          <a:prstGeom prst="rect">
            <a:avLst/>
          </a:prstGeom>
          <a:solidFill>
            <a:srgbClr val="3B82F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52" name="Google Shape;352;p32"/>
          <p:cNvSpPr txBox="1"/>
          <p:nvPr/>
        </p:nvSpPr>
        <p:spPr>
          <a:xfrm>
            <a:off x="704850" y="2743200"/>
            <a:ext cx="5153025" cy="27429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350" u="none" cap="none" strike="noStrike">
                <a:solidFill>
                  <a:srgbClr val="475569"/>
                </a:solidFill>
                <a:latin typeface="Noto Sans KR"/>
                <a:ea typeface="Noto Sans KR"/>
                <a:cs typeface="Noto Sans KR"/>
                <a:sym typeface="Noto Sans KR"/>
              </a:rPr>
              <a:t>복잡한 기계적 디테일과 네온 조명</a:t>
            </a:r>
            <a:endParaRPr/>
          </a:p>
        </p:txBody>
      </p:sp>
      <p:sp>
        <p:nvSpPr>
          <p:cNvPr id="353" name="Google Shape;353;p32"/>
          <p:cNvSpPr txBox="1"/>
          <p:nvPr/>
        </p:nvSpPr>
        <p:spPr>
          <a:xfrm>
            <a:off x="704850" y="3093690"/>
            <a:ext cx="5153025" cy="27429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350" u="none" cap="none" strike="noStrike">
                <a:solidFill>
                  <a:srgbClr val="475569"/>
                </a:solidFill>
                <a:latin typeface="Noto Sans KR"/>
                <a:ea typeface="Noto Sans KR"/>
                <a:cs typeface="Noto Sans KR"/>
                <a:sym typeface="Noto Sans KR"/>
              </a:rPr>
              <a:t>비에 젖은 질감, 어두운 분위기</a:t>
            </a:r>
            <a:endParaRPr/>
          </a:p>
        </p:txBody>
      </p:sp>
      <p:pic>
        <p:nvPicPr>
          <p:cNvPr id="354" name="Google Shape;354;p32"/>
          <p:cNvPicPr preferRelativeResize="0"/>
          <p:nvPr/>
        </p:nvPicPr>
        <p:blipFill rotWithShape="1">
          <a:blip r:embed="rId5">
            <a:alphaModFix/>
          </a:blip>
          <a:srcRect b="0" l="0" r="0" t="0"/>
          <a:stretch/>
        </p:blipFill>
        <p:spPr>
          <a:xfrm>
            <a:off x="6334125" y="742950"/>
            <a:ext cx="5381626" cy="538137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58" name="Shape 358"/>
        <p:cNvGrpSpPr/>
        <p:nvPr/>
      </p:nvGrpSpPr>
      <p:grpSpPr>
        <a:xfrm>
          <a:off x="0" y="0"/>
          <a:ext cx="0" cy="0"/>
          <a:chOff x="0" y="0"/>
          <a:chExt cx="0" cy="0"/>
        </a:xfrm>
      </p:grpSpPr>
      <p:pic>
        <p:nvPicPr>
          <p:cNvPr descr="image.png" id="359" name="Google Shape;359;p33"/>
          <p:cNvPicPr preferRelativeResize="0"/>
          <p:nvPr/>
        </p:nvPicPr>
        <p:blipFill rotWithShape="1">
          <a:blip r:embed="rId3">
            <a:alphaModFix/>
          </a:blip>
          <a:srcRect b="0" l="0" r="0" t="0"/>
          <a:stretch/>
        </p:blipFill>
        <p:spPr>
          <a:xfrm>
            <a:off x="476250" y="5349180"/>
            <a:ext cx="5381625" cy="1043880"/>
          </a:xfrm>
          <a:prstGeom prst="rect">
            <a:avLst/>
          </a:prstGeom>
          <a:noFill/>
          <a:ln>
            <a:noFill/>
          </a:ln>
        </p:spPr>
      </p:pic>
      <p:pic>
        <p:nvPicPr>
          <p:cNvPr descr="image.png" id="360" name="Google Shape;360;p33"/>
          <p:cNvPicPr preferRelativeResize="0"/>
          <p:nvPr/>
        </p:nvPicPr>
        <p:blipFill rotWithShape="1">
          <a:blip r:embed="rId4">
            <a:alphaModFix/>
          </a:blip>
          <a:srcRect b="0" l="0" r="0" t="0"/>
          <a:stretch/>
        </p:blipFill>
        <p:spPr>
          <a:xfrm>
            <a:off x="6334125" y="1053405"/>
            <a:ext cx="5381625" cy="4762500"/>
          </a:xfrm>
          <a:prstGeom prst="rect">
            <a:avLst/>
          </a:prstGeom>
          <a:noFill/>
          <a:ln>
            <a:noFill/>
          </a:ln>
        </p:spPr>
      </p:pic>
      <p:pic>
        <p:nvPicPr>
          <p:cNvPr descr="image.png" id="361" name="Google Shape;361;p33"/>
          <p:cNvPicPr preferRelativeResize="0"/>
          <p:nvPr/>
        </p:nvPicPr>
        <p:blipFill rotWithShape="1">
          <a:blip r:embed="rId5">
            <a:alphaModFix/>
          </a:blip>
          <a:srcRect b="0" l="0" r="0" t="0"/>
          <a:stretch/>
        </p:blipFill>
        <p:spPr>
          <a:xfrm>
            <a:off x="476250" y="476250"/>
            <a:ext cx="904875" cy="266700"/>
          </a:xfrm>
          <a:prstGeom prst="rect">
            <a:avLst/>
          </a:prstGeom>
          <a:noFill/>
          <a:ln>
            <a:noFill/>
          </a:ln>
        </p:spPr>
      </p:pic>
      <p:sp>
        <p:nvSpPr>
          <p:cNvPr id="362" name="Google Shape;362;p33"/>
          <p:cNvSpPr txBox="1"/>
          <p:nvPr/>
        </p:nvSpPr>
        <p:spPr>
          <a:xfrm>
            <a:off x="476250" y="885825"/>
            <a:ext cx="5650706" cy="10668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700" u="none" cap="none" strike="noStrike">
                <a:solidFill>
                  <a:srgbClr val="334155"/>
                </a:solidFill>
                <a:latin typeface="Poppins"/>
                <a:ea typeface="Poppins"/>
                <a:cs typeface="Poppins"/>
                <a:sym typeface="Poppins"/>
              </a:rPr>
              <a:t>다크 판타지 컨셉 아트</a:t>
            </a:r>
            <a:br>
              <a:rPr b="0" i="0" lang="en-US" sz="1800" u="none" cap="none" strike="noStrike">
                <a:solidFill>
                  <a:schemeClr val="dk1"/>
                </a:solidFill>
                <a:latin typeface="Calibri"/>
                <a:ea typeface="Calibri"/>
                <a:cs typeface="Calibri"/>
                <a:sym typeface="Calibri"/>
              </a:rPr>
            </a:br>
            <a:r>
              <a:rPr b="0" i="0" lang="en-US" sz="2700" u="none" cap="none" strike="noStrike">
                <a:solidFill>
                  <a:srgbClr val="64748B"/>
                </a:solidFill>
                <a:latin typeface="Poppins"/>
                <a:ea typeface="Poppins"/>
                <a:cs typeface="Poppins"/>
                <a:sym typeface="Poppins"/>
              </a:rPr>
              <a:t>(Dark Fantasy/Souls-like)</a:t>
            </a:r>
            <a:endParaRPr/>
          </a:p>
        </p:txBody>
      </p:sp>
      <p:sp>
        <p:nvSpPr>
          <p:cNvPr id="363" name="Google Shape;363;p33"/>
          <p:cNvSpPr txBox="1"/>
          <p:nvPr/>
        </p:nvSpPr>
        <p:spPr>
          <a:xfrm>
            <a:off x="476250" y="2143125"/>
            <a:ext cx="5650706" cy="35242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1800" u="none" cap="none" strike="noStrike">
                <a:solidFill>
                  <a:srgbClr val="475569"/>
                </a:solidFill>
                <a:latin typeface="Poppins SemiBold"/>
                <a:ea typeface="Poppins SemiBold"/>
                <a:cs typeface="Poppins SemiBold"/>
                <a:sym typeface="Poppins SemiBold"/>
              </a:rPr>
              <a:t>특징</a:t>
            </a:r>
            <a:endParaRPr/>
          </a:p>
        </p:txBody>
      </p:sp>
      <p:sp>
        <p:nvSpPr>
          <p:cNvPr id="364" name="Google Shape;364;p33"/>
          <p:cNvSpPr/>
          <p:nvPr/>
        </p:nvSpPr>
        <p:spPr>
          <a:xfrm>
            <a:off x="476250" y="3634680"/>
            <a:ext cx="5381625" cy="1524000"/>
          </a:xfrm>
          <a:prstGeom prst="rect">
            <a:avLst/>
          </a:prstGeom>
          <a:solidFill>
            <a:srgbClr val="F8FAF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65" name="Google Shape;365;p33"/>
          <p:cNvSpPr txBox="1"/>
          <p:nvPr/>
        </p:nvSpPr>
        <p:spPr>
          <a:xfrm>
            <a:off x="666750" y="3825180"/>
            <a:ext cx="5000700" cy="10044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125" u="none" cap="none" strike="noStrike">
                <a:solidFill>
                  <a:srgbClr val="334155"/>
                </a:solidFill>
                <a:latin typeface="Noto Sans KR"/>
                <a:ea typeface="Noto Sans KR"/>
                <a:cs typeface="Noto Sans KR"/>
                <a:sym typeface="Noto Sans KR"/>
              </a:rPr>
              <a:t>"이끼와 검은 천으로 뒤덮인 녹슨 스파이크 판금 갑옷을 입은 타락한 기사의 다크 판타지 컨셉 아트. 그는 희미한 보라색 연기를 내뿜는 톱니 모양의 대검을 들고 있습니다</a:t>
            </a:r>
            <a:r>
              <a:rPr lang="en-US" sz="1125">
                <a:solidFill>
                  <a:srgbClr val="334155"/>
                </a:solidFill>
                <a:latin typeface="Noto Sans KR"/>
                <a:ea typeface="Noto Sans KR"/>
                <a:cs typeface="Noto Sans KR"/>
                <a:sym typeface="Noto Sans KR"/>
              </a:rPr>
              <a:t>. 전신 T포즈.</a:t>
            </a:r>
            <a:r>
              <a:rPr b="0" i="0" lang="en-US" sz="1125" u="none" cap="none" strike="noStrike">
                <a:solidFill>
                  <a:srgbClr val="334155"/>
                </a:solidFill>
                <a:latin typeface="Noto Sans KR"/>
                <a:ea typeface="Noto Sans KR"/>
                <a:cs typeface="Noto Sans KR"/>
                <a:sym typeface="Noto Sans KR"/>
              </a:rPr>
              <a:t> </a:t>
            </a:r>
            <a:r>
              <a:rPr lang="en-US" sz="1125">
                <a:solidFill>
                  <a:srgbClr val="334155"/>
                </a:solidFill>
                <a:latin typeface="Noto Sans KR"/>
                <a:ea typeface="Noto Sans KR"/>
                <a:cs typeface="Noto Sans KR"/>
                <a:sym typeface="Noto Sans KR"/>
              </a:rPr>
              <a:t>흰색배경.</a:t>
            </a:r>
            <a:r>
              <a:rPr b="0" i="0" lang="en-US" sz="1125" u="none" cap="none" strike="noStrike">
                <a:solidFill>
                  <a:srgbClr val="334155"/>
                </a:solidFill>
                <a:latin typeface="Noto Sans KR"/>
                <a:ea typeface="Noto Sans KR"/>
                <a:cs typeface="Noto Sans KR"/>
                <a:sym typeface="Noto Sans KR"/>
              </a:rPr>
              <a:t> 유화 질감, 두꺼운 붓터치, 짙은 검은색과 회색의 차분한 색상 팔레트, 복잡한 디테일, 드라마틱한 그림자, 공포스러운 존재감."</a:t>
            </a:r>
            <a:endParaRPr/>
          </a:p>
        </p:txBody>
      </p:sp>
      <p:sp>
        <p:nvSpPr>
          <p:cNvPr id="366" name="Google Shape;366;p33"/>
          <p:cNvSpPr/>
          <p:nvPr/>
        </p:nvSpPr>
        <p:spPr>
          <a:xfrm>
            <a:off x="476250" y="3634680"/>
            <a:ext cx="38100" cy="1524000"/>
          </a:xfrm>
          <a:prstGeom prst="rect">
            <a:avLst/>
          </a:prstGeom>
          <a:solidFill>
            <a:srgbClr val="3B82F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67" name="Google Shape;367;p33"/>
          <p:cNvSpPr txBox="1"/>
          <p:nvPr/>
        </p:nvSpPr>
        <p:spPr>
          <a:xfrm>
            <a:off x="704850" y="2743200"/>
            <a:ext cx="5153025" cy="27429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350" u="none" cap="none" strike="noStrike">
                <a:solidFill>
                  <a:srgbClr val="475569"/>
                </a:solidFill>
                <a:latin typeface="Noto Sans KR"/>
                <a:ea typeface="Noto Sans KR"/>
                <a:cs typeface="Noto Sans KR"/>
                <a:sym typeface="Noto Sans KR"/>
              </a:rPr>
              <a:t>무겁고 거친 유화 질감과 그로테스크한 디자인</a:t>
            </a:r>
            <a:endParaRPr/>
          </a:p>
        </p:txBody>
      </p:sp>
      <p:sp>
        <p:nvSpPr>
          <p:cNvPr id="368" name="Google Shape;368;p33"/>
          <p:cNvSpPr txBox="1"/>
          <p:nvPr/>
        </p:nvSpPr>
        <p:spPr>
          <a:xfrm>
            <a:off x="704850" y="3093690"/>
            <a:ext cx="5153025" cy="27429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350" u="none" cap="none" strike="noStrike">
                <a:solidFill>
                  <a:srgbClr val="475569"/>
                </a:solidFill>
                <a:latin typeface="Noto Sans KR"/>
                <a:ea typeface="Noto Sans KR"/>
                <a:cs typeface="Noto Sans KR"/>
                <a:sym typeface="Noto Sans KR"/>
              </a:rPr>
              <a:t>웅장하고 우울한 서사적 분위기</a:t>
            </a:r>
            <a:endParaRPr/>
          </a:p>
        </p:txBody>
      </p:sp>
      <p:sp>
        <p:nvSpPr>
          <p:cNvPr id="369" name="Google Shape;369;p33"/>
          <p:cNvSpPr txBox="1"/>
          <p:nvPr/>
        </p:nvSpPr>
        <p:spPr>
          <a:xfrm>
            <a:off x="476250" y="5673030"/>
            <a:ext cx="5381625" cy="54858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350" u="none" cap="none" strike="noStrike">
                <a:solidFill>
                  <a:srgbClr val="0F172A"/>
                </a:solidFill>
                <a:latin typeface="Noto Sans KR"/>
                <a:ea typeface="Noto Sans KR"/>
                <a:cs typeface="Noto Sans KR"/>
                <a:sym typeface="Noto Sans KR"/>
              </a:rPr>
              <a:t>분석:</a:t>
            </a:r>
            <a:r>
              <a:rPr b="0" i="0" lang="en-US" sz="1350" u="none" cap="none" strike="noStrike">
                <a:solidFill>
                  <a:srgbClr val="475569"/>
                </a:solidFill>
                <a:latin typeface="Noto Sans KR"/>
                <a:ea typeface="Noto Sans KR"/>
                <a:cs typeface="Noto Sans KR"/>
                <a:sym typeface="Noto Sans KR"/>
              </a:rPr>
              <a:t> </a:t>
            </a:r>
            <a:r>
              <a:rPr b="0" i="1" lang="en-US" sz="1350" u="none" cap="none" strike="noStrike">
                <a:solidFill>
                  <a:srgbClr val="475569"/>
                </a:solidFill>
                <a:latin typeface="Noto Sans KR"/>
                <a:ea typeface="Noto Sans KR"/>
                <a:cs typeface="Noto Sans KR"/>
                <a:sym typeface="Noto Sans KR"/>
              </a:rPr>
              <a:t>Thick brushstrokes</a:t>
            </a:r>
            <a:r>
              <a:rPr b="0" i="0" lang="en-US" sz="1350" u="none" cap="none" strike="noStrike">
                <a:solidFill>
                  <a:srgbClr val="475569"/>
                </a:solidFill>
                <a:latin typeface="Noto Sans KR"/>
                <a:ea typeface="Noto Sans KR"/>
                <a:cs typeface="Noto Sans KR"/>
                <a:sym typeface="Noto Sans KR"/>
              </a:rPr>
              <a:t>와 </a:t>
            </a:r>
            <a:r>
              <a:rPr b="0" i="1" lang="en-US" sz="1350" u="none" cap="none" strike="noStrike">
                <a:solidFill>
                  <a:srgbClr val="475569"/>
                </a:solidFill>
                <a:latin typeface="Noto Sans KR"/>
                <a:ea typeface="Noto Sans KR"/>
                <a:cs typeface="Noto Sans KR"/>
                <a:sym typeface="Noto Sans KR"/>
              </a:rPr>
              <a:t>Muted color palette</a:t>
            </a:r>
            <a:r>
              <a:rPr b="0" i="0" lang="en-US" sz="1350" u="none" cap="none" strike="noStrike">
                <a:solidFill>
                  <a:srgbClr val="475569"/>
                </a:solidFill>
                <a:latin typeface="Noto Sans KR"/>
                <a:ea typeface="Noto Sans KR"/>
                <a:cs typeface="Noto Sans KR"/>
                <a:sym typeface="Noto Sans KR"/>
              </a:rPr>
              <a:t>는 다크 판타지 장르의 묵직한 무게감을 시각적으로 훌륭하게 구현합니다.</a:t>
            </a:r>
            <a:endParaRPr/>
          </a:p>
        </p:txBody>
      </p:sp>
      <p:pic>
        <p:nvPicPr>
          <p:cNvPr id="370" name="Google Shape;370;p33"/>
          <p:cNvPicPr preferRelativeResize="0"/>
          <p:nvPr/>
        </p:nvPicPr>
        <p:blipFill rotWithShape="1">
          <a:blip r:embed="rId6">
            <a:alphaModFix/>
          </a:blip>
          <a:srcRect b="0" l="0" r="0" t="0"/>
          <a:stretch/>
        </p:blipFill>
        <p:spPr>
          <a:xfrm>
            <a:off x="6334125" y="743850"/>
            <a:ext cx="5381626" cy="538145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74" name="Shape 374"/>
        <p:cNvGrpSpPr/>
        <p:nvPr/>
      </p:nvGrpSpPr>
      <p:grpSpPr>
        <a:xfrm>
          <a:off x="0" y="0"/>
          <a:ext cx="0" cy="0"/>
          <a:chOff x="0" y="0"/>
          <a:chExt cx="0" cy="0"/>
        </a:xfrm>
      </p:grpSpPr>
      <p:pic>
        <p:nvPicPr>
          <p:cNvPr descr="image.png" id="375" name="Google Shape;375;p34"/>
          <p:cNvPicPr preferRelativeResize="0"/>
          <p:nvPr/>
        </p:nvPicPr>
        <p:blipFill rotWithShape="1">
          <a:blip r:embed="rId3">
            <a:alphaModFix/>
          </a:blip>
          <a:srcRect b="0" l="0" r="0" t="0"/>
          <a:stretch/>
        </p:blipFill>
        <p:spPr>
          <a:xfrm>
            <a:off x="476250" y="5349180"/>
            <a:ext cx="5381625" cy="1043880"/>
          </a:xfrm>
          <a:prstGeom prst="rect">
            <a:avLst/>
          </a:prstGeom>
          <a:noFill/>
          <a:ln>
            <a:noFill/>
          </a:ln>
        </p:spPr>
      </p:pic>
      <p:pic>
        <p:nvPicPr>
          <p:cNvPr descr="image.png" id="376" name="Google Shape;376;p34"/>
          <p:cNvPicPr preferRelativeResize="0"/>
          <p:nvPr/>
        </p:nvPicPr>
        <p:blipFill rotWithShape="1">
          <a:blip r:embed="rId4">
            <a:alphaModFix/>
          </a:blip>
          <a:srcRect b="0" l="0" r="0" t="0"/>
          <a:stretch/>
        </p:blipFill>
        <p:spPr>
          <a:xfrm>
            <a:off x="6334125" y="1053405"/>
            <a:ext cx="5381625" cy="4762500"/>
          </a:xfrm>
          <a:prstGeom prst="rect">
            <a:avLst/>
          </a:prstGeom>
          <a:noFill/>
          <a:ln>
            <a:noFill/>
          </a:ln>
        </p:spPr>
      </p:pic>
      <p:pic>
        <p:nvPicPr>
          <p:cNvPr descr="image.png" id="377" name="Google Shape;377;p34"/>
          <p:cNvPicPr preferRelativeResize="0"/>
          <p:nvPr/>
        </p:nvPicPr>
        <p:blipFill rotWithShape="1">
          <a:blip r:embed="rId5">
            <a:alphaModFix/>
          </a:blip>
          <a:srcRect b="0" l="0" r="0" t="0"/>
          <a:stretch/>
        </p:blipFill>
        <p:spPr>
          <a:xfrm>
            <a:off x="476250" y="476250"/>
            <a:ext cx="904875" cy="266700"/>
          </a:xfrm>
          <a:prstGeom prst="rect">
            <a:avLst/>
          </a:prstGeom>
          <a:noFill/>
          <a:ln>
            <a:noFill/>
          </a:ln>
        </p:spPr>
      </p:pic>
      <p:sp>
        <p:nvSpPr>
          <p:cNvPr id="378" name="Google Shape;378;p34"/>
          <p:cNvSpPr txBox="1"/>
          <p:nvPr/>
        </p:nvSpPr>
        <p:spPr>
          <a:xfrm>
            <a:off x="476250" y="885825"/>
            <a:ext cx="5650706" cy="10668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700" u="none" cap="none" strike="noStrike">
                <a:solidFill>
                  <a:srgbClr val="334155"/>
                </a:solidFill>
                <a:latin typeface="Poppins"/>
                <a:ea typeface="Poppins"/>
                <a:cs typeface="Poppins"/>
                <a:sym typeface="Poppins"/>
              </a:rPr>
              <a:t>일본 애니메이션 / 셀 셰이딩</a:t>
            </a:r>
            <a:br>
              <a:rPr b="0" i="0" lang="en-US" sz="1800" u="none" cap="none" strike="noStrike">
                <a:solidFill>
                  <a:schemeClr val="dk1"/>
                </a:solidFill>
                <a:latin typeface="Calibri"/>
                <a:ea typeface="Calibri"/>
                <a:cs typeface="Calibri"/>
                <a:sym typeface="Calibri"/>
              </a:rPr>
            </a:br>
            <a:r>
              <a:rPr b="0" i="0" lang="en-US" sz="2700" u="none" cap="none" strike="noStrike">
                <a:solidFill>
                  <a:srgbClr val="64748B"/>
                </a:solidFill>
                <a:latin typeface="Poppins"/>
                <a:ea typeface="Poppins"/>
                <a:cs typeface="Poppins"/>
                <a:sym typeface="Poppins"/>
              </a:rPr>
              <a:t>(Anime/Cel-Shaded)</a:t>
            </a:r>
            <a:endParaRPr/>
          </a:p>
        </p:txBody>
      </p:sp>
      <p:sp>
        <p:nvSpPr>
          <p:cNvPr id="379" name="Google Shape;379;p34"/>
          <p:cNvSpPr txBox="1"/>
          <p:nvPr/>
        </p:nvSpPr>
        <p:spPr>
          <a:xfrm>
            <a:off x="476250" y="2143125"/>
            <a:ext cx="5650706" cy="35242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1800" u="none" cap="none" strike="noStrike">
                <a:solidFill>
                  <a:srgbClr val="475569"/>
                </a:solidFill>
                <a:latin typeface="Poppins SemiBold"/>
                <a:ea typeface="Poppins SemiBold"/>
                <a:cs typeface="Poppins SemiBold"/>
                <a:sym typeface="Poppins SemiBold"/>
              </a:rPr>
              <a:t>특징</a:t>
            </a:r>
            <a:endParaRPr/>
          </a:p>
        </p:txBody>
      </p:sp>
      <p:sp>
        <p:nvSpPr>
          <p:cNvPr id="380" name="Google Shape;380;p34"/>
          <p:cNvSpPr/>
          <p:nvPr/>
        </p:nvSpPr>
        <p:spPr>
          <a:xfrm>
            <a:off x="476250" y="3634680"/>
            <a:ext cx="5381625" cy="1524000"/>
          </a:xfrm>
          <a:prstGeom prst="rect">
            <a:avLst/>
          </a:prstGeom>
          <a:solidFill>
            <a:srgbClr val="F8FAF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81" name="Google Shape;381;p34"/>
          <p:cNvSpPr txBox="1"/>
          <p:nvPr/>
        </p:nvSpPr>
        <p:spPr>
          <a:xfrm>
            <a:off x="666750" y="3825180"/>
            <a:ext cx="5000700" cy="10044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125" u="none" cap="none" strike="noStrike">
                <a:solidFill>
                  <a:srgbClr val="334155"/>
                </a:solidFill>
                <a:latin typeface="Noto Sans KR"/>
                <a:ea typeface="Noto Sans KR"/>
                <a:cs typeface="Noto Sans KR"/>
                <a:sym typeface="Noto Sans KR"/>
              </a:rPr>
              <a:t>"빛나는 지팡이를 들고 있는 고등학교 마법소녀의 애니메이션 캐릭터 디자인 시트. </a:t>
            </a:r>
            <a:endParaRPr b="0" i="0" sz="1125" u="none" cap="none" strike="noStrike">
              <a:solidFill>
                <a:srgbClr val="334155"/>
              </a:solidFill>
              <a:latin typeface="Noto Sans KR"/>
              <a:ea typeface="Noto Sans KR"/>
              <a:cs typeface="Noto Sans KR"/>
              <a:sym typeface="Noto Sans KR"/>
            </a:endParaRPr>
          </a:p>
          <a:p>
            <a:pPr indent="0" lvl="0" marL="0" marR="0" rtl="0" algn="l">
              <a:lnSpc>
                <a:spcPct val="160000"/>
              </a:lnSpc>
              <a:spcBef>
                <a:spcPts val="0"/>
              </a:spcBef>
              <a:spcAft>
                <a:spcPts val="0"/>
              </a:spcAft>
              <a:buNone/>
            </a:pPr>
            <a:r>
              <a:rPr b="0" i="0" lang="en-US" sz="1125" u="none" cap="none" strike="noStrike">
                <a:solidFill>
                  <a:srgbClr val="334155"/>
                </a:solidFill>
                <a:latin typeface="Noto Sans KR"/>
                <a:ea typeface="Noto Sans KR"/>
                <a:cs typeface="Noto Sans KR"/>
                <a:sym typeface="Noto Sans KR"/>
              </a:rPr>
              <a:t>긴 분홍색 트윈테일 머리와 별무늬가 있는 프릴 세일러 교복을 입고 있습니다. 셀 셰이딩 스타일, 깔끔한 선, 평면적이고 생생한 색상, </a:t>
            </a:r>
            <a:r>
              <a:rPr lang="en-US" sz="1125">
                <a:solidFill>
                  <a:srgbClr val="334155"/>
                </a:solidFill>
                <a:latin typeface="Noto Sans KR"/>
                <a:ea typeface="Noto Sans KR"/>
                <a:cs typeface="Noto Sans KR"/>
                <a:sym typeface="Noto Sans KR"/>
              </a:rPr>
              <a:t>전신 T</a:t>
            </a:r>
            <a:r>
              <a:rPr b="0" i="0" lang="en-US" sz="1125" u="none" cap="none" strike="noStrike">
                <a:solidFill>
                  <a:srgbClr val="334155"/>
                </a:solidFill>
                <a:latin typeface="Noto Sans KR"/>
                <a:ea typeface="Noto Sans KR"/>
                <a:cs typeface="Noto Sans KR"/>
                <a:sym typeface="Noto Sans KR"/>
              </a:rPr>
              <a:t> 포즈. </a:t>
            </a:r>
            <a:r>
              <a:rPr lang="en-US" sz="1125">
                <a:solidFill>
                  <a:srgbClr val="334155"/>
                </a:solidFill>
                <a:latin typeface="Noto Sans KR"/>
                <a:ea typeface="Noto Sans KR"/>
                <a:cs typeface="Noto Sans KR"/>
                <a:sym typeface="Noto Sans KR"/>
              </a:rPr>
              <a:t>흰색배경.</a:t>
            </a:r>
            <a:r>
              <a:rPr b="0" i="0" lang="en-US" sz="1125" u="none" cap="none" strike="noStrike">
                <a:solidFill>
                  <a:srgbClr val="334155"/>
                </a:solidFill>
                <a:latin typeface="Noto Sans KR"/>
                <a:ea typeface="Noto Sans KR"/>
                <a:cs typeface="Noto Sans KR"/>
                <a:sym typeface="Noto Sans KR"/>
              </a:rPr>
              <a:t> 스튜디오 지브리 영감의 </a:t>
            </a:r>
            <a:r>
              <a:rPr lang="en-US" sz="1125">
                <a:solidFill>
                  <a:srgbClr val="334155"/>
                </a:solidFill>
                <a:latin typeface="Noto Sans KR"/>
                <a:ea typeface="Noto Sans KR"/>
                <a:cs typeface="Noto Sans KR"/>
                <a:sym typeface="Noto Sans KR"/>
              </a:rPr>
              <a:t>스타일</a:t>
            </a:r>
            <a:r>
              <a:rPr b="0" i="0" lang="en-US" sz="1125" u="none" cap="none" strike="noStrike">
                <a:solidFill>
                  <a:srgbClr val="334155"/>
                </a:solidFill>
                <a:latin typeface="Noto Sans KR"/>
                <a:ea typeface="Noto Sans KR"/>
                <a:cs typeface="Noto Sans KR"/>
                <a:sym typeface="Noto Sans KR"/>
              </a:rPr>
              <a:t>. 고품질 2D 일러스트레이션, 디테일한 눈, 귀여운 미적 감각."</a:t>
            </a:r>
            <a:endParaRPr/>
          </a:p>
        </p:txBody>
      </p:sp>
      <p:sp>
        <p:nvSpPr>
          <p:cNvPr id="382" name="Google Shape;382;p34"/>
          <p:cNvSpPr/>
          <p:nvPr/>
        </p:nvSpPr>
        <p:spPr>
          <a:xfrm>
            <a:off x="476250" y="3634680"/>
            <a:ext cx="38100" cy="1524000"/>
          </a:xfrm>
          <a:prstGeom prst="rect">
            <a:avLst/>
          </a:prstGeom>
          <a:solidFill>
            <a:srgbClr val="3B82F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83" name="Google Shape;383;p34"/>
          <p:cNvSpPr txBox="1"/>
          <p:nvPr/>
        </p:nvSpPr>
        <p:spPr>
          <a:xfrm>
            <a:off x="704850" y="2743200"/>
            <a:ext cx="5153025" cy="27429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350" u="none" cap="none" strike="noStrike">
                <a:solidFill>
                  <a:srgbClr val="475569"/>
                </a:solidFill>
                <a:latin typeface="Noto Sans KR"/>
                <a:ea typeface="Noto Sans KR"/>
                <a:cs typeface="Noto Sans KR"/>
                <a:sym typeface="Noto Sans KR"/>
              </a:rPr>
              <a:t>깔끔한 선화와 평면적인 채색</a:t>
            </a:r>
            <a:endParaRPr/>
          </a:p>
        </p:txBody>
      </p:sp>
      <p:sp>
        <p:nvSpPr>
          <p:cNvPr id="384" name="Google Shape;384;p34"/>
          <p:cNvSpPr txBox="1"/>
          <p:nvPr/>
        </p:nvSpPr>
        <p:spPr>
          <a:xfrm>
            <a:off x="704850" y="3093690"/>
            <a:ext cx="5153025" cy="27429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350" u="none" cap="none" strike="noStrike">
                <a:solidFill>
                  <a:srgbClr val="475569"/>
                </a:solidFill>
                <a:latin typeface="Noto Sans KR"/>
                <a:ea typeface="Noto Sans KR"/>
                <a:cs typeface="Noto Sans KR"/>
                <a:sym typeface="Noto Sans KR"/>
              </a:rPr>
              <a:t>역동적인 포즈와 일본 만화 특유의 비율</a:t>
            </a:r>
            <a:endParaRPr/>
          </a:p>
        </p:txBody>
      </p:sp>
      <p:sp>
        <p:nvSpPr>
          <p:cNvPr id="385" name="Google Shape;385;p34"/>
          <p:cNvSpPr txBox="1"/>
          <p:nvPr/>
        </p:nvSpPr>
        <p:spPr>
          <a:xfrm>
            <a:off x="476250" y="5673030"/>
            <a:ext cx="5381625" cy="54858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350" u="none" cap="none" strike="noStrike">
                <a:solidFill>
                  <a:srgbClr val="0F172A"/>
                </a:solidFill>
                <a:latin typeface="Noto Sans KR"/>
                <a:ea typeface="Noto Sans KR"/>
                <a:cs typeface="Noto Sans KR"/>
                <a:sym typeface="Noto Sans KR"/>
              </a:rPr>
              <a:t>분석:</a:t>
            </a:r>
            <a:r>
              <a:rPr b="0" i="0" lang="en-US" sz="1350" u="none" cap="none" strike="noStrike">
                <a:solidFill>
                  <a:srgbClr val="475569"/>
                </a:solidFill>
                <a:latin typeface="Noto Sans KR"/>
                <a:ea typeface="Noto Sans KR"/>
                <a:cs typeface="Noto Sans KR"/>
                <a:sym typeface="Noto Sans KR"/>
              </a:rPr>
              <a:t> </a:t>
            </a:r>
            <a:r>
              <a:rPr b="0" i="1" lang="en-US" sz="1350" u="none" cap="none" strike="noStrike">
                <a:solidFill>
                  <a:srgbClr val="475569"/>
                </a:solidFill>
                <a:latin typeface="Noto Sans KR"/>
                <a:ea typeface="Noto Sans KR"/>
                <a:cs typeface="Noto Sans KR"/>
                <a:sym typeface="Noto Sans KR"/>
              </a:rPr>
              <a:t>Cel-shaded</a:t>
            </a:r>
            <a:r>
              <a:rPr b="0" i="0" lang="en-US" sz="1350" u="none" cap="none" strike="noStrike">
                <a:solidFill>
                  <a:srgbClr val="475569"/>
                </a:solidFill>
                <a:latin typeface="Noto Sans KR"/>
                <a:ea typeface="Noto Sans KR"/>
                <a:cs typeface="Noto Sans KR"/>
                <a:sym typeface="Noto Sans KR"/>
              </a:rPr>
              <a:t>와 </a:t>
            </a:r>
            <a:r>
              <a:rPr b="0" i="1" lang="en-US" sz="1350" u="none" cap="none" strike="noStrike">
                <a:solidFill>
                  <a:srgbClr val="475569"/>
                </a:solidFill>
                <a:latin typeface="Noto Sans KR"/>
                <a:ea typeface="Noto Sans KR"/>
                <a:cs typeface="Noto Sans KR"/>
                <a:sym typeface="Noto Sans KR"/>
              </a:rPr>
              <a:t>Clean lines</a:t>
            </a:r>
            <a:r>
              <a:rPr b="0" i="0" lang="en-US" sz="1350" u="none" cap="none" strike="noStrike">
                <a:solidFill>
                  <a:srgbClr val="475569"/>
                </a:solidFill>
                <a:latin typeface="Noto Sans KR"/>
                <a:ea typeface="Noto Sans KR"/>
                <a:cs typeface="Noto Sans KR"/>
                <a:sym typeface="Noto Sans KR"/>
              </a:rPr>
              <a:t>는 3D 렌더링 느낌을 배제하고 전형적인 2D 애니메이션 룩을 완성합니다.</a:t>
            </a:r>
            <a:endParaRPr/>
          </a:p>
        </p:txBody>
      </p:sp>
      <p:pic>
        <p:nvPicPr>
          <p:cNvPr id="386" name="Google Shape;386;p34"/>
          <p:cNvPicPr preferRelativeResize="0"/>
          <p:nvPr/>
        </p:nvPicPr>
        <p:blipFill rotWithShape="1">
          <a:blip r:embed="rId6">
            <a:alphaModFix/>
          </a:blip>
          <a:srcRect b="911" l="0" r="0" t="1078"/>
          <a:stretch/>
        </p:blipFill>
        <p:spPr>
          <a:xfrm>
            <a:off x="6334125" y="802225"/>
            <a:ext cx="5381626" cy="5274851"/>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90" name="Shape 390"/>
        <p:cNvGrpSpPr/>
        <p:nvPr/>
      </p:nvGrpSpPr>
      <p:grpSpPr>
        <a:xfrm>
          <a:off x="0" y="0"/>
          <a:ext cx="0" cy="0"/>
          <a:chOff x="0" y="0"/>
          <a:chExt cx="0" cy="0"/>
        </a:xfrm>
      </p:grpSpPr>
      <p:pic>
        <p:nvPicPr>
          <p:cNvPr id="391" name="Google Shape;391;p35"/>
          <p:cNvPicPr preferRelativeResize="0"/>
          <p:nvPr/>
        </p:nvPicPr>
        <p:blipFill rotWithShape="1">
          <a:blip r:embed="rId3">
            <a:alphaModFix/>
          </a:blip>
          <a:srcRect b="0" l="0" r="0" t="0"/>
          <a:stretch/>
        </p:blipFill>
        <p:spPr>
          <a:xfrm>
            <a:off x="6334125" y="738200"/>
            <a:ext cx="5381626" cy="5381450"/>
          </a:xfrm>
          <a:prstGeom prst="rect">
            <a:avLst/>
          </a:prstGeom>
          <a:noFill/>
          <a:ln>
            <a:noFill/>
          </a:ln>
        </p:spPr>
      </p:pic>
      <p:pic>
        <p:nvPicPr>
          <p:cNvPr descr="image.png" id="392" name="Google Shape;392;p35"/>
          <p:cNvPicPr preferRelativeResize="0"/>
          <p:nvPr/>
        </p:nvPicPr>
        <p:blipFill rotWithShape="1">
          <a:blip r:embed="rId4">
            <a:alphaModFix/>
          </a:blip>
          <a:srcRect b="0" l="0" r="0" t="0"/>
          <a:stretch/>
        </p:blipFill>
        <p:spPr>
          <a:xfrm>
            <a:off x="476250" y="584894"/>
            <a:ext cx="904875" cy="266700"/>
          </a:xfrm>
          <a:prstGeom prst="rect">
            <a:avLst/>
          </a:prstGeom>
          <a:noFill/>
          <a:ln>
            <a:noFill/>
          </a:ln>
        </p:spPr>
      </p:pic>
      <p:sp>
        <p:nvSpPr>
          <p:cNvPr id="393" name="Google Shape;393;p35"/>
          <p:cNvSpPr txBox="1"/>
          <p:nvPr/>
        </p:nvSpPr>
        <p:spPr>
          <a:xfrm>
            <a:off x="476250" y="994469"/>
            <a:ext cx="5650706" cy="10668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700" u="none" cap="none" strike="noStrike">
                <a:solidFill>
                  <a:srgbClr val="334155"/>
                </a:solidFill>
                <a:latin typeface="Poppins"/>
                <a:ea typeface="Poppins"/>
                <a:cs typeface="Poppins"/>
                <a:sym typeface="Poppins"/>
              </a:rPr>
              <a:t>스톱모션 클레이 애니메이션</a:t>
            </a:r>
            <a:br>
              <a:rPr b="0" i="0" lang="en-US" sz="1800" u="none" cap="none" strike="noStrike">
                <a:solidFill>
                  <a:schemeClr val="dk1"/>
                </a:solidFill>
                <a:latin typeface="Calibri"/>
                <a:ea typeface="Calibri"/>
                <a:cs typeface="Calibri"/>
                <a:sym typeface="Calibri"/>
              </a:rPr>
            </a:br>
            <a:r>
              <a:rPr b="0" i="0" lang="en-US" sz="2700" u="none" cap="none" strike="noStrike">
                <a:solidFill>
                  <a:srgbClr val="64748B"/>
                </a:solidFill>
                <a:latin typeface="Poppins"/>
                <a:ea typeface="Poppins"/>
                <a:cs typeface="Poppins"/>
                <a:sym typeface="Poppins"/>
              </a:rPr>
              <a:t>(Claymation/Aardman Style)</a:t>
            </a:r>
            <a:endParaRPr/>
          </a:p>
        </p:txBody>
      </p:sp>
      <p:sp>
        <p:nvSpPr>
          <p:cNvPr id="394" name="Google Shape;394;p35"/>
          <p:cNvSpPr txBox="1"/>
          <p:nvPr/>
        </p:nvSpPr>
        <p:spPr>
          <a:xfrm>
            <a:off x="476250" y="2251769"/>
            <a:ext cx="5650706" cy="35242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1800" u="none" cap="none" strike="noStrike">
                <a:solidFill>
                  <a:srgbClr val="475569"/>
                </a:solidFill>
                <a:latin typeface="Poppins SemiBold"/>
                <a:ea typeface="Poppins SemiBold"/>
                <a:cs typeface="Poppins SemiBold"/>
                <a:sym typeface="Poppins SemiBold"/>
              </a:rPr>
              <a:t>특징</a:t>
            </a:r>
            <a:endParaRPr/>
          </a:p>
        </p:txBody>
      </p:sp>
      <p:sp>
        <p:nvSpPr>
          <p:cNvPr id="395" name="Google Shape;395;p35"/>
          <p:cNvSpPr/>
          <p:nvPr/>
        </p:nvSpPr>
        <p:spPr>
          <a:xfrm>
            <a:off x="476250" y="3743325"/>
            <a:ext cx="5381625" cy="1295400"/>
          </a:xfrm>
          <a:prstGeom prst="rect">
            <a:avLst/>
          </a:prstGeom>
          <a:solidFill>
            <a:srgbClr val="F8FAF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96" name="Google Shape;396;p35"/>
          <p:cNvSpPr txBox="1"/>
          <p:nvPr/>
        </p:nvSpPr>
        <p:spPr>
          <a:xfrm>
            <a:off x="666750" y="3933825"/>
            <a:ext cx="5000700" cy="10044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125" u="none" cap="none" strike="noStrike">
                <a:solidFill>
                  <a:srgbClr val="334155"/>
                </a:solidFill>
                <a:latin typeface="Noto Sans KR"/>
                <a:ea typeface="Noto Sans KR"/>
                <a:cs typeface="Noto Sans KR"/>
                <a:sym typeface="Noto Sans KR"/>
              </a:rPr>
              <a:t>"솜으로 만든 긴 흰 수염을 가진 심술궂은 늙은 마법사의 스톱모션 클레이메이션 스타일 캐릭터. 울퉁불퉁한 보라색 점토 로브를 입고 있습니다. 점토 질감에 보이는 지문 자국, 고무찰흙 재질의 느낌. 스튜디오 조명 설정, </a:t>
            </a:r>
            <a:r>
              <a:rPr lang="en-US" sz="1125">
                <a:solidFill>
                  <a:srgbClr val="334155"/>
                </a:solidFill>
                <a:latin typeface="Noto Sans KR"/>
                <a:ea typeface="Noto Sans KR"/>
                <a:cs typeface="Noto Sans KR"/>
                <a:sym typeface="Noto Sans KR"/>
              </a:rPr>
              <a:t>전신 T포즈, 흰색배경, </a:t>
            </a:r>
            <a:r>
              <a:rPr b="0" i="0" lang="en-US" sz="1125" u="none" cap="none" strike="noStrike">
                <a:solidFill>
                  <a:srgbClr val="334155"/>
                </a:solidFill>
                <a:latin typeface="Noto Sans KR"/>
                <a:ea typeface="Noto Sans KR"/>
                <a:cs typeface="Noto Sans KR"/>
                <a:sym typeface="Noto Sans KR"/>
              </a:rPr>
              <a:t>수작업 느낌, 아드만 애니메이션 스타일."</a:t>
            </a:r>
            <a:endParaRPr/>
          </a:p>
        </p:txBody>
      </p:sp>
      <p:sp>
        <p:nvSpPr>
          <p:cNvPr id="397" name="Google Shape;397;p35"/>
          <p:cNvSpPr/>
          <p:nvPr/>
        </p:nvSpPr>
        <p:spPr>
          <a:xfrm>
            <a:off x="476250" y="3743325"/>
            <a:ext cx="38100" cy="1295400"/>
          </a:xfrm>
          <a:prstGeom prst="rect">
            <a:avLst/>
          </a:prstGeom>
          <a:solidFill>
            <a:srgbClr val="3B82F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98" name="Google Shape;398;p35"/>
          <p:cNvSpPr txBox="1"/>
          <p:nvPr/>
        </p:nvSpPr>
        <p:spPr>
          <a:xfrm>
            <a:off x="704850" y="2851844"/>
            <a:ext cx="5153025" cy="27429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350" u="none" cap="none" strike="noStrike">
                <a:solidFill>
                  <a:srgbClr val="475569"/>
                </a:solidFill>
                <a:latin typeface="Noto Sans KR"/>
                <a:ea typeface="Noto Sans KR"/>
                <a:cs typeface="Noto Sans KR"/>
                <a:sym typeface="Noto Sans KR"/>
              </a:rPr>
              <a:t>점토의 질감과 지문 자국의 아날로그적 매력</a:t>
            </a:r>
            <a:endParaRPr/>
          </a:p>
        </p:txBody>
      </p:sp>
      <p:sp>
        <p:nvSpPr>
          <p:cNvPr id="399" name="Google Shape;399;p35"/>
          <p:cNvSpPr txBox="1"/>
          <p:nvPr/>
        </p:nvSpPr>
        <p:spPr>
          <a:xfrm>
            <a:off x="704850" y="3202334"/>
            <a:ext cx="5153025" cy="27429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350" u="none" cap="none" strike="noStrike">
                <a:solidFill>
                  <a:srgbClr val="475569"/>
                </a:solidFill>
                <a:latin typeface="Noto Sans KR"/>
                <a:ea typeface="Noto Sans KR"/>
                <a:cs typeface="Noto Sans KR"/>
                <a:sym typeface="Noto Sans KR"/>
              </a:rPr>
              <a:t>미니어처 촬영 기법 (Tilt-shift)</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03" name="Shape 403"/>
        <p:cNvGrpSpPr/>
        <p:nvPr/>
      </p:nvGrpSpPr>
      <p:grpSpPr>
        <a:xfrm>
          <a:off x="0" y="0"/>
          <a:ext cx="0" cy="0"/>
          <a:chOff x="0" y="0"/>
          <a:chExt cx="0" cy="0"/>
        </a:xfrm>
      </p:grpSpPr>
      <p:pic>
        <p:nvPicPr>
          <p:cNvPr descr="image.png" id="404" name="Google Shape;404;p36"/>
          <p:cNvPicPr preferRelativeResize="0"/>
          <p:nvPr/>
        </p:nvPicPr>
        <p:blipFill rotWithShape="1">
          <a:blip r:embed="rId3">
            <a:alphaModFix/>
          </a:blip>
          <a:srcRect b="0" l="0" r="0" t="0"/>
          <a:stretch/>
        </p:blipFill>
        <p:spPr>
          <a:xfrm>
            <a:off x="6334125" y="1047750"/>
            <a:ext cx="5381625" cy="4762500"/>
          </a:xfrm>
          <a:prstGeom prst="rect">
            <a:avLst/>
          </a:prstGeom>
          <a:noFill/>
          <a:ln>
            <a:noFill/>
          </a:ln>
        </p:spPr>
      </p:pic>
      <p:pic>
        <p:nvPicPr>
          <p:cNvPr descr="image.png" id="405" name="Google Shape;405;p36"/>
          <p:cNvPicPr preferRelativeResize="0"/>
          <p:nvPr/>
        </p:nvPicPr>
        <p:blipFill rotWithShape="1">
          <a:blip r:embed="rId4">
            <a:alphaModFix/>
          </a:blip>
          <a:srcRect b="0" l="0" r="0" t="0"/>
          <a:stretch/>
        </p:blipFill>
        <p:spPr>
          <a:xfrm>
            <a:off x="476250" y="584894"/>
            <a:ext cx="904875" cy="266700"/>
          </a:xfrm>
          <a:prstGeom prst="rect">
            <a:avLst/>
          </a:prstGeom>
          <a:noFill/>
          <a:ln>
            <a:noFill/>
          </a:ln>
        </p:spPr>
      </p:pic>
      <p:sp>
        <p:nvSpPr>
          <p:cNvPr id="406" name="Google Shape;406;p36"/>
          <p:cNvSpPr txBox="1"/>
          <p:nvPr/>
        </p:nvSpPr>
        <p:spPr>
          <a:xfrm>
            <a:off x="476250" y="994469"/>
            <a:ext cx="5650706" cy="10668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700" u="none" cap="none" strike="noStrike">
                <a:solidFill>
                  <a:srgbClr val="334155"/>
                </a:solidFill>
                <a:latin typeface="Poppins"/>
                <a:ea typeface="Poppins"/>
                <a:cs typeface="Poppins"/>
                <a:sym typeface="Poppins"/>
              </a:rPr>
              <a:t>레트로 코믹스 / 팝아트</a:t>
            </a:r>
            <a:br>
              <a:rPr b="0" i="0" lang="en-US" sz="1800" u="none" cap="none" strike="noStrike">
                <a:solidFill>
                  <a:schemeClr val="dk1"/>
                </a:solidFill>
                <a:latin typeface="Calibri"/>
                <a:ea typeface="Calibri"/>
                <a:cs typeface="Calibri"/>
                <a:sym typeface="Calibri"/>
              </a:rPr>
            </a:br>
            <a:r>
              <a:rPr b="0" i="0" lang="en-US" sz="2700" u="none" cap="none" strike="noStrike">
                <a:solidFill>
                  <a:srgbClr val="64748B"/>
                </a:solidFill>
                <a:latin typeface="Poppins"/>
                <a:ea typeface="Poppins"/>
                <a:cs typeface="Poppins"/>
                <a:sym typeface="Poppins"/>
              </a:rPr>
              <a:t>(Vintage Comic Book)</a:t>
            </a:r>
            <a:endParaRPr/>
          </a:p>
        </p:txBody>
      </p:sp>
      <p:sp>
        <p:nvSpPr>
          <p:cNvPr id="407" name="Google Shape;407;p36"/>
          <p:cNvSpPr txBox="1"/>
          <p:nvPr/>
        </p:nvSpPr>
        <p:spPr>
          <a:xfrm>
            <a:off x="476250" y="2251769"/>
            <a:ext cx="5650706" cy="35242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1800" u="none" cap="none" strike="noStrike">
                <a:solidFill>
                  <a:srgbClr val="475569"/>
                </a:solidFill>
                <a:latin typeface="Poppins SemiBold"/>
                <a:ea typeface="Poppins SemiBold"/>
                <a:cs typeface="Poppins SemiBold"/>
                <a:sym typeface="Poppins SemiBold"/>
              </a:rPr>
              <a:t>특징</a:t>
            </a:r>
            <a:endParaRPr/>
          </a:p>
        </p:txBody>
      </p:sp>
      <p:sp>
        <p:nvSpPr>
          <p:cNvPr id="408" name="Google Shape;408;p36"/>
          <p:cNvSpPr/>
          <p:nvPr/>
        </p:nvSpPr>
        <p:spPr>
          <a:xfrm>
            <a:off x="476250" y="3743325"/>
            <a:ext cx="5381625" cy="1295400"/>
          </a:xfrm>
          <a:prstGeom prst="rect">
            <a:avLst/>
          </a:prstGeom>
          <a:solidFill>
            <a:srgbClr val="F8FAF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409" name="Google Shape;409;p36"/>
          <p:cNvSpPr txBox="1"/>
          <p:nvPr/>
        </p:nvSpPr>
        <p:spPr>
          <a:xfrm>
            <a:off x="666750" y="3933825"/>
            <a:ext cx="5000700" cy="10044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125" u="none" cap="none" strike="noStrike">
                <a:solidFill>
                  <a:srgbClr val="334155"/>
                </a:solidFill>
                <a:latin typeface="Noto Sans KR"/>
                <a:ea typeface="Noto Sans KR"/>
                <a:cs typeface="Noto Sans KR"/>
                <a:sym typeface="Noto Sans KR"/>
              </a:rPr>
              <a:t>"트렌치코트와 중절모를 쓴 느와르 탐정이 등장하는 빈티지 1950년대 만화책 패널. 굵은 검은색 잉크 외곽선, 벤데이 점(Ben-Day dots) 명암, 레트로 색상 팔레트(시안, 마젠타, 노랑, 검정).</a:t>
            </a:r>
            <a:r>
              <a:rPr lang="en-US" sz="1125">
                <a:solidFill>
                  <a:srgbClr val="334155"/>
                </a:solidFill>
                <a:latin typeface="Noto Sans KR"/>
                <a:ea typeface="Noto Sans KR"/>
                <a:cs typeface="Noto Sans KR"/>
                <a:sym typeface="Noto Sans KR"/>
              </a:rPr>
              <a:t>전신 T포즈</a:t>
            </a:r>
            <a:r>
              <a:rPr b="0" i="0" lang="en-US" sz="1125" u="none" cap="none" strike="noStrike">
                <a:solidFill>
                  <a:srgbClr val="334155"/>
                </a:solidFill>
                <a:latin typeface="Noto Sans KR"/>
                <a:ea typeface="Noto Sans KR"/>
                <a:cs typeface="Noto Sans KR"/>
                <a:sym typeface="Noto Sans KR"/>
              </a:rPr>
              <a:t>, </a:t>
            </a:r>
            <a:r>
              <a:rPr lang="en-US" sz="1125">
                <a:solidFill>
                  <a:srgbClr val="334155"/>
                </a:solidFill>
                <a:latin typeface="Noto Sans KR"/>
                <a:ea typeface="Noto Sans KR"/>
                <a:cs typeface="Noto Sans KR"/>
                <a:sym typeface="Noto Sans KR"/>
              </a:rPr>
              <a:t>흰색배경, </a:t>
            </a:r>
            <a:r>
              <a:rPr b="0" i="0" lang="en-US" sz="1125" u="none" cap="none" strike="noStrike">
                <a:solidFill>
                  <a:srgbClr val="334155"/>
                </a:solidFill>
                <a:latin typeface="Noto Sans KR"/>
                <a:ea typeface="Noto Sans KR"/>
                <a:cs typeface="Noto Sans KR"/>
                <a:sym typeface="Noto Sans KR"/>
              </a:rPr>
              <a:t> 팝아트 스타일, 낡은 종이 질감, 펄프 픽션 미학."</a:t>
            </a:r>
            <a:endParaRPr/>
          </a:p>
        </p:txBody>
      </p:sp>
      <p:sp>
        <p:nvSpPr>
          <p:cNvPr id="410" name="Google Shape;410;p36"/>
          <p:cNvSpPr/>
          <p:nvPr/>
        </p:nvSpPr>
        <p:spPr>
          <a:xfrm>
            <a:off x="476250" y="3743325"/>
            <a:ext cx="38100" cy="1295400"/>
          </a:xfrm>
          <a:prstGeom prst="rect">
            <a:avLst/>
          </a:prstGeom>
          <a:solidFill>
            <a:srgbClr val="3B82F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411" name="Google Shape;411;p36"/>
          <p:cNvSpPr txBox="1"/>
          <p:nvPr/>
        </p:nvSpPr>
        <p:spPr>
          <a:xfrm>
            <a:off x="704850" y="2851844"/>
            <a:ext cx="5153025" cy="27429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350" u="none" cap="none" strike="noStrike">
                <a:solidFill>
                  <a:srgbClr val="475569"/>
                </a:solidFill>
                <a:latin typeface="Noto Sans KR"/>
                <a:ea typeface="Noto Sans KR"/>
                <a:cs typeface="Noto Sans KR"/>
                <a:sym typeface="Noto Sans KR"/>
              </a:rPr>
              <a:t>굵은 펜 선과 벤데이 점(Ben-Day dots)</a:t>
            </a:r>
            <a:endParaRPr/>
          </a:p>
        </p:txBody>
      </p:sp>
      <p:sp>
        <p:nvSpPr>
          <p:cNvPr id="412" name="Google Shape;412;p36"/>
          <p:cNvSpPr txBox="1"/>
          <p:nvPr/>
        </p:nvSpPr>
        <p:spPr>
          <a:xfrm>
            <a:off x="704850" y="3202334"/>
            <a:ext cx="5153025" cy="27429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350" u="none" cap="none" strike="noStrike">
                <a:solidFill>
                  <a:srgbClr val="475569"/>
                </a:solidFill>
                <a:latin typeface="Noto Sans KR"/>
                <a:ea typeface="Noto Sans KR"/>
                <a:cs typeface="Noto Sans KR"/>
                <a:sym typeface="Noto Sans KR"/>
              </a:rPr>
              <a:t>원색 중심의 강렬한 대비와 말풍선</a:t>
            </a:r>
            <a:endParaRPr/>
          </a:p>
        </p:txBody>
      </p:sp>
      <p:pic>
        <p:nvPicPr>
          <p:cNvPr id="413" name="Google Shape;413;p36"/>
          <p:cNvPicPr preferRelativeResize="0"/>
          <p:nvPr/>
        </p:nvPicPr>
        <p:blipFill rotWithShape="1">
          <a:blip r:embed="rId5">
            <a:alphaModFix/>
          </a:blip>
          <a:srcRect b="5752" l="0" r="0" t="5752"/>
          <a:stretch/>
        </p:blipFill>
        <p:spPr>
          <a:xfrm>
            <a:off x="6334125" y="1047750"/>
            <a:ext cx="5381626" cy="47625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17" name="Shape 417"/>
        <p:cNvGrpSpPr/>
        <p:nvPr/>
      </p:nvGrpSpPr>
      <p:grpSpPr>
        <a:xfrm>
          <a:off x="0" y="0"/>
          <a:ext cx="0" cy="0"/>
          <a:chOff x="0" y="0"/>
          <a:chExt cx="0" cy="0"/>
        </a:xfrm>
      </p:grpSpPr>
      <p:pic>
        <p:nvPicPr>
          <p:cNvPr descr="image.png" id="418" name="Google Shape;418;p37"/>
          <p:cNvPicPr preferRelativeResize="0"/>
          <p:nvPr/>
        </p:nvPicPr>
        <p:blipFill rotWithShape="1">
          <a:blip r:embed="rId3">
            <a:alphaModFix/>
          </a:blip>
          <a:srcRect b="0" l="0" r="0" t="0"/>
          <a:stretch/>
        </p:blipFill>
        <p:spPr>
          <a:xfrm>
            <a:off x="476250" y="5229225"/>
            <a:ext cx="5381625" cy="1043880"/>
          </a:xfrm>
          <a:prstGeom prst="rect">
            <a:avLst/>
          </a:prstGeom>
          <a:noFill/>
          <a:ln>
            <a:noFill/>
          </a:ln>
        </p:spPr>
      </p:pic>
      <p:pic>
        <p:nvPicPr>
          <p:cNvPr descr="image.png" id="419" name="Google Shape;419;p37"/>
          <p:cNvPicPr preferRelativeResize="0"/>
          <p:nvPr/>
        </p:nvPicPr>
        <p:blipFill rotWithShape="1">
          <a:blip r:embed="rId4">
            <a:alphaModFix/>
          </a:blip>
          <a:srcRect b="0" l="0" r="0" t="0"/>
          <a:stretch/>
        </p:blipFill>
        <p:spPr>
          <a:xfrm>
            <a:off x="6334125" y="1047750"/>
            <a:ext cx="5381625" cy="4762500"/>
          </a:xfrm>
          <a:prstGeom prst="rect">
            <a:avLst/>
          </a:prstGeom>
          <a:noFill/>
          <a:ln>
            <a:noFill/>
          </a:ln>
        </p:spPr>
      </p:pic>
      <p:pic>
        <p:nvPicPr>
          <p:cNvPr descr="image.png" id="420" name="Google Shape;420;p37"/>
          <p:cNvPicPr preferRelativeResize="0"/>
          <p:nvPr/>
        </p:nvPicPr>
        <p:blipFill rotWithShape="1">
          <a:blip r:embed="rId5">
            <a:alphaModFix/>
          </a:blip>
          <a:srcRect b="0" l="0" r="0" t="0"/>
          <a:stretch/>
        </p:blipFill>
        <p:spPr>
          <a:xfrm>
            <a:off x="476250" y="584894"/>
            <a:ext cx="904875" cy="266700"/>
          </a:xfrm>
          <a:prstGeom prst="rect">
            <a:avLst/>
          </a:prstGeom>
          <a:noFill/>
          <a:ln>
            <a:noFill/>
          </a:ln>
        </p:spPr>
      </p:pic>
      <p:sp>
        <p:nvSpPr>
          <p:cNvPr id="421" name="Google Shape;421;p37"/>
          <p:cNvSpPr txBox="1"/>
          <p:nvPr/>
        </p:nvSpPr>
        <p:spPr>
          <a:xfrm>
            <a:off x="476250" y="994469"/>
            <a:ext cx="5650706" cy="10668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700" u="none" cap="none" strike="noStrike">
                <a:solidFill>
                  <a:srgbClr val="334155"/>
                </a:solidFill>
                <a:latin typeface="Poppins"/>
                <a:ea typeface="Poppins"/>
                <a:cs typeface="Poppins"/>
                <a:sym typeface="Poppins"/>
              </a:rPr>
              <a:t>아이소메트릭 게임 에셋</a:t>
            </a:r>
            <a:br>
              <a:rPr b="0" i="0" lang="en-US" sz="1800" u="none" cap="none" strike="noStrike">
                <a:solidFill>
                  <a:schemeClr val="dk1"/>
                </a:solidFill>
                <a:latin typeface="Calibri"/>
                <a:ea typeface="Calibri"/>
                <a:cs typeface="Calibri"/>
                <a:sym typeface="Calibri"/>
              </a:rPr>
            </a:br>
            <a:r>
              <a:rPr b="0" i="0" lang="en-US" sz="2700" u="none" cap="none" strike="noStrike">
                <a:solidFill>
                  <a:srgbClr val="64748B"/>
                </a:solidFill>
                <a:latin typeface="Poppins"/>
                <a:ea typeface="Poppins"/>
                <a:cs typeface="Poppins"/>
                <a:sym typeface="Poppins"/>
              </a:rPr>
              <a:t>(Isometric Game Asset)</a:t>
            </a:r>
            <a:endParaRPr/>
          </a:p>
        </p:txBody>
      </p:sp>
      <p:sp>
        <p:nvSpPr>
          <p:cNvPr id="422" name="Google Shape;422;p37"/>
          <p:cNvSpPr txBox="1"/>
          <p:nvPr/>
        </p:nvSpPr>
        <p:spPr>
          <a:xfrm>
            <a:off x="476250" y="2251769"/>
            <a:ext cx="5650706" cy="35242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1800" u="none" cap="none" strike="noStrike">
                <a:solidFill>
                  <a:srgbClr val="475569"/>
                </a:solidFill>
                <a:latin typeface="Poppins SemiBold"/>
                <a:ea typeface="Poppins SemiBold"/>
                <a:cs typeface="Poppins SemiBold"/>
                <a:sym typeface="Poppins SemiBold"/>
              </a:rPr>
              <a:t>특징</a:t>
            </a:r>
            <a:endParaRPr/>
          </a:p>
        </p:txBody>
      </p:sp>
      <p:sp>
        <p:nvSpPr>
          <p:cNvPr id="423" name="Google Shape;423;p37"/>
          <p:cNvSpPr/>
          <p:nvPr/>
        </p:nvSpPr>
        <p:spPr>
          <a:xfrm>
            <a:off x="476250" y="3743325"/>
            <a:ext cx="5381625" cy="1295400"/>
          </a:xfrm>
          <a:prstGeom prst="rect">
            <a:avLst/>
          </a:prstGeom>
          <a:solidFill>
            <a:srgbClr val="F8FAF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424" name="Google Shape;424;p37"/>
          <p:cNvSpPr txBox="1"/>
          <p:nvPr/>
        </p:nvSpPr>
        <p:spPr>
          <a:xfrm>
            <a:off x="666750" y="3933825"/>
            <a:ext cx="5000700" cy="7272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125" u="none" cap="none" strike="noStrike">
                <a:solidFill>
                  <a:srgbClr val="334155"/>
                </a:solidFill>
                <a:latin typeface="Noto Sans KR"/>
                <a:ea typeface="Noto Sans KR"/>
                <a:cs typeface="Noto Sans KR"/>
                <a:sym typeface="Noto Sans KR"/>
              </a:rPr>
              <a:t>"판타지 대장장이 캐릭터. 손으로 그린 텍스처가 있는 로우 폴리 스타일. 대장장이는 붉은 수염을 기른 드워프로, 모루를 망치</a:t>
            </a:r>
            <a:r>
              <a:rPr lang="en-US" sz="1125">
                <a:solidFill>
                  <a:srgbClr val="334155"/>
                </a:solidFill>
                <a:latin typeface="Noto Sans KR"/>
                <a:ea typeface="Noto Sans KR"/>
                <a:cs typeface="Noto Sans KR"/>
                <a:sym typeface="Noto Sans KR"/>
              </a:rPr>
              <a:t>들고 있다</a:t>
            </a:r>
            <a:r>
              <a:rPr b="0" i="0" lang="en-US" sz="1125" u="none" cap="none" strike="noStrike">
                <a:solidFill>
                  <a:srgbClr val="334155"/>
                </a:solidFill>
                <a:latin typeface="Noto Sans KR"/>
                <a:ea typeface="Noto Sans KR"/>
                <a:cs typeface="Noto Sans KR"/>
                <a:sym typeface="Noto Sans KR"/>
              </a:rPr>
              <a:t>. 흰색 배경, </a:t>
            </a:r>
            <a:r>
              <a:rPr lang="en-US" sz="1125">
                <a:solidFill>
                  <a:srgbClr val="334155"/>
                </a:solidFill>
                <a:latin typeface="Noto Sans KR"/>
                <a:ea typeface="Noto Sans KR"/>
                <a:cs typeface="Noto Sans KR"/>
                <a:sym typeface="Noto Sans KR"/>
              </a:rPr>
              <a:t>전신 T포즈, 흰색배경, </a:t>
            </a:r>
            <a:r>
              <a:rPr b="0" i="0" lang="en-US" sz="1125" u="none" cap="none" strike="noStrike">
                <a:solidFill>
                  <a:srgbClr val="334155"/>
                </a:solidFill>
                <a:latin typeface="Noto Sans KR"/>
                <a:ea typeface="Noto Sans KR"/>
                <a:cs typeface="Noto Sans KR"/>
                <a:sym typeface="Noto Sans KR"/>
              </a:rPr>
              <a:t>모바일 게임 에셋 스타일, 캐주얼 게임 미학."</a:t>
            </a:r>
            <a:endParaRPr/>
          </a:p>
        </p:txBody>
      </p:sp>
      <p:sp>
        <p:nvSpPr>
          <p:cNvPr id="425" name="Google Shape;425;p37"/>
          <p:cNvSpPr/>
          <p:nvPr/>
        </p:nvSpPr>
        <p:spPr>
          <a:xfrm>
            <a:off x="476250" y="3743325"/>
            <a:ext cx="38100" cy="1295400"/>
          </a:xfrm>
          <a:prstGeom prst="rect">
            <a:avLst/>
          </a:prstGeom>
          <a:solidFill>
            <a:srgbClr val="3B82F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426" name="Google Shape;426;p37"/>
          <p:cNvSpPr txBox="1"/>
          <p:nvPr/>
        </p:nvSpPr>
        <p:spPr>
          <a:xfrm>
            <a:off x="704850" y="2851844"/>
            <a:ext cx="5153025" cy="27429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350" u="none" cap="none" strike="noStrike">
                <a:solidFill>
                  <a:srgbClr val="475569"/>
                </a:solidFill>
                <a:latin typeface="Noto Sans KR"/>
                <a:ea typeface="Noto Sans KR"/>
                <a:cs typeface="Noto Sans KR"/>
                <a:sym typeface="Noto Sans KR"/>
              </a:rPr>
              <a:t>쿼터뷰 시점과 귀엽고 압축된 비율(Chibi)</a:t>
            </a:r>
            <a:endParaRPr/>
          </a:p>
        </p:txBody>
      </p:sp>
      <p:sp>
        <p:nvSpPr>
          <p:cNvPr id="427" name="Google Shape;427;p37"/>
          <p:cNvSpPr txBox="1"/>
          <p:nvPr/>
        </p:nvSpPr>
        <p:spPr>
          <a:xfrm>
            <a:off x="704850" y="3202334"/>
            <a:ext cx="5153025" cy="27429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350" u="none" cap="none" strike="noStrike">
                <a:solidFill>
                  <a:srgbClr val="475569"/>
                </a:solidFill>
                <a:latin typeface="Noto Sans KR"/>
                <a:ea typeface="Noto Sans KR"/>
                <a:cs typeface="Noto Sans KR"/>
                <a:sym typeface="Noto Sans KR"/>
              </a:rPr>
              <a:t>게임 내 오브젝트 스타일과 깔끔한 배경</a:t>
            </a:r>
            <a:endParaRPr/>
          </a:p>
        </p:txBody>
      </p:sp>
      <p:pic>
        <p:nvPicPr>
          <p:cNvPr id="428" name="Google Shape;428;p37"/>
          <p:cNvPicPr preferRelativeResize="0"/>
          <p:nvPr/>
        </p:nvPicPr>
        <p:blipFill rotWithShape="1">
          <a:blip r:embed="rId6">
            <a:alphaModFix/>
          </a:blip>
          <a:srcRect b="5752" l="0" r="0" t="5752"/>
          <a:stretch/>
        </p:blipFill>
        <p:spPr>
          <a:xfrm>
            <a:off x="6334125" y="1047750"/>
            <a:ext cx="5381626" cy="47625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32" name="Shape 432"/>
        <p:cNvGrpSpPr/>
        <p:nvPr/>
      </p:nvGrpSpPr>
      <p:grpSpPr>
        <a:xfrm>
          <a:off x="0" y="0"/>
          <a:ext cx="0" cy="0"/>
          <a:chOff x="0" y="0"/>
          <a:chExt cx="0" cy="0"/>
        </a:xfrm>
      </p:grpSpPr>
      <p:pic>
        <p:nvPicPr>
          <p:cNvPr descr="image.png" id="433" name="Google Shape;433;p38"/>
          <p:cNvPicPr preferRelativeResize="0"/>
          <p:nvPr/>
        </p:nvPicPr>
        <p:blipFill rotWithShape="1">
          <a:blip r:embed="rId3">
            <a:alphaModFix/>
          </a:blip>
          <a:srcRect b="0" l="0" r="0" t="0"/>
          <a:stretch/>
        </p:blipFill>
        <p:spPr>
          <a:xfrm>
            <a:off x="476250" y="5114925"/>
            <a:ext cx="5381625" cy="1043880"/>
          </a:xfrm>
          <a:prstGeom prst="rect">
            <a:avLst/>
          </a:prstGeom>
          <a:noFill/>
          <a:ln>
            <a:noFill/>
          </a:ln>
        </p:spPr>
      </p:pic>
      <p:pic>
        <p:nvPicPr>
          <p:cNvPr descr="image.png" id="434" name="Google Shape;434;p38"/>
          <p:cNvPicPr preferRelativeResize="0"/>
          <p:nvPr/>
        </p:nvPicPr>
        <p:blipFill rotWithShape="1">
          <a:blip r:embed="rId4">
            <a:alphaModFix/>
          </a:blip>
          <a:srcRect b="0" l="0" r="0" t="0"/>
          <a:stretch/>
        </p:blipFill>
        <p:spPr>
          <a:xfrm>
            <a:off x="6334125" y="1047750"/>
            <a:ext cx="5381625" cy="4762500"/>
          </a:xfrm>
          <a:prstGeom prst="rect">
            <a:avLst/>
          </a:prstGeom>
          <a:noFill/>
          <a:ln>
            <a:noFill/>
          </a:ln>
        </p:spPr>
      </p:pic>
      <p:pic>
        <p:nvPicPr>
          <p:cNvPr descr="image.png" id="435" name="Google Shape;435;p38"/>
          <p:cNvPicPr preferRelativeResize="0"/>
          <p:nvPr/>
        </p:nvPicPr>
        <p:blipFill rotWithShape="1">
          <a:blip r:embed="rId5">
            <a:alphaModFix/>
          </a:blip>
          <a:srcRect b="0" l="0" r="0" t="0"/>
          <a:stretch/>
        </p:blipFill>
        <p:spPr>
          <a:xfrm>
            <a:off x="476250" y="699194"/>
            <a:ext cx="904875" cy="266700"/>
          </a:xfrm>
          <a:prstGeom prst="rect">
            <a:avLst/>
          </a:prstGeom>
          <a:noFill/>
          <a:ln>
            <a:noFill/>
          </a:ln>
        </p:spPr>
      </p:pic>
      <p:sp>
        <p:nvSpPr>
          <p:cNvPr id="436" name="Google Shape;436;p38"/>
          <p:cNvSpPr txBox="1"/>
          <p:nvPr/>
        </p:nvSpPr>
        <p:spPr>
          <a:xfrm>
            <a:off x="476250" y="1108769"/>
            <a:ext cx="5650706" cy="10668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700" u="none" cap="none" strike="noStrike">
                <a:solidFill>
                  <a:srgbClr val="334155"/>
                </a:solidFill>
                <a:latin typeface="Poppins"/>
                <a:ea typeface="Poppins"/>
                <a:cs typeface="Poppins"/>
                <a:sym typeface="Poppins"/>
              </a:rPr>
              <a:t>수채화 일러스트레이션</a:t>
            </a:r>
            <a:br>
              <a:rPr b="0" i="0" lang="en-US" sz="1800" u="none" cap="none" strike="noStrike">
                <a:solidFill>
                  <a:schemeClr val="dk1"/>
                </a:solidFill>
                <a:latin typeface="Calibri"/>
                <a:ea typeface="Calibri"/>
                <a:cs typeface="Calibri"/>
                <a:sym typeface="Calibri"/>
              </a:rPr>
            </a:br>
            <a:r>
              <a:rPr b="0" i="0" lang="en-US" sz="2700" u="none" cap="none" strike="noStrike">
                <a:solidFill>
                  <a:srgbClr val="64748B"/>
                </a:solidFill>
                <a:latin typeface="Poppins"/>
                <a:ea typeface="Poppins"/>
                <a:cs typeface="Poppins"/>
                <a:sym typeface="Poppins"/>
              </a:rPr>
              <a:t>(Watercolor Illustration)</a:t>
            </a:r>
            <a:endParaRPr/>
          </a:p>
        </p:txBody>
      </p:sp>
      <p:sp>
        <p:nvSpPr>
          <p:cNvPr id="437" name="Google Shape;437;p38"/>
          <p:cNvSpPr txBox="1"/>
          <p:nvPr/>
        </p:nvSpPr>
        <p:spPr>
          <a:xfrm>
            <a:off x="476250" y="2366069"/>
            <a:ext cx="5650706" cy="35242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1800" u="none" cap="none" strike="noStrike">
                <a:solidFill>
                  <a:srgbClr val="475569"/>
                </a:solidFill>
                <a:latin typeface="Poppins SemiBold"/>
                <a:ea typeface="Poppins SemiBold"/>
                <a:cs typeface="Poppins SemiBold"/>
                <a:sym typeface="Poppins SemiBold"/>
              </a:rPr>
              <a:t>특징</a:t>
            </a:r>
            <a:endParaRPr/>
          </a:p>
        </p:txBody>
      </p:sp>
      <p:sp>
        <p:nvSpPr>
          <p:cNvPr id="438" name="Google Shape;438;p38"/>
          <p:cNvSpPr/>
          <p:nvPr/>
        </p:nvSpPr>
        <p:spPr>
          <a:xfrm>
            <a:off x="476250" y="3857625"/>
            <a:ext cx="5381625" cy="1066800"/>
          </a:xfrm>
          <a:prstGeom prst="rect">
            <a:avLst/>
          </a:prstGeom>
          <a:solidFill>
            <a:srgbClr val="F8FAF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439" name="Google Shape;439;p38"/>
          <p:cNvSpPr txBox="1"/>
          <p:nvPr/>
        </p:nvSpPr>
        <p:spPr>
          <a:xfrm>
            <a:off x="666750" y="4048125"/>
            <a:ext cx="5000700" cy="10044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125" u="none" cap="none" strike="noStrike">
                <a:solidFill>
                  <a:srgbClr val="334155"/>
                </a:solidFill>
                <a:latin typeface="Noto Sans KR"/>
                <a:ea typeface="Noto Sans KR"/>
                <a:cs typeface="Noto Sans KR"/>
                <a:sym typeface="Noto Sans KR"/>
              </a:rPr>
              <a:t>"머리카락에 뿔과 나뭇잎이 있는 숲의 정령 소녀를 그린 부드러운 수채화 그림 </a:t>
            </a:r>
            <a:r>
              <a:rPr lang="en-US" sz="1125">
                <a:solidFill>
                  <a:srgbClr val="334155"/>
                </a:solidFill>
                <a:latin typeface="Noto Sans KR"/>
                <a:ea typeface="Noto Sans KR"/>
                <a:cs typeface="Noto Sans KR"/>
                <a:sym typeface="Noto Sans KR"/>
              </a:rPr>
              <a:t>스타일</a:t>
            </a:r>
            <a:r>
              <a:rPr b="0" i="0" lang="en-US" sz="1125" u="none" cap="none" strike="noStrike">
                <a:solidFill>
                  <a:srgbClr val="334155"/>
                </a:solidFill>
                <a:latin typeface="Noto Sans KR"/>
                <a:ea typeface="Noto Sans KR"/>
                <a:cs typeface="Noto Sans KR"/>
                <a:sym typeface="Noto Sans KR"/>
              </a:rPr>
              <a:t>. </a:t>
            </a:r>
            <a:r>
              <a:rPr lang="en-US" sz="1125">
                <a:solidFill>
                  <a:srgbClr val="334155"/>
                </a:solidFill>
                <a:latin typeface="Noto Sans KR"/>
                <a:ea typeface="Noto Sans KR"/>
                <a:cs typeface="Noto Sans KR"/>
                <a:sym typeface="Noto Sans KR"/>
              </a:rPr>
              <a:t>전신 T포즈, 흰색배경, </a:t>
            </a:r>
            <a:r>
              <a:rPr b="0" i="0" lang="en-US" sz="1125" u="none" cap="none" strike="noStrike">
                <a:solidFill>
                  <a:srgbClr val="334155"/>
                </a:solidFill>
                <a:latin typeface="Noto Sans KR"/>
                <a:ea typeface="Noto Sans KR"/>
                <a:cs typeface="Noto Sans KR"/>
                <a:sym typeface="Noto Sans KR"/>
              </a:rPr>
              <a:t>파스텔 색조, 웻온웻(wet-on-wet) 기법, 물감 번짐 및 튀김 효과. 거친 수채화 종이 질감이 보임. 천상의 느낌, 몽환적, 예술적, 섬세한 붓터치</a:t>
            </a:r>
            <a:r>
              <a:rPr lang="en-US" sz="1125">
                <a:solidFill>
                  <a:srgbClr val="334155"/>
                </a:solidFill>
                <a:latin typeface="Noto Sans KR"/>
                <a:ea typeface="Noto Sans KR"/>
                <a:cs typeface="Noto Sans KR"/>
                <a:sym typeface="Noto Sans KR"/>
              </a:rPr>
              <a:t>.</a:t>
            </a:r>
            <a:endParaRPr/>
          </a:p>
        </p:txBody>
      </p:sp>
      <p:sp>
        <p:nvSpPr>
          <p:cNvPr id="440" name="Google Shape;440;p38"/>
          <p:cNvSpPr/>
          <p:nvPr/>
        </p:nvSpPr>
        <p:spPr>
          <a:xfrm>
            <a:off x="476250" y="3857625"/>
            <a:ext cx="38100" cy="1066800"/>
          </a:xfrm>
          <a:prstGeom prst="rect">
            <a:avLst/>
          </a:prstGeom>
          <a:solidFill>
            <a:srgbClr val="3B82F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441" name="Google Shape;441;p38"/>
          <p:cNvSpPr txBox="1"/>
          <p:nvPr/>
        </p:nvSpPr>
        <p:spPr>
          <a:xfrm>
            <a:off x="704850" y="2966144"/>
            <a:ext cx="5153025" cy="27429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350" u="none" cap="none" strike="noStrike">
                <a:solidFill>
                  <a:srgbClr val="475569"/>
                </a:solidFill>
                <a:latin typeface="Noto Sans KR"/>
                <a:ea typeface="Noto Sans KR"/>
                <a:cs typeface="Noto Sans KR"/>
                <a:sym typeface="Noto Sans KR"/>
              </a:rPr>
              <a:t>물 번짐 효과와 투명한 색감</a:t>
            </a:r>
            <a:endParaRPr/>
          </a:p>
        </p:txBody>
      </p:sp>
      <p:sp>
        <p:nvSpPr>
          <p:cNvPr id="442" name="Google Shape;442;p38"/>
          <p:cNvSpPr txBox="1"/>
          <p:nvPr/>
        </p:nvSpPr>
        <p:spPr>
          <a:xfrm>
            <a:off x="704850" y="3316634"/>
            <a:ext cx="5153025" cy="27429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350" u="none" cap="none" strike="noStrike">
                <a:solidFill>
                  <a:srgbClr val="475569"/>
                </a:solidFill>
                <a:latin typeface="Noto Sans KR"/>
                <a:ea typeface="Noto Sans KR"/>
                <a:cs typeface="Noto Sans KR"/>
                <a:sym typeface="Noto Sans KR"/>
              </a:rPr>
              <a:t>종이 질감과 몽환적인 여백의 미</a:t>
            </a:r>
            <a:endParaRPr/>
          </a:p>
        </p:txBody>
      </p:sp>
      <p:sp>
        <p:nvSpPr>
          <p:cNvPr id="443" name="Google Shape;443;p38"/>
          <p:cNvSpPr txBox="1"/>
          <p:nvPr/>
        </p:nvSpPr>
        <p:spPr>
          <a:xfrm>
            <a:off x="476250" y="5438775"/>
            <a:ext cx="5381625" cy="54858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350" u="none" cap="none" strike="noStrike">
                <a:solidFill>
                  <a:srgbClr val="0F172A"/>
                </a:solidFill>
                <a:latin typeface="Noto Sans KR"/>
                <a:ea typeface="Noto Sans KR"/>
                <a:cs typeface="Noto Sans KR"/>
                <a:sym typeface="Noto Sans KR"/>
              </a:rPr>
              <a:t>분석:</a:t>
            </a:r>
            <a:r>
              <a:rPr b="0" i="0" lang="en-US" sz="1350" u="none" cap="none" strike="noStrike">
                <a:solidFill>
                  <a:srgbClr val="475569"/>
                </a:solidFill>
                <a:latin typeface="Noto Sans KR"/>
                <a:ea typeface="Noto Sans KR"/>
                <a:cs typeface="Noto Sans KR"/>
                <a:sym typeface="Noto Sans KR"/>
              </a:rPr>
              <a:t> </a:t>
            </a:r>
            <a:r>
              <a:rPr b="0" i="1" lang="en-US" sz="1350" u="none" cap="none" strike="noStrike">
                <a:solidFill>
                  <a:srgbClr val="475569"/>
                </a:solidFill>
                <a:latin typeface="Noto Sans KR"/>
                <a:ea typeface="Noto Sans KR"/>
                <a:cs typeface="Noto Sans KR"/>
                <a:sym typeface="Noto Sans KR"/>
              </a:rPr>
              <a:t>Wet-on-wet</a:t>
            </a:r>
            <a:r>
              <a:rPr b="0" i="0" lang="en-US" sz="1350" u="none" cap="none" strike="noStrike">
                <a:solidFill>
                  <a:srgbClr val="475569"/>
                </a:solidFill>
                <a:latin typeface="Noto Sans KR"/>
                <a:ea typeface="Noto Sans KR"/>
                <a:cs typeface="Noto Sans KR"/>
                <a:sym typeface="Noto Sans KR"/>
              </a:rPr>
              <a:t>과 </a:t>
            </a:r>
            <a:r>
              <a:rPr b="0" i="1" lang="en-US" sz="1350" u="none" cap="none" strike="noStrike">
                <a:solidFill>
                  <a:srgbClr val="475569"/>
                </a:solidFill>
                <a:latin typeface="Noto Sans KR"/>
                <a:ea typeface="Noto Sans KR"/>
                <a:cs typeface="Noto Sans KR"/>
                <a:sym typeface="Noto Sans KR"/>
              </a:rPr>
              <a:t>Paint bleeds</a:t>
            </a:r>
            <a:r>
              <a:rPr b="0" i="0" lang="en-US" sz="1350" u="none" cap="none" strike="noStrike">
                <a:solidFill>
                  <a:srgbClr val="475569"/>
                </a:solidFill>
                <a:latin typeface="Noto Sans KR"/>
                <a:ea typeface="Noto Sans KR"/>
                <a:cs typeface="Noto Sans KR"/>
                <a:sym typeface="Noto Sans KR"/>
              </a:rPr>
              <a:t>는 디지털 이미지에서 아날로그 수채화 특유의 우연적 효과를 시뮬레이션합니다.</a:t>
            </a:r>
            <a:endParaRPr/>
          </a:p>
        </p:txBody>
      </p:sp>
      <p:pic>
        <p:nvPicPr>
          <p:cNvPr id="444" name="Google Shape;444;p38"/>
          <p:cNvPicPr preferRelativeResize="0"/>
          <p:nvPr/>
        </p:nvPicPr>
        <p:blipFill rotWithShape="1">
          <a:blip r:embed="rId6">
            <a:alphaModFix/>
          </a:blip>
          <a:srcRect b="1322" l="0" r="0" t="-726"/>
          <a:stretch/>
        </p:blipFill>
        <p:spPr>
          <a:xfrm>
            <a:off x="6334125" y="699200"/>
            <a:ext cx="5381626" cy="5349475"/>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48" name="Shape 448"/>
        <p:cNvGrpSpPr/>
        <p:nvPr/>
      </p:nvGrpSpPr>
      <p:grpSpPr>
        <a:xfrm>
          <a:off x="0" y="0"/>
          <a:ext cx="0" cy="0"/>
          <a:chOff x="0" y="0"/>
          <a:chExt cx="0" cy="0"/>
        </a:xfrm>
      </p:grpSpPr>
      <p:pic>
        <p:nvPicPr>
          <p:cNvPr descr="image.png" id="449" name="Google Shape;449;p39"/>
          <p:cNvPicPr preferRelativeResize="0"/>
          <p:nvPr/>
        </p:nvPicPr>
        <p:blipFill rotWithShape="1">
          <a:blip r:embed="rId3">
            <a:alphaModFix/>
          </a:blip>
          <a:srcRect b="0" l="0" r="0" t="0"/>
          <a:stretch/>
        </p:blipFill>
        <p:spPr>
          <a:xfrm>
            <a:off x="476250" y="5229225"/>
            <a:ext cx="5381625" cy="1043880"/>
          </a:xfrm>
          <a:prstGeom prst="rect">
            <a:avLst/>
          </a:prstGeom>
          <a:noFill/>
          <a:ln>
            <a:noFill/>
          </a:ln>
        </p:spPr>
      </p:pic>
      <p:pic>
        <p:nvPicPr>
          <p:cNvPr descr="image.png" id="450" name="Google Shape;450;p39"/>
          <p:cNvPicPr preferRelativeResize="0"/>
          <p:nvPr/>
        </p:nvPicPr>
        <p:blipFill rotWithShape="1">
          <a:blip r:embed="rId4">
            <a:alphaModFix/>
          </a:blip>
          <a:srcRect b="0" l="0" r="0" t="0"/>
          <a:stretch/>
        </p:blipFill>
        <p:spPr>
          <a:xfrm>
            <a:off x="6334125" y="1047750"/>
            <a:ext cx="5381625" cy="4762500"/>
          </a:xfrm>
          <a:prstGeom prst="rect">
            <a:avLst/>
          </a:prstGeom>
          <a:noFill/>
          <a:ln>
            <a:noFill/>
          </a:ln>
        </p:spPr>
      </p:pic>
      <p:pic>
        <p:nvPicPr>
          <p:cNvPr descr="image.png" id="451" name="Google Shape;451;p39"/>
          <p:cNvPicPr preferRelativeResize="0"/>
          <p:nvPr/>
        </p:nvPicPr>
        <p:blipFill rotWithShape="1">
          <a:blip r:embed="rId5">
            <a:alphaModFix/>
          </a:blip>
          <a:srcRect b="0" l="0" r="0" t="0"/>
          <a:stretch/>
        </p:blipFill>
        <p:spPr>
          <a:xfrm>
            <a:off x="476250" y="584894"/>
            <a:ext cx="904875" cy="266700"/>
          </a:xfrm>
          <a:prstGeom prst="rect">
            <a:avLst/>
          </a:prstGeom>
          <a:noFill/>
          <a:ln>
            <a:noFill/>
          </a:ln>
        </p:spPr>
      </p:pic>
      <p:sp>
        <p:nvSpPr>
          <p:cNvPr id="452" name="Google Shape;452;p39"/>
          <p:cNvSpPr txBox="1"/>
          <p:nvPr/>
        </p:nvSpPr>
        <p:spPr>
          <a:xfrm>
            <a:off x="476250" y="994469"/>
            <a:ext cx="5650706" cy="10668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700" u="none" cap="none" strike="noStrike">
                <a:solidFill>
                  <a:srgbClr val="334155"/>
                </a:solidFill>
                <a:latin typeface="Poppins"/>
                <a:ea typeface="Poppins"/>
                <a:cs typeface="Poppins"/>
                <a:sym typeface="Poppins"/>
              </a:rPr>
              <a:t>플랫 벡터 아트 / 마스코트</a:t>
            </a:r>
            <a:br>
              <a:rPr b="0" i="0" lang="en-US" sz="1800" u="none" cap="none" strike="noStrike">
                <a:solidFill>
                  <a:schemeClr val="dk1"/>
                </a:solidFill>
                <a:latin typeface="Calibri"/>
                <a:ea typeface="Calibri"/>
                <a:cs typeface="Calibri"/>
                <a:sym typeface="Calibri"/>
              </a:rPr>
            </a:br>
            <a:r>
              <a:rPr b="0" i="0" lang="en-US" sz="2700" u="none" cap="none" strike="noStrike">
                <a:solidFill>
                  <a:srgbClr val="64748B"/>
                </a:solidFill>
                <a:latin typeface="Poppins"/>
                <a:ea typeface="Poppins"/>
                <a:cs typeface="Poppins"/>
                <a:sym typeface="Poppins"/>
              </a:rPr>
              <a:t>(Flat Vector Art)</a:t>
            </a:r>
            <a:endParaRPr/>
          </a:p>
        </p:txBody>
      </p:sp>
      <p:sp>
        <p:nvSpPr>
          <p:cNvPr id="453" name="Google Shape;453;p39"/>
          <p:cNvSpPr txBox="1"/>
          <p:nvPr/>
        </p:nvSpPr>
        <p:spPr>
          <a:xfrm>
            <a:off x="476250" y="2251769"/>
            <a:ext cx="5650706" cy="35242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1800" u="none" cap="none" strike="noStrike">
                <a:solidFill>
                  <a:srgbClr val="475569"/>
                </a:solidFill>
                <a:latin typeface="Poppins SemiBold"/>
                <a:ea typeface="Poppins SemiBold"/>
                <a:cs typeface="Poppins SemiBold"/>
                <a:sym typeface="Poppins SemiBold"/>
              </a:rPr>
              <a:t>특징</a:t>
            </a:r>
            <a:endParaRPr/>
          </a:p>
        </p:txBody>
      </p:sp>
      <p:sp>
        <p:nvSpPr>
          <p:cNvPr id="454" name="Google Shape;454;p39"/>
          <p:cNvSpPr/>
          <p:nvPr/>
        </p:nvSpPr>
        <p:spPr>
          <a:xfrm>
            <a:off x="476250" y="3743325"/>
            <a:ext cx="5381625" cy="1295400"/>
          </a:xfrm>
          <a:prstGeom prst="rect">
            <a:avLst/>
          </a:prstGeom>
          <a:solidFill>
            <a:srgbClr val="F8FAF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455" name="Google Shape;455;p39"/>
          <p:cNvSpPr txBox="1"/>
          <p:nvPr/>
        </p:nvSpPr>
        <p:spPr>
          <a:xfrm>
            <a:off x="666750" y="3933825"/>
            <a:ext cx="5000700" cy="10044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125" u="none" cap="none" strike="noStrike">
                <a:solidFill>
                  <a:srgbClr val="334155"/>
                </a:solidFill>
                <a:latin typeface="Noto Sans KR"/>
                <a:ea typeface="Noto Sans KR"/>
                <a:cs typeface="Noto Sans KR"/>
                <a:sym typeface="Noto Sans KR"/>
              </a:rPr>
              <a:t>"친근한 로봇 도우미의 미니멀한 플랫 벡터 마스코트 디자인.</a:t>
            </a:r>
            <a:r>
              <a:rPr lang="en-US" sz="1125">
                <a:solidFill>
                  <a:srgbClr val="334155"/>
                </a:solidFill>
                <a:latin typeface="Noto Sans KR"/>
                <a:ea typeface="Noto Sans KR"/>
                <a:cs typeface="Noto Sans KR"/>
                <a:sym typeface="Noto Sans KR"/>
              </a:rPr>
              <a:t> 전신 T포즈, </a:t>
            </a:r>
            <a:r>
              <a:rPr b="0" i="0" lang="en-US" sz="1125" u="none" cap="none" strike="noStrike">
                <a:solidFill>
                  <a:srgbClr val="334155"/>
                </a:solidFill>
                <a:latin typeface="Noto Sans KR"/>
                <a:ea typeface="Noto Sans KR"/>
                <a:cs typeface="Noto Sans KR"/>
                <a:sym typeface="Noto Sans KR"/>
              </a:rPr>
              <a:t>단순한 기하학적 도형, 깔끔한 곡선, 외곽선 없음. 단색 파란색과 흰색. 현대적인 UI 디자인 스타일, 코퍼레이트 멤피스(Corporate Memphis) 아트 스타일, 확장 가능한 벡터 그래픽 미학, 상징적이고 인식하기 쉬움, 흰색 배경."</a:t>
            </a:r>
            <a:endParaRPr/>
          </a:p>
        </p:txBody>
      </p:sp>
      <p:sp>
        <p:nvSpPr>
          <p:cNvPr id="456" name="Google Shape;456;p39"/>
          <p:cNvSpPr/>
          <p:nvPr/>
        </p:nvSpPr>
        <p:spPr>
          <a:xfrm>
            <a:off x="476250" y="3743325"/>
            <a:ext cx="38100" cy="1295400"/>
          </a:xfrm>
          <a:prstGeom prst="rect">
            <a:avLst/>
          </a:prstGeom>
          <a:solidFill>
            <a:srgbClr val="3B82F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457" name="Google Shape;457;p39"/>
          <p:cNvSpPr txBox="1"/>
          <p:nvPr/>
        </p:nvSpPr>
        <p:spPr>
          <a:xfrm>
            <a:off x="704850" y="2851844"/>
            <a:ext cx="5153025" cy="27429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350" u="none" cap="none" strike="noStrike">
                <a:solidFill>
                  <a:srgbClr val="475569"/>
                </a:solidFill>
                <a:latin typeface="Noto Sans KR"/>
                <a:ea typeface="Noto Sans KR"/>
                <a:cs typeface="Noto Sans KR"/>
                <a:sym typeface="Noto Sans KR"/>
              </a:rPr>
              <a:t>단순한 기하학적 도형과 그라데이션 없는 단색</a:t>
            </a:r>
            <a:endParaRPr/>
          </a:p>
        </p:txBody>
      </p:sp>
      <p:sp>
        <p:nvSpPr>
          <p:cNvPr id="458" name="Google Shape;458;p39"/>
          <p:cNvSpPr txBox="1"/>
          <p:nvPr/>
        </p:nvSpPr>
        <p:spPr>
          <a:xfrm>
            <a:off x="704850" y="3202334"/>
            <a:ext cx="5153025" cy="27429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350" u="none" cap="none" strike="noStrike">
                <a:solidFill>
                  <a:srgbClr val="475569"/>
                </a:solidFill>
                <a:latin typeface="Noto Sans KR"/>
                <a:ea typeface="Noto Sans KR"/>
                <a:cs typeface="Noto Sans KR"/>
                <a:sym typeface="Noto Sans KR"/>
              </a:rPr>
              <a:t>로고나 UI 아이콘 스타일 (Corporate Memphis)</a:t>
            </a:r>
            <a:endParaRPr/>
          </a:p>
        </p:txBody>
      </p:sp>
      <p:sp>
        <p:nvSpPr>
          <p:cNvPr id="459" name="Google Shape;459;p39"/>
          <p:cNvSpPr txBox="1"/>
          <p:nvPr/>
        </p:nvSpPr>
        <p:spPr>
          <a:xfrm>
            <a:off x="476250" y="5553075"/>
            <a:ext cx="5381625" cy="54858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350" u="none" cap="none" strike="noStrike">
                <a:solidFill>
                  <a:srgbClr val="0F172A"/>
                </a:solidFill>
                <a:latin typeface="Noto Sans KR"/>
                <a:ea typeface="Noto Sans KR"/>
                <a:cs typeface="Noto Sans KR"/>
                <a:sym typeface="Noto Sans KR"/>
              </a:rPr>
              <a:t>분석:</a:t>
            </a:r>
            <a:r>
              <a:rPr b="0" i="0" lang="en-US" sz="1350" u="none" cap="none" strike="noStrike">
                <a:solidFill>
                  <a:srgbClr val="475569"/>
                </a:solidFill>
                <a:latin typeface="Noto Sans KR"/>
                <a:ea typeface="Noto Sans KR"/>
                <a:cs typeface="Noto Sans KR"/>
                <a:sym typeface="Noto Sans KR"/>
              </a:rPr>
              <a:t> </a:t>
            </a:r>
            <a:r>
              <a:rPr b="0" i="1" lang="en-US" sz="1350" u="none" cap="none" strike="noStrike">
                <a:solidFill>
                  <a:srgbClr val="475569"/>
                </a:solidFill>
                <a:latin typeface="Noto Sans KR"/>
                <a:ea typeface="Noto Sans KR"/>
                <a:cs typeface="Noto Sans KR"/>
                <a:sym typeface="Noto Sans KR"/>
              </a:rPr>
              <a:t>No outlines</a:t>
            </a:r>
            <a:r>
              <a:rPr b="0" i="0" lang="en-US" sz="1350" u="none" cap="none" strike="noStrike">
                <a:solidFill>
                  <a:srgbClr val="475569"/>
                </a:solidFill>
                <a:latin typeface="Noto Sans KR"/>
                <a:ea typeface="Noto Sans KR"/>
                <a:cs typeface="Noto Sans KR"/>
                <a:sym typeface="Noto Sans KR"/>
              </a:rPr>
              <a:t>와 </a:t>
            </a:r>
            <a:r>
              <a:rPr b="0" i="1" lang="en-US" sz="1350" u="none" cap="none" strike="noStrike">
                <a:solidFill>
                  <a:srgbClr val="475569"/>
                </a:solidFill>
                <a:latin typeface="Noto Sans KR"/>
                <a:ea typeface="Noto Sans KR"/>
                <a:cs typeface="Noto Sans KR"/>
                <a:sym typeface="Noto Sans KR"/>
              </a:rPr>
              <a:t>Simple geometric shapes</a:t>
            </a:r>
            <a:r>
              <a:rPr b="0" i="0" lang="en-US" sz="1350" u="none" cap="none" strike="noStrike">
                <a:solidFill>
                  <a:srgbClr val="475569"/>
                </a:solidFill>
                <a:latin typeface="Noto Sans KR"/>
                <a:ea typeface="Noto Sans KR"/>
                <a:cs typeface="Noto Sans KR"/>
                <a:sym typeface="Noto Sans KR"/>
              </a:rPr>
              <a:t>는 현대적인 IT 기업 브랜딩 스타일을 완벽하게 구현합니다.</a:t>
            </a:r>
            <a:endParaRPr/>
          </a:p>
        </p:txBody>
      </p:sp>
      <p:pic>
        <p:nvPicPr>
          <p:cNvPr id="460" name="Google Shape;460;p39"/>
          <p:cNvPicPr preferRelativeResize="0"/>
          <p:nvPr/>
        </p:nvPicPr>
        <p:blipFill rotWithShape="1">
          <a:blip r:embed="rId6">
            <a:alphaModFix/>
          </a:blip>
          <a:srcRect b="5752" l="0" r="0" t="5752"/>
          <a:stretch/>
        </p:blipFill>
        <p:spPr>
          <a:xfrm>
            <a:off x="6334125" y="1047750"/>
            <a:ext cx="5381626" cy="476250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64" name="Shape 464"/>
        <p:cNvGrpSpPr/>
        <p:nvPr/>
      </p:nvGrpSpPr>
      <p:grpSpPr>
        <a:xfrm>
          <a:off x="0" y="0"/>
          <a:ext cx="0" cy="0"/>
          <a:chOff x="0" y="0"/>
          <a:chExt cx="0" cy="0"/>
        </a:xfrm>
      </p:grpSpPr>
      <p:pic>
        <p:nvPicPr>
          <p:cNvPr descr="image.png" id="465" name="Google Shape;465;p40"/>
          <p:cNvPicPr preferRelativeResize="0"/>
          <p:nvPr/>
        </p:nvPicPr>
        <p:blipFill rotWithShape="1">
          <a:blip r:embed="rId3">
            <a:alphaModFix/>
          </a:blip>
          <a:srcRect b="0" l="0" r="0" t="0"/>
          <a:stretch/>
        </p:blipFill>
        <p:spPr>
          <a:xfrm>
            <a:off x="476250" y="5229225"/>
            <a:ext cx="5381625" cy="1043880"/>
          </a:xfrm>
          <a:prstGeom prst="rect">
            <a:avLst/>
          </a:prstGeom>
          <a:noFill/>
          <a:ln>
            <a:noFill/>
          </a:ln>
        </p:spPr>
      </p:pic>
      <p:pic>
        <p:nvPicPr>
          <p:cNvPr descr="image.png" id="466" name="Google Shape;466;p40"/>
          <p:cNvPicPr preferRelativeResize="0"/>
          <p:nvPr/>
        </p:nvPicPr>
        <p:blipFill rotWithShape="1">
          <a:blip r:embed="rId4">
            <a:alphaModFix/>
          </a:blip>
          <a:srcRect b="0" l="0" r="0" t="0"/>
          <a:stretch/>
        </p:blipFill>
        <p:spPr>
          <a:xfrm>
            <a:off x="6334125" y="1047750"/>
            <a:ext cx="5381625" cy="4762500"/>
          </a:xfrm>
          <a:prstGeom prst="rect">
            <a:avLst/>
          </a:prstGeom>
          <a:noFill/>
          <a:ln>
            <a:noFill/>
          </a:ln>
        </p:spPr>
      </p:pic>
      <p:pic>
        <p:nvPicPr>
          <p:cNvPr descr="image.png" id="467" name="Google Shape;467;p40"/>
          <p:cNvPicPr preferRelativeResize="0"/>
          <p:nvPr/>
        </p:nvPicPr>
        <p:blipFill rotWithShape="1">
          <a:blip r:embed="rId5">
            <a:alphaModFix/>
          </a:blip>
          <a:srcRect b="0" l="0" r="0" t="0"/>
          <a:stretch/>
        </p:blipFill>
        <p:spPr>
          <a:xfrm>
            <a:off x="476250" y="584894"/>
            <a:ext cx="1057275" cy="266700"/>
          </a:xfrm>
          <a:prstGeom prst="rect">
            <a:avLst/>
          </a:prstGeom>
          <a:noFill/>
          <a:ln>
            <a:noFill/>
          </a:ln>
        </p:spPr>
      </p:pic>
      <p:sp>
        <p:nvSpPr>
          <p:cNvPr id="468" name="Google Shape;468;p40"/>
          <p:cNvSpPr txBox="1"/>
          <p:nvPr/>
        </p:nvSpPr>
        <p:spPr>
          <a:xfrm>
            <a:off x="476250" y="994469"/>
            <a:ext cx="5650706" cy="10668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2700" u="none" cap="none" strike="noStrike">
                <a:solidFill>
                  <a:srgbClr val="334155"/>
                </a:solidFill>
                <a:latin typeface="Poppins"/>
                <a:ea typeface="Poppins"/>
                <a:cs typeface="Poppins"/>
                <a:sym typeface="Poppins"/>
              </a:rPr>
              <a:t>19세기 식물 도감 / 과학 일러스트</a:t>
            </a:r>
            <a:br>
              <a:rPr b="0" i="0" lang="en-US" sz="1800" u="none" cap="none" strike="noStrike">
                <a:solidFill>
                  <a:schemeClr val="dk1"/>
                </a:solidFill>
                <a:latin typeface="Calibri"/>
                <a:ea typeface="Calibri"/>
                <a:cs typeface="Calibri"/>
                <a:sym typeface="Calibri"/>
              </a:rPr>
            </a:br>
            <a:r>
              <a:rPr b="0" i="0" lang="en-US" sz="2700" u="none" cap="none" strike="noStrike">
                <a:solidFill>
                  <a:srgbClr val="64748B"/>
                </a:solidFill>
                <a:latin typeface="Poppins"/>
                <a:ea typeface="Poppins"/>
                <a:cs typeface="Poppins"/>
                <a:sym typeface="Poppins"/>
              </a:rPr>
              <a:t>(Vintage Scientific Illustration)</a:t>
            </a:r>
            <a:endParaRPr/>
          </a:p>
        </p:txBody>
      </p:sp>
      <p:sp>
        <p:nvSpPr>
          <p:cNvPr id="469" name="Google Shape;469;p40"/>
          <p:cNvSpPr txBox="1"/>
          <p:nvPr/>
        </p:nvSpPr>
        <p:spPr>
          <a:xfrm>
            <a:off x="476250" y="2251769"/>
            <a:ext cx="5650706" cy="35242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1800" u="none" cap="none" strike="noStrike">
                <a:solidFill>
                  <a:srgbClr val="475569"/>
                </a:solidFill>
                <a:latin typeface="Poppins SemiBold"/>
                <a:ea typeface="Poppins SemiBold"/>
                <a:cs typeface="Poppins SemiBold"/>
                <a:sym typeface="Poppins SemiBold"/>
              </a:rPr>
              <a:t>특징</a:t>
            </a:r>
            <a:endParaRPr/>
          </a:p>
        </p:txBody>
      </p:sp>
      <p:sp>
        <p:nvSpPr>
          <p:cNvPr id="470" name="Google Shape;470;p40"/>
          <p:cNvSpPr/>
          <p:nvPr/>
        </p:nvSpPr>
        <p:spPr>
          <a:xfrm>
            <a:off x="476250" y="3743325"/>
            <a:ext cx="5381625" cy="1295400"/>
          </a:xfrm>
          <a:prstGeom prst="rect">
            <a:avLst/>
          </a:prstGeom>
          <a:solidFill>
            <a:srgbClr val="F8FAF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471" name="Google Shape;471;p40"/>
          <p:cNvSpPr txBox="1"/>
          <p:nvPr/>
        </p:nvSpPr>
        <p:spPr>
          <a:xfrm>
            <a:off x="666750" y="3933825"/>
            <a:ext cx="5000625" cy="9144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125" u="none" cap="none" strike="noStrike">
                <a:solidFill>
                  <a:srgbClr val="334155"/>
                </a:solidFill>
                <a:latin typeface="Noto Sans KR"/>
                <a:ea typeface="Noto Sans KR"/>
                <a:cs typeface="Noto Sans KR"/>
                <a:sym typeface="Noto Sans KR"/>
              </a:rPr>
              <a:t>"신화 속 식물-인간 하이브리드 생물의 빈티지 과학 일러스트레이션. 정교한 잉크 크로스 해칭, 차분한 흙빛 톤, 손으로 그린 석판화 스타일. 'Mandragora'라는 라틴어 텍스트 라벨이 있는 오래된 노란색 종이 배경. 높은 디테일, 생물학적 다이어그램 미학, 19세기 백과사전 스타일."</a:t>
            </a:r>
            <a:endParaRPr/>
          </a:p>
        </p:txBody>
      </p:sp>
      <p:sp>
        <p:nvSpPr>
          <p:cNvPr id="472" name="Google Shape;472;p40"/>
          <p:cNvSpPr/>
          <p:nvPr/>
        </p:nvSpPr>
        <p:spPr>
          <a:xfrm>
            <a:off x="476250" y="3743325"/>
            <a:ext cx="38100" cy="1295400"/>
          </a:xfrm>
          <a:prstGeom prst="rect">
            <a:avLst/>
          </a:prstGeom>
          <a:solidFill>
            <a:srgbClr val="3B82F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473" name="Google Shape;473;p40"/>
          <p:cNvSpPr txBox="1"/>
          <p:nvPr/>
        </p:nvSpPr>
        <p:spPr>
          <a:xfrm>
            <a:off x="704850" y="2851844"/>
            <a:ext cx="5153025" cy="27429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350" u="none" cap="none" strike="noStrike">
                <a:solidFill>
                  <a:srgbClr val="475569"/>
                </a:solidFill>
                <a:latin typeface="Noto Sans KR"/>
                <a:ea typeface="Noto Sans KR"/>
                <a:cs typeface="Noto Sans KR"/>
                <a:sym typeface="Noto Sans KR"/>
              </a:rPr>
              <a:t>펜 앤 잉크, 세밀한 크로스 해칭</a:t>
            </a:r>
            <a:endParaRPr/>
          </a:p>
        </p:txBody>
      </p:sp>
      <p:sp>
        <p:nvSpPr>
          <p:cNvPr id="474" name="Google Shape;474;p40"/>
          <p:cNvSpPr txBox="1"/>
          <p:nvPr/>
        </p:nvSpPr>
        <p:spPr>
          <a:xfrm>
            <a:off x="704850" y="3202334"/>
            <a:ext cx="5153025" cy="27429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350" u="none" cap="none" strike="noStrike">
                <a:solidFill>
                  <a:srgbClr val="475569"/>
                </a:solidFill>
                <a:latin typeface="Noto Sans KR"/>
                <a:ea typeface="Noto Sans KR"/>
                <a:cs typeface="Noto Sans KR"/>
                <a:sym typeface="Noto Sans KR"/>
              </a:rPr>
              <a:t>빛 바랜 종이, 학술적이고 고전적인 느낌</a:t>
            </a:r>
            <a:endParaRPr/>
          </a:p>
        </p:txBody>
      </p:sp>
      <p:sp>
        <p:nvSpPr>
          <p:cNvPr id="475" name="Google Shape;475;p40"/>
          <p:cNvSpPr txBox="1"/>
          <p:nvPr/>
        </p:nvSpPr>
        <p:spPr>
          <a:xfrm>
            <a:off x="476250" y="5553075"/>
            <a:ext cx="5381625" cy="54858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350" u="none" cap="none" strike="noStrike">
                <a:solidFill>
                  <a:srgbClr val="0F172A"/>
                </a:solidFill>
                <a:latin typeface="Noto Sans KR"/>
                <a:ea typeface="Noto Sans KR"/>
                <a:cs typeface="Noto Sans KR"/>
                <a:sym typeface="Noto Sans KR"/>
              </a:rPr>
              <a:t>분석:</a:t>
            </a:r>
            <a:r>
              <a:rPr b="0" i="0" lang="en-US" sz="1350" u="none" cap="none" strike="noStrike">
                <a:solidFill>
                  <a:srgbClr val="475569"/>
                </a:solidFill>
                <a:latin typeface="Noto Sans KR"/>
                <a:ea typeface="Noto Sans KR"/>
                <a:cs typeface="Noto Sans KR"/>
                <a:sym typeface="Noto Sans KR"/>
              </a:rPr>
              <a:t> </a:t>
            </a:r>
            <a:r>
              <a:rPr b="0" i="1" lang="en-US" sz="1350" u="none" cap="none" strike="noStrike">
                <a:solidFill>
                  <a:srgbClr val="475569"/>
                </a:solidFill>
                <a:latin typeface="Noto Sans KR"/>
                <a:ea typeface="Noto Sans KR"/>
                <a:cs typeface="Noto Sans KR"/>
                <a:sym typeface="Noto Sans KR"/>
              </a:rPr>
              <a:t>Cross-hatching</a:t>
            </a:r>
            <a:r>
              <a:rPr b="0" i="0" lang="en-US" sz="1350" u="none" cap="none" strike="noStrike">
                <a:solidFill>
                  <a:srgbClr val="475569"/>
                </a:solidFill>
                <a:latin typeface="Noto Sans KR"/>
                <a:ea typeface="Noto Sans KR"/>
                <a:cs typeface="Noto Sans KR"/>
                <a:sym typeface="Noto Sans KR"/>
              </a:rPr>
              <a:t>과 </a:t>
            </a:r>
            <a:r>
              <a:rPr b="0" i="1" lang="en-US" sz="1350" u="none" cap="none" strike="noStrike">
                <a:solidFill>
                  <a:srgbClr val="475569"/>
                </a:solidFill>
                <a:latin typeface="Noto Sans KR"/>
                <a:ea typeface="Noto Sans KR"/>
                <a:cs typeface="Noto Sans KR"/>
                <a:sym typeface="Noto Sans KR"/>
              </a:rPr>
              <a:t>Lithograph style</a:t>
            </a:r>
            <a:r>
              <a:rPr b="0" i="0" lang="en-US" sz="1350" u="none" cap="none" strike="noStrike">
                <a:solidFill>
                  <a:srgbClr val="475569"/>
                </a:solidFill>
                <a:latin typeface="Noto Sans KR"/>
                <a:ea typeface="Noto Sans KR"/>
                <a:cs typeface="Noto Sans KR"/>
                <a:sym typeface="Noto Sans KR"/>
              </a:rPr>
              <a:t>은 고전적인 인쇄물의 질감과 분위기를 재현하는 핵심 요소입니다.</a:t>
            </a:r>
            <a:endParaRPr/>
          </a:p>
        </p:txBody>
      </p:sp>
      <p:pic>
        <p:nvPicPr>
          <p:cNvPr descr="image.png" id="476" name="Google Shape;476;p40"/>
          <p:cNvPicPr preferRelativeResize="0"/>
          <p:nvPr/>
        </p:nvPicPr>
        <p:blipFill rotWithShape="1">
          <a:blip r:embed="rId6">
            <a:alphaModFix/>
          </a:blip>
          <a:srcRect b="0" l="0" r="0" t="0"/>
          <a:stretch/>
        </p:blipFill>
        <p:spPr>
          <a:xfrm>
            <a:off x="6334125" y="1047750"/>
            <a:ext cx="5381625" cy="47625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07" name="Shape 107"/>
        <p:cNvGrpSpPr/>
        <p:nvPr/>
      </p:nvGrpSpPr>
      <p:grpSpPr>
        <a:xfrm>
          <a:off x="0" y="0"/>
          <a:ext cx="0" cy="0"/>
          <a:chOff x="0" y="0"/>
          <a:chExt cx="0" cy="0"/>
        </a:xfrm>
      </p:grpSpPr>
      <p:pic>
        <p:nvPicPr>
          <p:cNvPr descr="image.png" id="108" name="Google Shape;108;p15"/>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109" name="Google Shape;109;p15"/>
          <p:cNvPicPr preferRelativeResize="0"/>
          <p:nvPr/>
        </p:nvPicPr>
        <p:blipFill rotWithShape="1">
          <a:blip r:embed="rId4">
            <a:alphaModFix/>
          </a:blip>
          <a:srcRect b="0" l="0" r="0" t="0"/>
          <a:stretch/>
        </p:blipFill>
        <p:spPr>
          <a:xfrm>
            <a:off x="6334125" y="2076450"/>
            <a:ext cx="5286375" cy="3810000"/>
          </a:xfrm>
          <a:prstGeom prst="rect">
            <a:avLst/>
          </a:prstGeom>
          <a:noFill/>
          <a:ln>
            <a:noFill/>
          </a:ln>
        </p:spPr>
      </p:pic>
      <p:sp>
        <p:nvSpPr>
          <p:cNvPr id="110" name="Google Shape;110;p15"/>
          <p:cNvSpPr txBox="1"/>
          <p:nvPr/>
        </p:nvSpPr>
        <p:spPr>
          <a:xfrm>
            <a:off x="571500" y="571500"/>
            <a:ext cx="11601600" cy="5079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300" u="none" cap="none" strike="noStrike">
                <a:solidFill>
                  <a:srgbClr val="1A73E8"/>
                </a:solidFill>
                <a:latin typeface="Poppins"/>
                <a:ea typeface="Poppins"/>
                <a:cs typeface="Poppins"/>
                <a:sym typeface="Poppins"/>
              </a:rPr>
              <a:t>1.1 생성형 AI의 진화</a:t>
            </a:r>
            <a:endParaRPr/>
          </a:p>
        </p:txBody>
      </p:sp>
      <p:sp>
        <p:nvSpPr>
          <p:cNvPr id="111" name="Google Shape;111;p15"/>
          <p:cNvSpPr/>
          <p:nvPr/>
        </p:nvSpPr>
        <p:spPr>
          <a:xfrm>
            <a:off x="571500" y="1276350"/>
            <a:ext cx="11049000" cy="19200"/>
          </a:xfrm>
          <a:prstGeom prst="rect">
            <a:avLst/>
          </a:prstGeom>
          <a:solidFill>
            <a:srgbClr val="E8EAE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12" name="Google Shape;112;p15"/>
          <p:cNvSpPr txBox="1"/>
          <p:nvPr/>
        </p:nvSpPr>
        <p:spPr>
          <a:xfrm>
            <a:off x="571500" y="2581275"/>
            <a:ext cx="5550600" cy="2160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404" u="none" cap="none" strike="noStrike">
                <a:solidFill>
                  <a:srgbClr val="202124"/>
                </a:solidFill>
                <a:latin typeface="Poppins"/>
                <a:ea typeface="Poppins"/>
                <a:cs typeface="Poppins"/>
                <a:sym typeface="Poppins"/>
              </a:rPr>
              <a:t>기술적 한계의 극복</a:t>
            </a:r>
            <a:endParaRPr/>
          </a:p>
        </p:txBody>
      </p:sp>
      <p:sp>
        <p:nvSpPr>
          <p:cNvPr id="113" name="Google Shape;113;p15"/>
          <p:cNvSpPr txBox="1"/>
          <p:nvPr/>
        </p:nvSpPr>
        <p:spPr>
          <a:xfrm>
            <a:off x="571500" y="2828925"/>
            <a:ext cx="5286300" cy="2310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500" u="none" cap="none" strike="noStrike">
                <a:solidFill>
                  <a:srgbClr val="5F6368"/>
                </a:solidFill>
                <a:latin typeface="Noto Sans KR"/>
                <a:ea typeface="Noto Sans KR"/>
                <a:cs typeface="Noto Sans KR"/>
                <a:sym typeface="Noto Sans KR"/>
              </a:rPr>
              <a:t>지난 수년간 AI 이미지 생성 기술은 폭발적으로 성장해왔습니다.</a:t>
            </a:r>
            <a:endParaRPr/>
          </a:p>
        </p:txBody>
      </p:sp>
      <p:sp>
        <p:nvSpPr>
          <p:cNvPr id="114" name="Google Shape;114;p15"/>
          <p:cNvSpPr txBox="1"/>
          <p:nvPr/>
        </p:nvSpPr>
        <p:spPr>
          <a:xfrm>
            <a:off x="1000125" y="3629025"/>
            <a:ext cx="4857900" cy="2310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1" i="0" lang="en-US" sz="1500" u="none" cap="none" strike="noStrike">
                <a:solidFill>
                  <a:srgbClr val="5F6368"/>
                </a:solidFill>
                <a:latin typeface="Noto Sans KR"/>
                <a:ea typeface="Noto Sans KR"/>
                <a:cs typeface="Noto Sans KR"/>
                <a:sym typeface="Noto Sans KR"/>
              </a:rPr>
              <a:t>초기 GAN:</a:t>
            </a:r>
            <a:r>
              <a:rPr b="0" i="0" lang="en-US" sz="1500" u="none" cap="none" strike="noStrike">
                <a:solidFill>
                  <a:srgbClr val="5F6368"/>
                </a:solidFill>
                <a:latin typeface="Noto Sans KR"/>
                <a:ea typeface="Noto Sans KR"/>
                <a:cs typeface="Noto Sans KR"/>
                <a:sym typeface="Noto Sans KR"/>
              </a:rPr>
              <a:t> 형체의 불안정성 존재</a:t>
            </a:r>
            <a:endParaRPr/>
          </a:p>
        </p:txBody>
      </p:sp>
      <p:sp>
        <p:nvSpPr>
          <p:cNvPr id="115" name="Google Shape;115;p15"/>
          <p:cNvSpPr txBox="1"/>
          <p:nvPr/>
        </p:nvSpPr>
        <p:spPr>
          <a:xfrm>
            <a:off x="1000125" y="4105275"/>
            <a:ext cx="4857900" cy="6003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1" i="0" lang="en-US" sz="1500" u="none" cap="none" strike="noStrike">
                <a:solidFill>
                  <a:srgbClr val="5F6368"/>
                </a:solidFill>
                <a:latin typeface="Noto Sans KR"/>
                <a:ea typeface="Noto Sans KR"/>
                <a:cs typeface="Noto Sans KR"/>
                <a:sym typeface="Noto Sans KR"/>
              </a:rPr>
              <a:t>확산 모델(Diffusion):</a:t>
            </a:r>
            <a:r>
              <a:rPr b="0" i="0" lang="en-US" sz="1500" u="none" cap="none" strike="noStrike">
                <a:solidFill>
                  <a:srgbClr val="5F6368"/>
                </a:solidFill>
                <a:latin typeface="Noto Sans KR"/>
                <a:ea typeface="Noto Sans KR"/>
                <a:cs typeface="Noto Sans KR"/>
                <a:sym typeface="Noto Sans KR"/>
              </a:rPr>
              <a:t> 고해상도 생성은 가능하나, 무작위적 결과 및 복잡한 논리 수행에 한계</a:t>
            </a:r>
            <a:endParaRPr/>
          </a:p>
        </p:txBody>
      </p:sp>
      <p:pic>
        <p:nvPicPr>
          <p:cNvPr id="116" name="Google Shape;116;p15" title="gemini-image-884f9585.png"/>
          <p:cNvPicPr preferRelativeResize="0"/>
          <p:nvPr/>
        </p:nvPicPr>
        <p:blipFill rotWithShape="1">
          <a:blip r:embed="rId5">
            <a:alphaModFix/>
          </a:blip>
          <a:srcRect b="0" l="10354" r="10362" t="0"/>
          <a:stretch/>
        </p:blipFill>
        <p:spPr>
          <a:xfrm>
            <a:off x="6334125" y="2076450"/>
            <a:ext cx="5286375" cy="3810000"/>
          </a:xfrm>
          <a:prstGeom prst="rect">
            <a:avLst/>
          </a:prstGeom>
          <a:noFill/>
          <a:ln>
            <a:noFill/>
          </a:ln>
        </p:spPr>
      </p:pic>
      <p:pic>
        <p:nvPicPr>
          <p:cNvPr descr="image.png" id="117" name="Google Shape;117;p15"/>
          <p:cNvPicPr preferRelativeResize="0"/>
          <p:nvPr/>
        </p:nvPicPr>
        <p:blipFill rotWithShape="1">
          <a:blip r:embed="rId6">
            <a:alphaModFix/>
          </a:blip>
          <a:srcRect b="0" l="0" r="0" t="0"/>
          <a:stretch/>
        </p:blipFill>
        <p:spPr>
          <a:xfrm>
            <a:off x="666750" y="3667125"/>
            <a:ext cx="133498" cy="200025"/>
          </a:xfrm>
          <a:prstGeom prst="rect">
            <a:avLst/>
          </a:prstGeom>
          <a:noFill/>
          <a:ln>
            <a:noFill/>
          </a:ln>
        </p:spPr>
      </p:pic>
      <p:pic>
        <p:nvPicPr>
          <p:cNvPr descr="image.png" id="118" name="Google Shape;118;p15"/>
          <p:cNvPicPr preferRelativeResize="0"/>
          <p:nvPr/>
        </p:nvPicPr>
        <p:blipFill rotWithShape="1">
          <a:blip r:embed="rId6">
            <a:alphaModFix/>
          </a:blip>
          <a:srcRect b="0" l="0" r="0" t="0"/>
          <a:stretch/>
        </p:blipFill>
        <p:spPr>
          <a:xfrm>
            <a:off x="666750" y="4143375"/>
            <a:ext cx="133498" cy="2000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22" name="Shape 122"/>
        <p:cNvGrpSpPr/>
        <p:nvPr/>
      </p:nvGrpSpPr>
      <p:grpSpPr>
        <a:xfrm>
          <a:off x="0" y="0"/>
          <a:ext cx="0" cy="0"/>
          <a:chOff x="0" y="0"/>
          <a:chExt cx="0" cy="0"/>
        </a:xfrm>
      </p:grpSpPr>
      <p:pic>
        <p:nvPicPr>
          <p:cNvPr descr="image.png" id="123" name="Google Shape;123;p16"/>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24" name="Google Shape;124;p16"/>
          <p:cNvSpPr txBox="1"/>
          <p:nvPr/>
        </p:nvSpPr>
        <p:spPr>
          <a:xfrm>
            <a:off x="571500" y="571500"/>
            <a:ext cx="11601600" cy="5079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300" u="none" cap="none" strike="noStrike">
                <a:solidFill>
                  <a:srgbClr val="1A73E8"/>
                </a:solidFill>
                <a:latin typeface="Poppins"/>
                <a:ea typeface="Poppins"/>
                <a:cs typeface="Poppins"/>
                <a:sym typeface="Poppins"/>
              </a:rPr>
              <a:t>'Nano Banana'의 등장</a:t>
            </a:r>
            <a:endParaRPr/>
          </a:p>
        </p:txBody>
      </p:sp>
      <p:sp>
        <p:nvSpPr>
          <p:cNvPr id="125" name="Google Shape;125;p16"/>
          <p:cNvSpPr/>
          <p:nvPr/>
        </p:nvSpPr>
        <p:spPr>
          <a:xfrm>
            <a:off x="571500" y="1362075"/>
            <a:ext cx="11049000" cy="19200"/>
          </a:xfrm>
          <a:prstGeom prst="rect">
            <a:avLst/>
          </a:prstGeom>
          <a:solidFill>
            <a:srgbClr val="E8EAE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26" name="Google Shape;126;p16"/>
          <p:cNvSpPr txBox="1"/>
          <p:nvPr/>
        </p:nvSpPr>
        <p:spPr>
          <a:xfrm>
            <a:off x="6334125" y="2852737"/>
            <a:ext cx="5550600" cy="2160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1404" u="none" cap="none" strike="noStrike">
                <a:solidFill>
                  <a:srgbClr val="202124"/>
                </a:solidFill>
                <a:latin typeface="Poppins"/>
                <a:ea typeface="Poppins"/>
                <a:cs typeface="Poppins"/>
                <a:sym typeface="Poppins"/>
              </a:rPr>
              <a:t>생성에서 </a:t>
            </a:r>
            <a:r>
              <a:rPr b="0" i="0" lang="en-US" sz="1404" u="none" cap="none" strike="noStrike">
                <a:solidFill>
                  <a:srgbClr val="EA4335"/>
                </a:solidFill>
                <a:latin typeface="Poppins SemiBold"/>
                <a:ea typeface="Poppins SemiBold"/>
                <a:cs typeface="Poppins SemiBold"/>
                <a:sym typeface="Poppins SemiBold"/>
              </a:rPr>
              <a:t>비주얼 리즈닝</a:t>
            </a:r>
            <a:r>
              <a:rPr b="1" i="0" lang="en-US" sz="1404" u="none" cap="none" strike="noStrike">
                <a:solidFill>
                  <a:srgbClr val="202124"/>
                </a:solidFill>
                <a:latin typeface="Poppins"/>
                <a:ea typeface="Poppins"/>
                <a:cs typeface="Poppins"/>
                <a:sym typeface="Poppins"/>
              </a:rPr>
              <a:t>으로</a:t>
            </a:r>
            <a:endParaRPr/>
          </a:p>
        </p:txBody>
      </p:sp>
      <p:sp>
        <p:nvSpPr>
          <p:cNvPr id="127" name="Google Shape;127;p16"/>
          <p:cNvSpPr txBox="1"/>
          <p:nvPr/>
        </p:nvSpPr>
        <p:spPr>
          <a:xfrm>
            <a:off x="6334125" y="3138487"/>
            <a:ext cx="5286300" cy="6003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500" u="none" cap="none" strike="noStrike">
                <a:solidFill>
                  <a:srgbClr val="5F6368"/>
                </a:solidFill>
                <a:latin typeface="Noto Sans KR"/>
                <a:ea typeface="Noto Sans KR"/>
                <a:cs typeface="Noto Sans KR"/>
                <a:sym typeface="Noto Sans KR"/>
              </a:rPr>
              <a:t>2025/26년 공개된 Gemini 3 Pro Image는 단순한 생성을 넘어 </a:t>
            </a:r>
            <a:r>
              <a:rPr b="1" i="0" lang="en-US" sz="1500" u="none" cap="none" strike="noStrike">
                <a:solidFill>
                  <a:srgbClr val="5F6368"/>
                </a:solidFill>
                <a:latin typeface="Noto Sans KR"/>
                <a:ea typeface="Noto Sans KR"/>
                <a:cs typeface="Noto Sans KR"/>
                <a:sym typeface="Noto Sans KR"/>
              </a:rPr>
              <a:t>'시각적 추론(Visual Reasoning)'</a:t>
            </a:r>
            <a:r>
              <a:rPr b="0" i="0" lang="en-US" sz="1500" u="none" cap="none" strike="noStrike">
                <a:solidFill>
                  <a:srgbClr val="5F6368"/>
                </a:solidFill>
                <a:latin typeface="Noto Sans KR"/>
                <a:ea typeface="Noto Sans KR"/>
                <a:cs typeface="Noto Sans KR"/>
                <a:sym typeface="Noto Sans KR"/>
              </a:rPr>
              <a:t>을 수행합니다.</a:t>
            </a:r>
            <a:endParaRPr/>
          </a:p>
        </p:txBody>
      </p:sp>
      <p:sp>
        <p:nvSpPr>
          <p:cNvPr id="128" name="Google Shape;128;p16"/>
          <p:cNvSpPr txBox="1"/>
          <p:nvPr/>
        </p:nvSpPr>
        <p:spPr>
          <a:xfrm>
            <a:off x="6334125" y="3976687"/>
            <a:ext cx="5286300" cy="1154400"/>
          </a:xfrm>
          <a:prstGeom prst="rect">
            <a:avLst/>
          </a:prstGeom>
          <a:noFill/>
          <a:ln>
            <a:noFill/>
          </a:ln>
        </p:spPr>
        <p:txBody>
          <a:bodyPr anchorCtr="0" anchor="t" bIns="0" lIns="0" spcFirstLastPara="1" rIns="0" wrap="square" tIns="0">
            <a:spAutoFit/>
          </a:bodyPr>
          <a:lstStyle/>
          <a:p>
            <a:pPr indent="0" lvl="0" marL="0" marR="0" rtl="0" algn="l">
              <a:lnSpc>
                <a:spcPct val="133333"/>
              </a:lnSpc>
              <a:spcBef>
                <a:spcPts val="0"/>
              </a:spcBef>
              <a:spcAft>
                <a:spcPts val="0"/>
              </a:spcAft>
              <a:buNone/>
            </a:pPr>
            <a:r>
              <a:rPr b="1" i="0" lang="en-US" sz="1500" u="none" cap="none" strike="noStrike">
                <a:solidFill>
                  <a:srgbClr val="5F6368"/>
                </a:solidFill>
                <a:latin typeface="Noto Sans KR"/>
                <a:ea typeface="Noto Sans KR"/>
                <a:cs typeface="Noto Sans KR"/>
                <a:sym typeface="Noto Sans KR"/>
              </a:rPr>
              <a:t>Thinking Process:</a:t>
            </a:r>
            <a:br>
              <a:rPr b="0" i="0" lang="en-US" sz="1800" u="none" cap="none" strike="noStrike">
                <a:solidFill>
                  <a:schemeClr val="dk1"/>
                </a:solidFill>
                <a:latin typeface="Calibri"/>
                <a:ea typeface="Calibri"/>
                <a:cs typeface="Calibri"/>
                <a:sym typeface="Calibri"/>
              </a:rPr>
            </a:br>
            <a:r>
              <a:rPr b="0" i="0" lang="en-US" sz="1500" u="none" cap="none" strike="noStrike">
                <a:solidFill>
                  <a:srgbClr val="5F6368"/>
                </a:solidFill>
                <a:latin typeface="Noto Sans KR"/>
                <a:ea typeface="Noto Sans KR"/>
                <a:cs typeface="Noto Sans KR"/>
                <a:sym typeface="Noto Sans KR"/>
              </a:rPr>
              <a:t> 이미지를 그리기 전 구도, 조명, 객체 간 관계를 내부적으로 '생각'하고 계획합니다. 이는 해부학적 정확성과 논리성이 필수적인 캐릭터 디자인에 혁신을 가져왔습니다.</a:t>
            </a:r>
            <a:endParaRPr/>
          </a:p>
        </p:txBody>
      </p:sp>
      <p:pic>
        <p:nvPicPr>
          <p:cNvPr id="129" name="Google Shape;129;p16"/>
          <p:cNvPicPr preferRelativeResize="0"/>
          <p:nvPr/>
        </p:nvPicPr>
        <p:blipFill rotWithShape="1">
          <a:blip r:embed="rId4">
            <a:alphaModFix/>
          </a:blip>
          <a:srcRect b="0" l="25862" r="27998" t="0"/>
          <a:stretch/>
        </p:blipFill>
        <p:spPr>
          <a:xfrm>
            <a:off x="1391475" y="2018925"/>
            <a:ext cx="3581574" cy="40581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33" name="Shape 133"/>
        <p:cNvGrpSpPr/>
        <p:nvPr/>
      </p:nvGrpSpPr>
      <p:grpSpPr>
        <a:xfrm>
          <a:off x="0" y="0"/>
          <a:ext cx="0" cy="0"/>
          <a:chOff x="0" y="0"/>
          <a:chExt cx="0" cy="0"/>
        </a:xfrm>
      </p:grpSpPr>
      <p:pic>
        <p:nvPicPr>
          <p:cNvPr descr="image.png" id="134" name="Google Shape;134;p17"/>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descr="image.png" id="135" name="Google Shape;135;p17"/>
          <p:cNvPicPr preferRelativeResize="0"/>
          <p:nvPr/>
        </p:nvPicPr>
        <p:blipFill rotWithShape="1">
          <a:blip r:embed="rId4">
            <a:alphaModFix/>
          </a:blip>
          <a:srcRect b="0" l="0" r="0" t="0"/>
          <a:stretch/>
        </p:blipFill>
        <p:spPr>
          <a:xfrm>
            <a:off x="571500" y="2629941"/>
            <a:ext cx="2547937" cy="2703016"/>
          </a:xfrm>
          <a:prstGeom prst="rect">
            <a:avLst/>
          </a:prstGeom>
          <a:noFill/>
          <a:ln>
            <a:noFill/>
          </a:ln>
        </p:spPr>
      </p:pic>
      <p:pic>
        <p:nvPicPr>
          <p:cNvPr descr="image.png" id="136" name="Google Shape;136;p17"/>
          <p:cNvPicPr preferRelativeResize="0"/>
          <p:nvPr/>
        </p:nvPicPr>
        <p:blipFill rotWithShape="1">
          <a:blip r:embed="rId5">
            <a:alphaModFix/>
          </a:blip>
          <a:srcRect b="0" l="0" r="0" t="0"/>
          <a:stretch/>
        </p:blipFill>
        <p:spPr>
          <a:xfrm>
            <a:off x="3405187" y="2629941"/>
            <a:ext cx="2547937" cy="2703016"/>
          </a:xfrm>
          <a:prstGeom prst="rect">
            <a:avLst/>
          </a:prstGeom>
          <a:noFill/>
          <a:ln>
            <a:noFill/>
          </a:ln>
        </p:spPr>
      </p:pic>
      <p:pic>
        <p:nvPicPr>
          <p:cNvPr descr="image.png" id="137" name="Google Shape;137;p17"/>
          <p:cNvPicPr preferRelativeResize="0"/>
          <p:nvPr/>
        </p:nvPicPr>
        <p:blipFill rotWithShape="1">
          <a:blip r:embed="rId6">
            <a:alphaModFix/>
          </a:blip>
          <a:srcRect b="0" l="0" r="0" t="0"/>
          <a:stretch/>
        </p:blipFill>
        <p:spPr>
          <a:xfrm>
            <a:off x="6238875" y="2629941"/>
            <a:ext cx="2547937" cy="2703016"/>
          </a:xfrm>
          <a:prstGeom prst="rect">
            <a:avLst/>
          </a:prstGeom>
          <a:noFill/>
          <a:ln>
            <a:noFill/>
          </a:ln>
        </p:spPr>
      </p:pic>
      <p:pic>
        <p:nvPicPr>
          <p:cNvPr descr="image.png" id="138" name="Google Shape;138;p17"/>
          <p:cNvPicPr preferRelativeResize="0"/>
          <p:nvPr/>
        </p:nvPicPr>
        <p:blipFill rotWithShape="1">
          <a:blip r:embed="rId7">
            <a:alphaModFix/>
          </a:blip>
          <a:srcRect b="0" l="0" r="0" t="0"/>
          <a:stretch/>
        </p:blipFill>
        <p:spPr>
          <a:xfrm>
            <a:off x="9072562" y="2629941"/>
            <a:ext cx="2547937" cy="2703016"/>
          </a:xfrm>
          <a:prstGeom prst="rect">
            <a:avLst/>
          </a:prstGeom>
          <a:noFill/>
          <a:ln>
            <a:noFill/>
          </a:ln>
        </p:spPr>
      </p:pic>
      <p:sp>
        <p:nvSpPr>
          <p:cNvPr id="139" name="Google Shape;139;p17"/>
          <p:cNvSpPr txBox="1"/>
          <p:nvPr/>
        </p:nvSpPr>
        <p:spPr>
          <a:xfrm>
            <a:off x="571500" y="571500"/>
            <a:ext cx="11601600" cy="5079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300" u="none" cap="none" strike="noStrike">
                <a:solidFill>
                  <a:srgbClr val="1A73E8"/>
                </a:solidFill>
                <a:latin typeface="Poppins"/>
                <a:ea typeface="Poppins"/>
                <a:cs typeface="Poppins"/>
                <a:sym typeface="Poppins"/>
              </a:rPr>
              <a:t>1.2 목적 및 범위</a:t>
            </a:r>
            <a:endParaRPr/>
          </a:p>
        </p:txBody>
      </p:sp>
      <p:sp>
        <p:nvSpPr>
          <p:cNvPr id="140" name="Google Shape;140;p17"/>
          <p:cNvSpPr/>
          <p:nvPr/>
        </p:nvSpPr>
        <p:spPr>
          <a:xfrm>
            <a:off x="571500" y="1276350"/>
            <a:ext cx="11049000" cy="19200"/>
          </a:xfrm>
          <a:prstGeom prst="rect">
            <a:avLst/>
          </a:prstGeom>
          <a:solidFill>
            <a:srgbClr val="E8EAE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pic>
        <p:nvPicPr>
          <p:cNvPr descr="image.png" id="141" name="Google Shape;141;p17"/>
          <p:cNvPicPr preferRelativeResize="0"/>
          <p:nvPr/>
        </p:nvPicPr>
        <p:blipFill rotWithShape="1">
          <a:blip r:embed="rId8">
            <a:alphaModFix/>
          </a:blip>
          <a:srcRect b="0" l="0" r="0" t="0"/>
          <a:stretch/>
        </p:blipFill>
        <p:spPr>
          <a:xfrm>
            <a:off x="1464468" y="2925216"/>
            <a:ext cx="762000" cy="762000"/>
          </a:xfrm>
          <a:prstGeom prst="rect">
            <a:avLst/>
          </a:prstGeom>
          <a:noFill/>
          <a:ln>
            <a:noFill/>
          </a:ln>
        </p:spPr>
      </p:pic>
      <p:sp>
        <p:nvSpPr>
          <p:cNvPr id="142" name="Google Shape;142;p17"/>
          <p:cNvSpPr txBox="1"/>
          <p:nvPr/>
        </p:nvSpPr>
        <p:spPr>
          <a:xfrm>
            <a:off x="1264771" y="3877716"/>
            <a:ext cx="1161300" cy="2541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1650" u="none" cap="none" strike="noStrike">
                <a:solidFill>
                  <a:srgbClr val="202124"/>
                </a:solidFill>
                <a:latin typeface="Poppins"/>
                <a:ea typeface="Poppins"/>
                <a:cs typeface="Poppins"/>
                <a:sym typeface="Poppins"/>
              </a:rPr>
              <a:t>기술적 이해</a:t>
            </a:r>
            <a:endParaRPr/>
          </a:p>
        </p:txBody>
      </p:sp>
      <p:sp>
        <p:nvSpPr>
          <p:cNvPr id="143" name="Google Shape;143;p17"/>
          <p:cNvSpPr txBox="1"/>
          <p:nvPr/>
        </p:nvSpPr>
        <p:spPr>
          <a:xfrm>
            <a:off x="866775" y="4306341"/>
            <a:ext cx="1957500" cy="775800"/>
          </a:xfrm>
          <a:prstGeom prst="rect">
            <a:avLst/>
          </a:prstGeom>
          <a:noFill/>
          <a:ln>
            <a:noFill/>
          </a:ln>
        </p:spPr>
        <p:txBody>
          <a:bodyPr anchorCtr="0" anchor="t" bIns="0" lIns="0" spcFirstLastPara="1" rIns="0" wrap="square" tIns="0">
            <a:spAutoFit/>
          </a:bodyPr>
          <a:lstStyle/>
          <a:p>
            <a:pPr indent="0" lvl="0" marL="0" marR="0" rtl="0" algn="ctr">
              <a:lnSpc>
                <a:spcPct val="160000"/>
              </a:lnSpc>
              <a:spcBef>
                <a:spcPts val="0"/>
              </a:spcBef>
              <a:spcAft>
                <a:spcPts val="0"/>
              </a:spcAft>
              <a:buNone/>
            </a:pPr>
            <a:r>
              <a:rPr b="0" i="0" lang="en-US" sz="1200" u="none" cap="none" strike="noStrike">
                <a:solidFill>
                  <a:srgbClr val="5F6368"/>
                </a:solidFill>
                <a:latin typeface="Noto Sans KR"/>
                <a:ea typeface="Noto Sans KR"/>
                <a:cs typeface="Noto Sans KR"/>
                <a:sym typeface="Noto Sans KR"/>
              </a:rPr>
              <a:t>'Nano Banana' 아키텍처 특성 및 기존 모델 대비 우위 분석</a:t>
            </a:r>
            <a:endParaRPr/>
          </a:p>
        </p:txBody>
      </p:sp>
      <p:pic>
        <p:nvPicPr>
          <p:cNvPr descr="image.png" id="144" name="Google Shape;144;p17"/>
          <p:cNvPicPr preferRelativeResize="0"/>
          <p:nvPr/>
        </p:nvPicPr>
        <p:blipFill rotWithShape="1">
          <a:blip r:embed="rId9">
            <a:alphaModFix/>
          </a:blip>
          <a:srcRect b="0" l="0" r="0" t="0"/>
          <a:stretch/>
        </p:blipFill>
        <p:spPr>
          <a:xfrm>
            <a:off x="4298156" y="2925216"/>
            <a:ext cx="762000" cy="762000"/>
          </a:xfrm>
          <a:prstGeom prst="rect">
            <a:avLst/>
          </a:prstGeom>
          <a:noFill/>
          <a:ln>
            <a:noFill/>
          </a:ln>
        </p:spPr>
      </p:pic>
      <p:sp>
        <p:nvSpPr>
          <p:cNvPr id="145" name="Google Shape;145;p17"/>
          <p:cNvSpPr txBox="1"/>
          <p:nvPr/>
        </p:nvSpPr>
        <p:spPr>
          <a:xfrm>
            <a:off x="3878431" y="3877716"/>
            <a:ext cx="1601400" cy="2541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1650" u="none" cap="none" strike="noStrike">
                <a:solidFill>
                  <a:srgbClr val="202124"/>
                </a:solidFill>
                <a:latin typeface="Poppins"/>
                <a:ea typeface="Poppins"/>
                <a:cs typeface="Poppins"/>
                <a:sym typeface="Poppins"/>
              </a:rPr>
              <a:t>워크플로우 정립</a:t>
            </a:r>
            <a:endParaRPr/>
          </a:p>
        </p:txBody>
      </p:sp>
      <p:sp>
        <p:nvSpPr>
          <p:cNvPr id="146" name="Google Shape;146;p17"/>
          <p:cNvSpPr txBox="1"/>
          <p:nvPr/>
        </p:nvSpPr>
        <p:spPr>
          <a:xfrm>
            <a:off x="3700462" y="4306341"/>
            <a:ext cx="1957500" cy="480300"/>
          </a:xfrm>
          <a:prstGeom prst="rect">
            <a:avLst/>
          </a:prstGeom>
          <a:noFill/>
          <a:ln>
            <a:noFill/>
          </a:ln>
        </p:spPr>
        <p:txBody>
          <a:bodyPr anchorCtr="0" anchor="t" bIns="0" lIns="0" spcFirstLastPara="1" rIns="0" wrap="square" tIns="0">
            <a:spAutoFit/>
          </a:bodyPr>
          <a:lstStyle/>
          <a:p>
            <a:pPr indent="0" lvl="0" marL="0" marR="0" rtl="0" algn="ctr">
              <a:lnSpc>
                <a:spcPct val="160000"/>
              </a:lnSpc>
              <a:spcBef>
                <a:spcPts val="0"/>
              </a:spcBef>
              <a:spcAft>
                <a:spcPts val="0"/>
              </a:spcAft>
              <a:buNone/>
            </a:pPr>
            <a:r>
              <a:rPr b="0" i="0" lang="en-US" sz="1200" u="none" cap="none" strike="noStrike">
                <a:solidFill>
                  <a:srgbClr val="5F6368"/>
                </a:solidFill>
                <a:latin typeface="Noto Sans KR"/>
                <a:ea typeface="Noto Sans KR"/>
                <a:cs typeface="Noto Sans KR"/>
                <a:sym typeface="Noto Sans KR"/>
              </a:rPr>
              <a:t>기획-스케치-시안-바리에이션의 표준 파이프라인 구축</a:t>
            </a:r>
            <a:endParaRPr/>
          </a:p>
        </p:txBody>
      </p:sp>
      <p:pic>
        <p:nvPicPr>
          <p:cNvPr descr="image.png" id="147" name="Google Shape;147;p17"/>
          <p:cNvPicPr preferRelativeResize="0"/>
          <p:nvPr/>
        </p:nvPicPr>
        <p:blipFill rotWithShape="1">
          <a:blip r:embed="rId10">
            <a:alphaModFix/>
          </a:blip>
          <a:srcRect b="0" l="0" r="0" t="0"/>
          <a:stretch/>
        </p:blipFill>
        <p:spPr>
          <a:xfrm>
            <a:off x="7131843" y="2925216"/>
            <a:ext cx="762000" cy="762000"/>
          </a:xfrm>
          <a:prstGeom prst="rect">
            <a:avLst/>
          </a:prstGeom>
          <a:noFill/>
          <a:ln>
            <a:noFill/>
          </a:ln>
        </p:spPr>
      </p:pic>
      <p:sp>
        <p:nvSpPr>
          <p:cNvPr id="148" name="Google Shape;148;p17"/>
          <p:cNvSpPr txBox="1"/>
          <p:nvPr/>
        </p:nvSpPr>
        <p:spPr>
          <a:xfrm>
            <a:off x="6932146" y="3877716"/>
            <a:ext cx="1161300" cy="2541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1650" u="none" cap="none" strike="noStrike">
                <a:solidFill>
                  <a:srgbClr val="202124"/>
                </a:solidFill>
                <a:latin typeface="Poppins"/>
                <a:ea typeface="Poppins"/>
                <a:cs typeface="Poppins"/>
                <a:sym typeface="Poppins"/>
              </a:rPr>
              <a:t>일관성 확보</a:t>
            </a:r>
            <a:endParaRPr/>
          </a:p>
        </p:txBody>
      </p:sp>
      <p:sp>
        <p:nvSpPr>
          <p:cNvPr id="149" name="Google Shape;149;p17"/>
          <p:cNvSpPr txBox="1"/>
          <p:nvPr/>
        </p:nvSpPr>
        <p:spPr>
          <a:xfrm>
            <a:off x="6534150" y="4306341"/>
            <a:ext cx="1957500" cy="480300"/>
          </a:xfrm>
          <a:prstGeom prst="rect">
            <a:avLst/>
          </a:prstGeom>
          <a:noFill/>
          <a:ln>
            <a:noFill/>
          </a:ln>
        </p:spPr>
        <p:txBody>
          <a:bodyPr anchorCtr="0" anchor="t" bIns="0" lIns="0" spcFirstLastPara="1" rIns="0" wrap="square" tIns="0">
            <a:spAutoFit/>
          </a:bodyPr>
          <a:lstStyle/>
          <a:p>
            <a:pPr indent="0" lvl="0" marL="0" marR="0" rtl="0" algn="ctr">
              <a:lnSpc>
                <a:spcPct val="160000"/>
              </a:lnSpc>
              <a:spcBef>
                <a:spcPts val="0"/>
              </a:spcBef>
              <a:spcAft>
                <a:spcPts val="0"/>
              </a:spcAft>
              <a:buNone/>
            </a:pPr>
            <a:r>
              <a:rPr b="0" i="0" lang="en-US" sz="1200" u="none" cap="none" strike="noStrike">
                <a:solidFill>
                  <a:srgbClr val="5F6368"/>
                </a:solidFill>
                <a:latin typeface="Noto Sans KR"/>
                <a:ea typeface="Noto Sans KR"/>
                <a:cs typeface="Noto Sans KR"/>
                <a:sym typeface="Noto Sans KR"/>
              </a:rPr>
              <a:t>참조 이미지와 다중 턴 대화를 통한 캐릭터 아이덴티티 유지</a:t>
            </a:r>
            <a:endParaRPr/>
          </a:p>
        </p:txBody>
      </p:sp>
      <p:pic>
        <p:nvPicPr>
          <p:cNvPr descr="image.png" id="150" name="Google Shape;150;p17"/>
          <p:cNvPicPr preferRelativeResize="0"/>
          <p:nvPr/>
        </p:nvPicPr>
        <p:blipFill rotWithShape="1">
          <a:blip r:embed="rId8">
            <a:alphaModFix/>
          </a:blip>
          <a:srcRect b="0" l="0" r="0" t="0"/>
          <a:stretch/>
        </p:blipFill>
        <p:spPr>
          <a:xfrm>
            <a:off x="9965531" y="2925216"/>
            <a:ext cx="762000" cy="762000"/>
          </a:xfrm>
          <a:prstGeom prst="rect">
            <a:avLst/>
          </a:prstGeom>
          <a:noFill/>
          <a:ln>
            <a:noFill/>
          </a:ln>
        </p:spPr>
      </p:pic>
      <p:sp>
        <p:nvSpPr>
          <p:cNvPr id="151" name="Google Shape;151;p17"/>
          <p:cNvSpPr txBox="1"/>
          <p:nvPr/>
        </p:nvSpPr>
        <p:spPr>
          <a:xfrm>
            <a:off x="9325778" y="3877716"/>
            <a:ext cx="2041500" cy="2541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1650" u="none" cap="none" strike="noStrike">
                <a:solidFill>
                  <a:srgbClr val="202124"/>
                </a:solidFill>
                <a:latin typeface="Poppins"/>
                <a:ea typeface="Poppins"/>
                <a:cs typeface="Poppins"/>
                <a:sym typeface="Poppins"/>
              </a:rPr>
              <a:t>프롬프트 라이브러리</a:t>
            </a:r>
            <a:endParaRPr/>
          </a:p>
        </p:txBody>
      </p:sp>
      <p:sp>
        <p:nvSpPr>
          <p:cNvPr id="152" name="Google Shape;152;p17"/>
          <p:cNvSpPr txBox="1"/>
          <p:nvPr/>
        </p:nvSpPr>
        <p:spPr>
          <a:xfrm>
            <a:off x="9367837" y="4306341"/>
            <a:ext cx="1957500" cy="480300"/>
          </a:xfrm>
          <a:prstGeom prst="rect">
            <a:avLst/>
          </a:prstGeom>
          <a:noFill/>
          <a:ln>
            <a:noFill/>
          </a:ln>
        </p:spPr>
        <p:txBody>
          <a:bodyPr anchorCtr="0" anchor="t" bIns="0" lIns="0" spcFirstLastPara="1" rIns="0" wrap="square" tIns="0">
            <a:spAutoFit/>
          </a:bodyPr>
          <a:lstStyle/>
          <a:p>
            <a:pPr indent="0" lvl="0" marL="0" marR="0" rtl="0" algn="ctr">
              <a:lnSpc>
                <a:spcPct val="160000"/>
              </a:lnSpc>
              <a:spcBef>
                <a:spcPts val="0"/>
              </a:spcBef>
              <a:spcAft>
                <a:spcPts val="0"/>
              </a:spcAft>
              <a:buNone/>
            </a:pPr>
            <a:r>
              <a:rPr b="0" i="0" lang="en-US" sz="1200" u="none" cap="none" strike="noStrike">
                <a:solidFill>
                  <a:srgbClr val="5F6368"/>
                </a:solidFill>
                <a:latin typeface="Noto Sans KR"/>
                <a:ea typeface="Noto Sans KR"/>
                <a:cs typeface="Noto Sans KR"/>
                <a:sym typeface="Noto Sans KR"/>
              </a:rPr>
              <a:t>10가지 스타일 생성을 위한 고도화된 프롬프트 예제 제공</a:t>
            </a:r>
            <a:endParaRPr/>
          </a:p>
        </p:txBody>
      </p:sp>
      <p:pic>
        <p:nvPicPr>
          <p:cNvPr descr="image.png" id="153" name="Google Shape;153;p17"/>
          <p:cNvPicPr preferRelativeResize="0"/>
          <p:nvPr/>
        </p:nvPicPr>
        <p:blipFill rotWithShape="1">
          <a:blip r:embed="rId11">
            <a:alphaModFix/>
          </a:blip>
          <a:srcRect b="0" l="0" r="0" t="0"/>
          <a:stretch/>
        </p:blipFill>
        <p:spPr>
          <a:xfrm>
            <a:off x="1697235" y="3115716"/>
            <a:ext cx="296465" cy="381000"/>
          </a:xfrm>
          <a:prstGeom prst="rect">
            <a:avLst/>
          </a:prstGeom>
          <a:noFill/>
          <a:ln>
            <a:noFill/>
          </a:ln>
        </p:spPr>
      </p:pic>
      <p:pic>
        <p:nvPicPr>
          <p:cNvPr descr="image.png" id="154" name="Google Shape;154;p17"/>
          <p:cNvPicPr preferRelativeResize="0"/>
          <p:nvPr/>
        </p:nvPicPr>
        <p:blipFill rotWithShape="1">
          <a:blip r:embed="rId12">
            <a:alphaModFix/>
          </a:blip>
          <a:srcRect b="0" l="0" r="0" t="0"/>
          <a:stretch/>
        </p:blipFill>
        <p:spPr>
          <a:xfrm>
            <a:off x="4530923" y="3115716"/>
            <a:ext cx="296465" cy="381000"/>
          </a:xfrm>
          <a:prstGeom prst="rect">
            <a:avLst/>
          </a:prstGeom>
          <a:noFill/>
          <a:ln>
            <a:noFill/>
          </a:ln>
        </p:spPr>
      </p:pic>
      <p:pic>
        <p:nvPicPr>
          <p:cNvPr descr="image.png" id="155" name="Google Shape;155;p17"/>
          <p:cNvPicPr preferRelativeResize="0"/>
          <p:nvPr/>
        </p:nvPicPr>
        <p:blipFill rotWithShape="1">
          <a:blip r:embed="rId13">
            <a:alphaModFix/>
          </a:blip>
          <a:srcRect b="0" l="0" r="0" t="0"/>
          <a:stretch/>
        </p:blipFill>
        <p:spPr>
          <a:xfrm>
            <a:off x="7364610" y="3115716"/>
            <a:ext cx="296465" cy="381000"/>
          </a:xfrm>
          <a:prstGeom prst="rect">
            <a:avLst/>
          </a:prstGeom>
          <a:noFill/>
          <a:ln>
            <a:noFill/>
          </a:ln>
        </p:spPr>
      </p:pic>
      <p:pic>
        <p:nvPicPr>
          <p:cNvPr descr="image.png" id="156" name="Google Shape;156;p17"/>
          <p:cNvPicPr preferRelativeResize="0"/>
          <p:nvPr/>
        </p:nvPicPr>
        <p:blipFill rotWithShape="1">
          <a:blip r:embed="rId14">
            <a:alphaModFix/>
          </a:blip>
          <a:srcRect b="0" l="0" r="0" t="0"/>
          <a:stretch/>
        </p:blipFill>
        <p:spPr>
          <a:xfrm>
            <a:off x="10198298" y="3115716"/>
            <a:ext cx="296465" cy="3810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60" name="Shape 160"/>
        <p:cNvGrpSpPr/>
        <p:nvPr/>
      </p:nvGrpSpPr>
      <p:grpSpPr>
        <a:xfrm>
          <a:off x="0" y="0"/>
          <a:ext cx="0" cy="0"/>
          <a:chOff x="0" y="0"/>
          <a:chExt cx="0" cy="0"/>
        </a:xfrm>
      </p:grpSpPr>
      <p:sp>
        <p:nvSpPr>
          <p:cNvPr id="161" name="Google Shape;161;p18"/>
          <p:cNvSpPr txBox="1"/>
          <p:nvPr/>
        </p:nvSpPr>
        <p:spPr>
          <a:xfrm>
            <a:off x="571500" y="571500"/>
            <a:ext cx="11601600" cy="5079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300" u="none" cap="none" strike="noStrike">
                <a:solidFill>
                  <a:srgbClr val="1A73E8"/>
                </a:solidFill>
                <a:latin typeface="Poppins"/>
                <a:ea typeface="Poppins"/>
                <a:cs typeface="Poppins"/>
                <a:sym typeface="Poppins"/>
              </a:rPr>
              <a:t>2.1 모델 라인업 비교 분석</a:t>
            </a:r>
            <a:endParaRPr/>
          </a:p>
        </p:txBody>
      </p:sp>
      <p:sp>
        <p:nvSpPr>
          <p:cNvPr id="162" name="Google Shape;162;p18"/>
          <p:cNvSpPr/>
          <p:nvPr/>
        </p:nvSpPr>
        <p:spPr>
          <a:xfrm>
            <a:off x="571500" y="1362075"/>
            <a:ext cx="11049000" cy="19200"/>
          </a:xfrm>
          <a:prstGeom prst="rect">
            <a:avLst/>
          </a:prstGeom>
          <a:solidFill>
            <a:srgbClr val="E8EAE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aphicFrame>
        <p:nvGraphicFramePr>
          <p:cNvPr id="163" name="Google Shape;163;p18"/>
          <p:cNvGraphicFramePr/>
          <p:nvPr/>
        </p:nvGraphicFramePr>
        <p:xfrm>
          <a:off x="571500" y="1950413"/>
          <a:ext cx="3000000" cy="3000000"/>
        </p:xfrm>
        <a:graphic>
          <a:graphicData uri="http://schemas.openxmlformats.org/drawingml/2006/table">
            <a:tbl>
              <a:tblPr bandRow="1" firstRow="1">
                <a:noFill/>
                <a:tableStyleId>{AFDCC480-6C78-4D81-A85F-3427A6603791}</a:tableStyleId>
              </a:tblPr>
              <a:tblGrid>
                <a:gridCol w="2762250"/>
                <a:gridCol w="2209800"/>
                <a:gridCol w="6076950"/>
              </a:tblGrid>
              <a:tr h="825175">
                <a:tc>
                  <a:txBody>
                    <a:bodyPr/>
                    <a:lstStyle/>
                    <a:p>
                      <a:pPr indent="0" lvl="0" marL="0" marR="0" rtl="0" algn="ctr">
                        <a:spcBef>
                          <a:spcPts val="0"/>
                        </a:spcBef>
                        <a:spcAft>
                          <a:spcPts val="0"/>
                        </a:spcAft>
                        <a:buNone/>
                      </a:pPr>
                      <a:r>
                        <a:rPr i="0" lang="en-US" sz="1800" u="none" cap="none" strike="noStrike">
                          <a:solidFill>
                            <a:schemeClr val="dk1"/>
                          </a:solidFill>
                          <a:latin typeface="Noto Sans KR"/>
                          <a:ea typeface="Noto Sans KR"/>
                          <a:cs typeface="Noto Sans KR"/>
                          <a:sym typeface="Noto Sans KR"/>
                        </a:rPr>
                        <a:t>모델명 (공식)</a:t>
                      </a:r>
                      <a:endParaRPr sz="1700">
                        <a:solidFill>
                          <a:schemeClr val="dk1"/>
                        </a:solidFill>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lt2"/>
                    </a:solidFill>
                  </a:tcPr>
                </a:tc>
                <a:tc>
                  <a:txBody>
                    <a:bodyPr/>
                    <a:lstStyle/>
                    <a:p>
                      <a:pPr indent="0" lvl="0" marL="0" marR="0" rtl="0" algn="ctr">
                        <a:spcBef>
                          <a:spcPts val="0"/>
                        </a:spcBef>
                        <a:spcAft>
                          <a:spcPts val="0"/>
                        </a:spcAft>
                        <a:buNone/>
                      </a:pPr>
                      <a:r>
                        <a:rPr i="0" lang="en-US" sz="1800" u="none" cap="none" strike="noStrike">
                          <a:solidFill>
                            <a:schemeClr val="dk1"/>
                          </a:solidFill>
                          <a:latin typeface="Noto Sans KR"/>
                          <a:ea typeface="Noto Sans KR"/>
                          <a:cs typeface="Noto Sans KR"/>
                          <a:sym typeface="Noto Sans KR"/>
                        </a:rPr>
                        <a:t>코드네임</a:t>
                      </a:r>
                      <a:endParaRPr sz="1700">
                        <a:solidFill>
                          <a:schemeClr val="dk1"/>
                        </a:solidFill>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lt2"/>
                    </a:solidFill>
                  </a:tcPr>
                </a:tc>
                <a:tc>
                  <a:txBody>
                    <a:bodyPr/>
                    <a:lstStyle/>
                    <a:p>
                      <a:pPr indent="0" lvl="0" marL="0" marR="0" rtl="0" algn="ctr">
                        <a:spcBef>
                          <a:spcPts val="0"/>
                        </a:spcBef>
                        <a:spcAft>
                          <a:spcPts val="0"/>
                        </a:spcAft>
                        <a:buNone/>
                      </a:pPr>
                      <a:r>
                        <a:rPr i="0" lang="en-US" sz="1800" u="none" cap="none" strike="noStrike">
                          <a:solidFill>
                            <a:schemeClr val="dk1"/>
                          </a:solidFill>
                          <a:latin typeface="Noto Sans KR"/>
                          <a:ea typeface="Noto Sans KR"/>
                          <a:cs typeface="Noto Sans KR"/>
                          <a:sym typeface="Noto Sans KR"/>
                        </a:rPr>
                        <a:t>주요 특징 및 적용점</a:t>
                      </a:r>
                      <a:endParaRPr sz="1700">
                        <a:solidFill>
                          <a:schemeClr val="dk1"/>
                        </a:solidFill>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lt2"/>
                    </a:solidFill>
                  </a:tcPr>
                </a:tc>
              </a:tr>
            </a:tbl>
          </a:graphicData>
        </a:graphic>
      </p:graphicFrame>
      <p:graphicFrame>
        <p:nvGraphicFramePr>
          <p:cNvPr id="164" name="Google Shape;164;p18"/>
          <p:cNvGraphicFramePr/>
          <p:nvPr/>
        </p:nvGraphicFramePr>
        <p:xfrm>
          <a:off x="571500" y="4570088"/>
          <a:ext cx="3000000" cy="3000000"/>
        </p:xfrm>
        <a:graphic>
          <a:graphicData uri="http://schemas.openxmlformats.org/drawingml/2006/table">
            <a:tbl>
              <a:tblPr bandRow="1" firstRow="1">
                <a:noFill/>
                <a:tableStyleId>{AFDCC480-6C78-4D81-A85F-3427A6603791}</a:tableStyleId>
              </a:tblPr>
              <a:tblGrid>
                <a:gridCol w="2762250"/>
                <a:gridCol w="2209800"/>
                <a:gridCol w="6076950"/>
              </a:tblGrid>
              <a:tr h="1160175">
                <a:tc>
                  <a:txBody>
                    <a:bodyPr/>
                    <a:lstStyle/>
                    <a:p>
                      <a:pPr indent="0" lvl="0" marL="0" marR="0" rtl="0" algn="ctr">
                        <a:spcBef>
                          <a:spcPts val="0"/>
                        </a:spcBef>
                        <a:spcAft>
                          <a:spcPts val="0"/>
                        </a:spcAft>
                        <a:buNone/>
                      </a:pPr>
                      <a:r>
                        <a:rPr b="1" i="0" lang="en-US" sz="1500" u="none" cap="none" strike="noStrike">
                          <a:solidFill>
                            <a:schemeClr val="dk1"/>
                          </a:solidFill>
                          <a:latin typeface="Noto Sans KR"/>
                          <a:ea typeface="Noto Sans KR"/>
                          <a:cs typeface="Noto Sans KR"/>
                          <a:sym typeface="Noto Sans KR"/>
                        </a:rPr>
                        <a:t>Gemini 3 Pro Image</a:t>
                      </a:r>
                      <a:endParaRPr>
                        <a:solidFill>
                          <a:schemeClr val="dk1"/>
                        </a:solidFill>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b="0" i="0" lang="en-US" sz="1500" u="none" cap="none" strike="noStrike">
                          <a:solidFill>
                            <a:schemeClr val="dk1"/>
                          </a:solidFill>
                          <a:latin typeface="Noto Sans KR"/>
                          <a:ea typeface="Noto Sans KR"/>
                          <a:cs typeface="Noto Sans KR"/>
                          <a:sym typeface="Noto Sans KR"/>
                        </a:rPr>
                        <a:t>Nano Banana Pro</a:t>
                      </a:r>
                      <a:endParaRPr>
                        <a:solidFill>
                          <a:schemeClr val="dk1"/>
                        </a:solidFill>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b="1" i="0" lang="en-US" sz="1500" u="none" cap="none" strike="noStrike">
                          <a:solidFill>
                            <a:schemeClr val="dk1"/>
                          </a:solidFill>
                          <a:latin typeface="Noto Sans KR"/>
                          <a:ea typeface="Noto Sans KR"/>
                          <a:cs typeface="Noto Sans KR"/>
                          <a:sym typeface="Noto Sans KR"/>
                        </a:rPr>
                        <a:t>추론 및 품질 중심 (Quality Optimized)</a:t>
                      </a:r>
                      <a:br>
                        <a:rPr lang="en-US" sz="1800" u="none" cap="none" strike="noStrike">
                          <a:solidFill>
                            <a:schemeClr val="dk1"/>
                          </a:solidFill>
                          <a:latin typeface="Calibri"/>
                          <a:ea typeface="Calibri"/>
                          <a:cs typeface="Calibri"/>
                          <a:sym typeface="Calibri"/>
                        </a:rPr>
                      </a:br>
                      <a:br>
                        <a:rPr b="0" i="0" lang="en-US" sz="1500" u="none" cap="none" strike="noStrike">
                          <a:solidFill>
                            <a:schemeClr val="dk1"/>
                          </a:solidFill>
                          <a:latin typeface="Noto Sans KR"/>
                          <a:ea typeface="Noto Sans KR"/>
                          <a:cs typeface="Noto Sans KR"/>
                          <a:sym typeface="Noto Sans KR"/>
                        </a:rPr>
                      </a:br>
                      <a:r>
                        <a:rPr b="0" i="0" lang="en-US" sz="1500" u="none" cap="none" strike="noStrike">
                          <a:solidFill>
                            <a:schemeClr val="dk1"/>
                          </a:solidFill>
                          <a:latin typeface="Noto Sans KR"/>
                          <a:ea typeface="Noto Sans KR"/>
                          <a:cs typeface="Noto Sans KR"/>
                          <a:sym typeface="Noto Sans KR"/>
                        </a:rPr>
                        <a:t>          - 복잡한 지시사항("모자 대신 머리핀")의 정확한 이해</a:t>
                      </a:r>
                      <a:br>
                        <a:rPr lang="en-US" sz="1800" u="none" cap="none" strike="noStrike">
                          <a:solidFill>
                            <a:schemeClr val="dk1"/>
                          </a:solidFill>
                          <a:latin typeface="Calibri"/>
                          <a:ea typeface="Calibri"/>
                          <a:cs typeface="Calibri"/>
                          <a:sym typeface="Calibri"/>
                        </a:rPr>
                      </a:br>
                      <a:br>
                        <a:rPr b="0" i="0" lang="en-US" sz="1500" u="none" cap="none" strike="noStrike">
                          <a:solidFill>
                            <a:schemeClr val="dk1"/>
                          </a:solidFill>
                          <a:latin typeface="Noto Sans KR"/>
                          <a:ea typeface="Noto Sans KR"/>
                          <a:cs typeface="Noto Sans KR"/>
                          <a:sym typeface="Noto Sans KR"/>
                        </a:rPr>
                      </a:br>
                      <a:r>
                        <a:rPr b="0" i="0" lang="en-US" sz="1500" u="none" cap="none" strike="noStrike">
                          <a:solidFill>
                            <a:schemeClr val="dk1"/>
                          </a:solidFill>
                          <a:latin typeface="Noto Sans KR"/>
                          <a:ea typeface="Noto Sans KR"/>
                          <a:cs typeface="Noto Sans KR"/>
                          <a:sym typeface="Noto Sans KR"/>
                        </a:rPr>
                        <a:t>          - 뛰어난 텍스트 렌더링, 최종 캐릭터 시트 제작에 필수</a:t>
                      </a:r>
                      <a:endParaRPr>
                        <a:solidFill>
                          <a:schemeClr val="dk1"/>
                        </a:solidFill>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lt1"/>
                    </a:solidFill>
                  </a:tcPr>
                </a:tc>
              </a:tr>
            </a:tbl>
          </a:graphicData>
        </a:graphic>
      </p:graphicFrame>
      <p:graphicFrame>
        <p:nvGraphicFramePr>
          <p:cNvPr id="165" name="Google Shape;165;p18"/>
          <p:cNvGraphicFramePr/>
          <p:nvPr/>
        </p:nvGraphicFramePr>
        <p:xfrm>
          <a:off x="571500" y="3143088"/>
          <a:ext cx="3000000" cy="3000000"/>
        </p:xfrm>
        <a:graphic>
          <a:graphicData uri="http://schemas.openxmlformats.org/drawingml/2006/table">
            <a:tbl>
              <a:tblPr bandRow="1" firstRow="1">
                <a:noFill/>
                <a:tableStyleId>{AFDCC480-6C78-4D81-A85F-3427A6603791}</a:tableStyleId>
              </a:tblPr>
              <a:tblGrid>
                <a:gridCol w="2762250"/>
                <a:gridCol w="2209800"/>
                <a:gridCol w="6076950"/>
              </a:tblGrid>
              <a:tr h="1160175">
                <a:tc>
                  <a:txBody>
                    <a:bodyPr/>
                    <a:lstStyle/>
                    <a:p>
                      <a:pPr indent="0" lvl="0" marL="0" marR="0" rtl="0" algn="ctr">
                        <a:spcBef>
                          <a:spcPts val="0"/>
                        </a:spcBef>
                        <a:spcAft>
                          <a:spcPts val="0"/>
                        </a:spcAft>
                        <a:buNone/>
                      </a:pPr>
                      <a:r>
                        <a:rPr b="1" i="0" lang="en-US" sz="1500" u="none" cap="none" strike="noStrike">
                          <a:solidFill>
                            <a:schemeClr val="dk1"/>
                          </a:solidFill>
                          <a:latin typeface="Noto Sans KR"/>
                          <a:ea typeface="Noto Sans KR"/>
                          <a:cs typeface="Noto Sans KR"/>
                          <a:sym typeface="Noto Sans KR"/>
                        </a:rPr>
                        <a:t>Gemini 2.5 Flash Image</a:t>
                      </a:r>
                      <a:endParaRPr>
                        <a:solidFill>
                          <a:schemeClr val="dk1"/>
                        </a:solidFill>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b="0" i="0" lang="en-US" sz="1500" u="none" cap="none" strike="noStrike">
                          <a:solidFill>
                            <a:schemeClr val="dk1"/>
                          </a:solidFill>
                          <a:latin typeface="Noto Sans KR"/>
                          <a:ea typeface="Noto Sans KR"/>
                          <a:cs typeface="Noto Sans KR"/>
                          <a:sym typeface="Noto Sans KR"/>
                        </a:rPr>
                        <a:t>Nano Banana</a:t>
                      </a:r>
                      <a:endParaRPr>
                        <a:solidFill>
                          <a:schemeClr val="dk1"/>
                        </a:solidFill>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lt1"/>
                    </a:solidFill>
                  </a:tcPr>
                </a:tc>
                <a:tc>
                  <a:txBody>
                    <a:bodyPr/>
                    <a:lstStyle/>
                    <a:p>
                      <a:pPr indent="0" lvl="0" marL="0" marR="0" rtl="0" algn="ctr">
                        <a:spcBef>
                          <a:spcPts val="0"/>
                        </a:spcBef>
                        <a:spcAft>
                          <a:spcPts val="0"/>
                        </a:spcAft>
                        <a:buNone/>
                      </a:pPr>
                      <a:r>
                        <a:rPr b="1" i="0" lang="en-US" sz="1500" u="none" cap="none" strike="noStrike">
                          <a:solidFill>
                            <a:schemeClr val="dk1"/>
                          </a:solidFill>
                          <a:latin typeface="Noto Sans KR"/>
                          <a:ea typeface="Noto Sans KR"/>
                          <a:cs typeface="Noto Sans KR"/>
                          <a:sym typeface="Noto Sans KR"/>
                        </a:rPr>
                        <a:t>속도 중심 (Speed Optimized)</a:t>
                      </a:r>
                      <a:br>
                        <a:rPr lang="en-US" sz="1800" u="none" cap="none" strike="noStrike">
                          <a:solidFill>
                            <a:schemeClr val="dk1"/>
                          </a:solidFill>
                          <a:latin typeface="Calibri"/>
                          <a:ea typeface="Calibri"/>
                          <a:cs typeface="Calibri"/>
                          <a:sym typeface="Calibri"/>
                        </a:rPr>
                      </a:br>
                      <a:br>
                        <a:rPr b="0" i="0" lang="en-US" sz="1500" u="none" cap="none" strike="noStrike">
                          <a:solidFill>
                            <a:schemeClr val="dk1"/>
                          </a:solidFill>
                          <a:latin typeface="Noto Sans KR"/>
                          <a:ea typeface="Noto Sans KR"/>
                          <a:cs typeface="Noto Sans KR"/>
                          <a:sym typeface="Noto Sans KR"/>
                        </a:rPr>
                      </a:br>
                      <a:r>
                        <a:rPr b="0" i="0" lang="en-US" sz="1500" u="none" cap="none" strike="noStrike">
                          <a:solidFill>
                            <a:schemeClr val="dk1"/>
                          </a:solidFill>
                          <a:latin typeface="Noto Sans KR"/>
                          <a:ea typeface="Noto Sans KR"/>
                          <a:cs typeface="Noto Sans KR"/>
                          <a:sym typeface="Noto Sans KR"/>
                        </a:rPr>
                        <a:t>          - 빠른 시안 생성 및 아이디어 스케치</a:t>
                      </a:r>
                      <a:br>
                        <a:rPr lang="en-US" sz="1800" u="none" cap="none" strike="noStrike">
                          <a:solidFill>
                            <a:schemeClr val="dk1"/>
                          </a:solidFill>
                          <a:latin typeface="Calibri"/>
                          <a:ea typeface="Calibri"/>
                          <a:cs typeface="Calibri"/>
                          <a:sym typeface="Calibri"/>
                        </a:rPr>
                      </a:br>
                      <a:br>
                        <a:rPr b="0" i="0" lang="en-US" sz="1500" u="none" cap="none" strike="noStrike">
                          <a:solidFill>
                            <a:schemeClr val="dk1"/>
                          </a:solidFill>
                          <a:latin typeface="Noto Sans KR"/>
                          <a:ea typeface="Noto Sans KR"/>
                          <a:cs typeface="Noto Sans KR"/>
                          <a:sym typeface="Noto Sans KR"/>
                        </a:rPr>
                      </a:br>
                      <a:r>
                        <a:rPr b="0" i="0" lang="en-US" sz="1500" u="none" cap="none" strike="noStrike">
                          <a:solidFill>
                            <a:schemeClr val="dk1"/>
                          </a:solidFill>
                          <a:latin typeface="Noto Sans KR"/>
                          <a:ea typeface="Noto Sans KR"/>
                          <a:cs typeface="Noto Sans KR"/>
                          <a:sym typeface="Noto Sans KR"/>
                        </a:rPr>
                        <a:t>          - 대량의 이미지 생성으로 다양한 스타일 탐색 시 유리</a:t>
                      </a:r>
                      <a:endParaRPr>
                        <a:solidFill>
                          <a:schemeClr val="dk1"/>
                        </a:solidFill>
                      </a:endParaRPr>
                    </a:p>
                  </a:txBody>
                  <a:tcPr marT="25400" marB="25400" marR="63500" marL="635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lt1"/>
                    </a:solidFill>
                  </a:tcPr>
                </a:tc>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69" name="Shape 169"/>
        <p:cNvGrpSpPr/>
        <p:nvPr/>
      </p:nvGrpSpPr>
      <p:grpSpPr>
        <a:xfrm>
          <a:off x="0" y="0"/>
          <a:ext cx="0" cy="0"/>
          <a:chOff x="0" y="0"/>
          <a:chExt cx="0" cy="0"/>
        </a:xfrm>
      </p:grpSpPr>
      <p:pic>
        <p:nvPicPr>
          <p:cNvPr descr="image.png" id="170" name="Google Shape;170;p19"/>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71" name="Google Shape;171;p19"/>
          <p:cNvSpPr txBox="1"/>
          <p:nvPr/>
        </p:nvSpPr>
        <p:spPr>
          <a:xfrm>
            <a:off x="571500" y="1109662"/>
            <a:ext cx="5200800" cy="5079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n-US" sz="3300" u="none" cap="none" strike="noStrike">
                <a:solidFill>
                  <a:srgbClr val="1A73E8"/>
                </a:solidFill>
                <a:latin typeface="Poppins"/>
                <a:ea typeface="Poppins"/>
                <a:cs typeface="Poppins"/>
                <a:sym typeface="Poppins"/>
              </a:rPr>
              <a:t>2.</a:t>
            </a:r>
            <a:r>
              <a:rPr b="1" lang="en-US" sz="3300">
                <a:solidFill>
                  <a:srgbClr val="1A73E8"/>
                </a:solidFill>
                <a:latin typeface="Poppins"/>
                <a:ea typeface="Poppins"/>
                <a:cs typeface="Poppins"/>
                <a:sym typeface="Poppins"/>
              </a:rPr>
              <a:t>2</a:t>
            </a:r>
            <a:r>
              <a:rPr b="1" i="0" lang="en-US" sz="3300" u="none" cap="none" strike="noStrike">
                <a:solidFill>
                  <a:srgbClr val="1A73E8"/>
                </a:solidFill>
                <a:latin typeface="Poppins"/>
                <a:ea typeface="Poppins"/>
                <a:cs typeface="Poppins"/>
                <a:sym typeface="Poppins"/>
              </a:rPr>
              <a:t> 지원 사양 및 출력</a:t>
            </a:r>
            <a:endParaRPr/>
          </a:p>
        </p:txBody>
      </p:sp>
      <p:sp>
        <p:nvSpPr>
          <p:cNvPr id="172" name="Google Shape;172;p19"/>
          <p:cNvSpPr/>
          <p:nvPr/>
        </p:nvSpPr>
        <p:spPr>
          <a:xfrm>
            <a:off x="571500" y="1900237"/>
            <a:ext cx="4953000" cy="19200"/>
          </a:xfrm>
          <a:prstGeom prst="rect">
            <a:avLst/>
          </a:prstGeom>
          <a:solidFill>
            <a:srgbClr val="E8EAE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73" name="Google Shape;173;p19"/>
          <p:cNvSpPr txBox="1"/>
          <p:nvPr/>
        </p:nvSpPr>
        <p:spPr>
          <a:xfrm>
            <a:off x="571500" y="2300287"/>
            <a:ext cx="4953000" cy="6003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500" u="none" cap="none" strike="noStrike">
                <a:solidFill>
                  <a:srgbClr val="5F6368"/>
                </a:solidFill>
                <a:latin typeface="Noto Sans KR"/>
                <a:ea typeface="Noto Sans KR"/>
                <a:cs typeface="Noto Sans KR"/>
                <a:sym typeface="Noto Sans KR"/>
              </a:rPr>
              <a:t>전문적인 캐릭터 디자인을 위해 Gemini 3 Pro는 최상의 기술적 사양을 지원합니다.</a:t>
            </a:r>
            <a:endParaRPr/>
          </a:p>
        </p:txBody>
      </p:sp>
      <p:pic>
        <p:nvPicPr>
          <p:cNvPr id="174" name="Google Shape;174;p19" title="12afce2e-63f3-49f5-bc90-729cb6f2692c.png"/>
          <p:cNvPicPr preferRelativeResize="0"/>
          <p:nvPr/>
        </p:nvPicPr>
        <p:blipFill rotWithShape="1">
          <a:blip r:embed="rId4">
            <a:alphaModFix/>
          </a:blip>
          <a:srcRect b="0" l="25000" r="25000" t="0"/>
          <a:stretch/>
        </p:blipFill>
        <p:spPr>
          <a:xfrm>
            <a:off x="6096000" y="0"/>
            <a:ext cx="6096000" cy="6858000"/>
          </a:xfrm>
          <a:prstGeom prst="rect">
            <a:avLst/>
          </a:prstGeom>
          <a:noFill/>
          <a:ln>
            <a:noFill/>
          </a:ln>
        </p:spPr>
      </p:pic>
      <p:sp>
        <p:nvSpPr>
          <p:cNvPr id="175" name="Google Shape;175;p19"/>
          <p:cNvSpPr txBox="1"/>
          <p:nvPr/>
        </p:nvSpPr>
        <p:spPr>
          <a:xfrm>
            <a:off x="1000125" y="3138487"/>
            <a:ext cx="4524300" cy="6003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1" i="0" lang="en-US" sz="1500" u="none" cap="none" strike="noStrike">
                <a:solidFill>
                  <a:srgbClr val="5F6368"/>
                </a:solidFill>
                <a:latin typeface="Noto Sans KR"/>
                <a:ea typeface="Noto Sans KR"/>
                <a:cs typeface="Noto Sans KR"/>
                <a:sym typeface="Noto Sans KR"/>
              </a:rPr>
              <a:t>고해상도 지원:</a:t>
            </a:r>
            <a:r>
              <a:rPr b="0" i="0" lang="en-US" sz="1500" u="none" cap="none" strike="noStrike">
                <a:solidFill>
                  <a:srgbClr val="5F6368"/>
                </a:solidFill>
                <a:latin typeface="Noto Sans KR"/>
                <a:ea typeface="Noto Sans KR"/>
                <a:cs typeface="Noto Sans KR"/>
                <a:sym typeface="Noto Sans KR"/>
              </a:rPr>
              <a:t> 기본 1024px에서 최대 </a:t>
            </a:r>
            <a:r>
              <a:rPr b="1" i="0" lang="en-US" sz="1500" u="none" cap="none" strike="noStrike">
                <a:solidFill>
                  <a:srgbClr val="5F6368"/>
                </a:solidFill>
                <a:latin typeface="Noto Sans KR"/>
                <a:ea typeface="Noto Sans KR"/>
                <a:cs typeface="Noto Sans KR"/>
                <a:sym typeface="Noto Sans KR"/>
              </a:rPr>
              <a:t>2K 및 4K</a:t>
            </a:r>
            <a:r>
              <a:rPr b="0" i="0" lang="en-US" sz="1500" u="none" cap="none" strike="noStrike">
                <a:solidFill>
                  <a:srgbClr val="5F6368"/>
                </a:solidFill>
                <a:latin typeface="Noto Sans KR"/>
                <a:ea typeface="Noto Sans KR"/>
                <a:cs typeface="Noto Sans KR"/>
                <a:sym typeface="Noto Sans KR"/>
              </a:rPr>
              <a:t> 해상도까지 지원하여 상업용 포스터 제작 가능</a:t>
            </a:r>
            <a:endParaRPr/>
          </a:p>
        </p:txBody>
      </p:sp>
      <p:sp>
        <p:nvSpPr>
          <p:cNvPr id="176" name="Google Shape;176;p19"/>
          <p:cNvSpPr txBox="1"/>
          <p:nvPr/>
        </p:nvSpPr>
        <p:spPr>
          <a:xfrm>
            <a:off x="1000125" y="3919537"/>
            <a:ext cx="4524300" cy="2310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1" i="0" lang="en-US" sz="1500" u="none" cap="none" strike="noStrike">
                <a:solidFill>
                  <a:srgbClr val="5F6368"/>
                </a:solidFill>
                <a:latin typeface="Noto Sans KR"/>
                <a:ea typeface="Noto Sans KR"/>
                <a:cs typeface="Noto Sans KR"/>
                <a:sym typeface="Noto Sans KR"/>
              </a:rPr>
              <a:t>다양한 종횡비 (Aspect Ratios):</a:t>
            </a:r>
            <a:endParaRPr/>
          </a:p>
        </p:txBody>
      </p:sp>
      <p:pic>
        <p:nvPicPr>
          <p:cNvPr descr="image.png" id="177" name="Google Shape;177;p19"/>
          <p:cNvPicPr preferRelativeResize="0"/>
          <p:nvPr/>
        </p:nvPicPr>
        <p:blipFill rotWithShape="1">
          <a:blip r:embed="rId5">
            <a:alphaModFix/>
          </a:blip>
          <a:srcRect b="0" l="0" r="0" t="0"/>
          <a:stretch/>
        </p:blipFill>
        <p:spPr>
          <a:xfrm>
            <a:off x="666750" y="3176587"/>
            <a:ext cx="152400" cy="180975"/>
          </a:xfrm>
          <a:prstGeom prst="rect">
            <a:avLst/>
          </a:prstGeom>
          <a:noFill/>
          <a:ln>
            <a:noFill/>
          </a:ln>
        </p:spPr>
      </p:pic>
      <p:pic>
        <p:nvPicPr>
          <p:cNvPr descr="image.png" id="178" name="Google Shape;178;p19"/>
          <p:cNvPicPr preferRelativeResize="0"/>
          <p:nvPr/>
        </p:nvPicPr>
        <p:blipFill rotWithShape="1">
          <a:blip r:embed="rId5">
            <a:alphaModFix/>
          </a:blip>
          <a:srcRect b="0" l="0" r="0" t="0"/>
          <a:stretch/>
        </p:blipFill>
        <p:spPr>
          <a:xfrm>
            <a:off x="666750" y="3957637"/>
            <a:ext cx="152400" cy="180975"/>
          </a:xfrm>
          <a:prstGeom prst="rect">
            <a:avLst/>
          </a:prstGeom>
          <a:noFill/>
          <a:ln>
            <a:noFill/>
          </a:ln>
        </p:spPr>
      </p:pic>
      <p:sp>
        <p:nvSpPr>
          <p:cNvPr id="179" name="Google Shape;179;p19"/>
          <p:cNvSpPr txBox="1"/>
          <p:nvPr/>
        </p:nvSpPr>
        <p:spPr>
          <a:xfrm>
            <a:off x="1428750" y="4319587"/>
            <a:ext cx="4095900" cy="2310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500" u="none" cap="none" strike="noStrike">
                <a:solidFill>
                  <a:srgbClr val="5F6368"/>
                </a:solidFill>
                <a:latin typeface="Noto Sans KR"/>
                <a:ea typeface="Noto Sans KR"/>
                <a:cs typeface="Noto Sans KR"/>
                <a:sym typeface="Noto Sans KR"/>
              </a:rPr>
              <a:t>세로형 (9:16) - 전신 캐릭터</a:t>
            </a:r>
            <a:endParaRPr/>
          </a:p>
        </p:txBody>
      </p:sp>
      <p:sp>
        <p:nvSpPr>
          <p:cNvPr id="180" name="Google Shape;180;p19"/>
          <p:cNvSpPr txBox="1"/>
          <p:nvPr/>
        </p:nvSpPr>
        <p:spPr>
          <a:xfrm>
            <a:off x="1428750" y="4795837"/>
            <a:ext cx="4095900" cy="2310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500" u="none" cap="none" strike="noStrike">
                <a:solidFill>
                  <a:srgbClr val="5F6368"/>
                </a:solidFill>
                <a:latin typeface="Noto Sans KR"/>
                <a:ea typeface="Noto Sans KR"/>
                <a:cs typeface="Noto Sans KR"/>
                <a:sym typeface="Noto Sans KR"/>
              </a:rPr>
              <a:t>와이드 (16:9, 21:9) - 배경 포함</a:t>
            </a:r>
            <a:endParaRPr/>
          </a:p>
        </p:txBody>
      </p:sp>
      <p:sp>
        <p:nvSpPr>
          <p:cNvPr id="181" name="Google Shape;181;p19"/>
          <p:cNvSpPr txBox="1"/>
          <p:nvPr/>
        </p:nvSpPr>
        <p:spPr>
          <a:xfrm>
            <a:off x="1428750" y="5272087"/>
            <a:ext cx="4095900" cy="2310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None/>
            </a:pPr>
            <a:r>
              <a:rPr b="0" i="0" lang="en-US" sz="1500" u="none" cap="none" strike="noStrike">
                <a:solidFill>
                  <a:srgbClr val="5F6368"/>
                </a:solidFill>
                <a:latin typeface="Noto Sans KR"/>
                <a:ea typeface="Noto Sans KR"/>
                <a:cs typeface="Noto Sans KR"/>
                <a:sym typeface="Noto Sans KR"/>
              </a:rPr>
              <a:t>총 10가지 이상의 포맷 지원</a:t>
            </a:r>
            <a:endParaRPr/>
          </a:p>
        </p:txBody>
      </p:sp>
      <p:pic>
        <p:nvPicPr>
          <p:cNvPr descr="image.png" id="182" name="Google Shape;182;p19"/>
          <p:cNvPicPr preferRelativeResize="0"/>
          <p:nvPr/>
        </p:nvPicPr>
        <p:blipFill rotWithShape="1">
          <a:blip r:embed="rId5">
            <a:alphaModFix/>
          </a:blip>
          <a:srcRect b="0" l="0" r="0" t="0"/>
          <a:stretch/>
        </p:blipFill>
        <p:spPr>
          <a:xfrm>
            <a:off x="1095375" y="4357687"/>
            <a:ext cx="152400" cy="180975"/>
          </a:xfrm>
          <a:prstGeom prst="rect">
            <a:avLst/>
          </a:prstGeom>
          <a:noFill/>
          <a:ln>
            <a:noFill/>
          </a:ln>
        </p:spPr>
      </p:pic>
      <p:pic>
        <p:nvPicPr>
          <p:cNvPr descr="image.png" id="183" name="Google Shape;183;p19"/>
          <p:cNvPicPr preferRelativeResize="0"/>
          <p:nvPr/>
        </p:nvPicPr>
        <p:blipFill rotWithShape="1">
          <a:blip r:embed="rId5">
            <a:alphaModFix/>
          </a:blip>
          <a:srcRect b="0" l="0" r="0" t="0"/>
          <a:stretch/>
        </p:blipFill>
        <p:spPr>
          <a:xfrm>
            <a:off x="1095375" y="4833937"/>
            <a:ext cx="152400" cy="180975"/>
          </a:xfrm>
          <a:prstGeom prst="rect">
            <a:avLst/>
          </a:prstGeom>
          <a:noFill/>
          <a:ln>
            <a:noFill/>
          </a:ln>
        </p:spPr>
      </p:pic>
      <p:pic>
        <p:nvPicPr>
          <p:cNvPr descr="image.png" id="184" name="Google Shape;184;p19"/>
          <p:cNvPicPr preferRelativeResize="0"/>
          <p:nvPr/>
        </p:nvPicPr>
        <p:blipFill rotWithShape="1">
          <a:blip r:embed="rId5">
            <a:alphaModFix/>
          </a:blip>
          <a:srcRect b="0" l="0" r="0" t="0"/>
          <a:stretch/>
        </p:blipFill>
        <p:spPr>
          <a:xfrm>
            <a:off x="1095375" y="5310187"/>
            <a:ext cx="152400" cy="1809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88" name="Shape 188"/>
        <p:cNvGrpSpPr/>
        <p:nvPr/>
      </p:nvGrpSpPr>
      <p:grpSpPr>
        <a:xfrm>
          <a:off x="0" y="0"/>
          <a:ext cx="0" cy="0"/>
          <a:chOff x="0" y="0"/>
          <a:chExt cx="0" cy="0"/>
        </a:xfrm>
      </p:grpSpPr>
      <p:sp>
        <p:nvSpPr>
          <p:cNvPr id="189" name="Google Shape;189;p20"/>
          <p:cNvSpPr txBox="1"/>
          <p:nvPr/>
        </p:nvSpPr>
        <p:spPr>
          <a:xfrm>
            <a:off x="762000" y="1223069"/>
            <a:ext cx="4800600" cy="3231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n-US" sz="2100" u="none" cap="none" strike="noStrike">
                <a:solidFill>
                  <a:srgbClr val="6B7280"/>
                </a:solidFill>
                <a:latin typeface="Poppins SemiBold"/>
                <a:ea typeface="Poppins SemiBold"/>
                <a:cs typeface="Poppins SemiBold"/>
                <a:sym typeface="Poppins SemiBold"/>
              </a:rPr>
              <a:t>AI-Assisted Creativity</a:t>
            </a:r>
            <a:endParaRPr/>
          </a:p>
        </p:txBody>
      </p:sp>
      <p:sp>
        <p:nvSpPr>
          <p:cNvPr id="190" name="Google Shape;190;p20"/>
          <p:cNvSpPr txBox="1"/>
          <p:nvPr/>
        </p:nvSpPr>
        <p:spPr>
          <a:xfrm>
            <a:off x="762000" y="1718369"/>
            <a:ext cx="4800600" cy="3398100"/>
          </a:xfrm>
          <a:prstGeom prst="rect">
            <a:avLst/>
          </a:prstGeom>
          <a:noFill/>
          <a:ln>
            <a:noFill/>
          </a:ln>
        </p:spPr>
        <p:txBody>
          <a:bodyPr anchorCtr="0" anchor="t" bIns="0" lIns="0" spcFirstLastPara="1" rIns="0" wrap="square" tIns="0">
            <a:spAutoFit/>
          </a:bodyPr>
          <a:lstStyle/>
          <a:p>
            <a:pPr indent="0" lvl="0" marL="0" marR="0" rtl="0" algn="l">
              <a:lnSpc>
                <a:spcPct val="119979"/>
              </a:lnSpc>
              <a:spcBef>
                <a:spcPts val="0"/>
              </a:spcBef>
              <a:spcAft>
                <a:spcPts val="0"/>
              </a:spcAft>
              <a:buNone/>
            </a:pPr>
            <a:r>
              <a:rPr b="1" i="0" lang="en-US" sz="4800" u="none" cap="none" strike="noStrike">
                <a:solidFill>
                  <a:srgbClr val="111827"/>
                </a:solidFill>
                <a:latin typeface="Poppins"/>
                <a:ea typeface="Poppins"/>
                <a:cs typeface="Poppins"/>
                <a:sym typeface="Poppins"/>
              </a:rPr>
              <a:t>캐릭터 디자인</a:t>
            </a:r>
            <a:br>
              <a:rPr b="0" i="0" lang="en-US" sz="1800" u="none" cap="none" strike="noStrike">
                <a:solidFill>
                  <a:schemeClr val="dk1"/>
                </a:solidFill>
                <a:latin typeface="Calibri"/>
                <a:ea typeface="Calibri"/>
                <a:cs typeface="Calibri"/>
                <a:sym typeface="Calibri"/>
              </a:rPr>
            </a:br>
            <a:r>
              <a:rPr b="1" i="0" lang="en-US" sz="4800" u="none" cap="none" strike="noStrike">
                <a:solidFill>
                  <a:srgbClr val="111827"/>
                </a:solidFill>
                <a:latin typeface="Poppins"/>
                <a:ea typeface="Poppins"/>
                <a:cs typeface="Poppins"/>
                <a:sym typeface="Poppins"/>
              </a:rPr>
              <a:t> 워크플로우</a:t>
            </a:r>
            <a:br>
              <a:rPr b="0" i="0" lang="en-US" sz="1800" u="none" cap="none" strike="noStrike">
                <a:solidFill>
                  <a:schemeClr val="dk1"/>
                </a:solidFill>
                <a:latin typeface="Calibri"/>
                <a:ea typeface="Calibri"/>
                <a:cs typeface="Calibri"/>
                <a:sym typeface="Calibri"/>
              </a:rPr>
            </a:br>
            <a:r>
              <a:rPr b="1" i="0" lang="en-US" sz="4800" u="none" cap="none" strike="noStrike">
                <a:solidFill>
                  <a:srgbClr val="3B82F6"/>
                </a:solidFill>
                <a:latin typeface="Poppins"/>
                <a:ea typeface="Poppins"/>
                <a:cs typeface="Poppins"/>
                <a:sym typeface="Poppins"/>
              </a:rPr>
              <a:t>With Gemini Phase I &amp; II</a:t>
            </a:r>
            <a:endParaRPr/>
          </a:p>
        </p:txBody>
      </p:sp>
      <p:sp>
        <p:nvSpPr>
          <p:cNvPr id="191" name="Google Shape;191;p20"/>
          <p:cNvSpPr txBox="1"/>
          <p:nvPr/>
        </p:nvSpPr>
        <p:spPr>
          <a:xfrm>
            <a:off x="762000" y="5259605"/>
            <a:ext cx="4572000" cy="538800"/>
          </a:xfrm>
          <a:prstGeom prst="rect">
            <a:avLst/>
          </a:prstGeom>
          <a:noFill/>
          <a:ln>
            <a:noFill/>
          </a:ln>
        </p:spPr>
        <p:txBody>
          <a:bodyPr anchorCtr="0" anchor="t" bIns="0" lIns="0" spcFirstLastPara="1" rIns="0" wrap="square" tIns="0">
            <a:spAutoFit/>
          </a:bodyPr>
          <a:lstStyle/>
          <a:p>
            <a:pPr indent="0" lvl="0" marL="0" marR="0" rtl="0" algn="l">
              <a:lnSpc>
                <a:spcPct val="133333"/>
              </a:lnSpc>
              <a:spcBef>
                <a:spcPts val="0"/>
              </a:spcBef>
              <a:spcAft>
                <a:spcPts val="0"/>
              </a:spcAft>
              <a:buNone/>
            </a:pPr>
            <a:r>
              <a:rPr b="0" i="0" lang="en-US" sz="1500" u="none" cap="none" strike="noStrike">
                <a:solidFill>
                  <a:srgbClr val="4B5563"/>
                </a:solidFill>
                <a:latin typeface="Noto Sans KR"/>
                <a:ea typeface="Noto Sans KR"/>
                <a:cs typeface="Noto Sans KR"/>
                <a:sym typeface="Noto Sans KR"/>
              </a:rPr>
              <a:t>제미나이의 멀티모달 능력을 활용한</a:t>
            </a:r>
            <a:br>
              <a:rPr b="0" i="0" lang="en-US" sz="1800" u="none" cap="none" strike="noStrike">
                <a:solidFill>
                  <a:schemeClr val="dk1"/>
                </a:solidFill>
                <a:latin typeface="Calibri"/>
                <a:ea typeface="Calibri"/>
                <a:cs typeface="Calibri"/>
                <a:sym typeface="Calibri"/>
              </a:rPr>
            </a:br>
            <a:r>
              <a:rPr b="0" i="0" lang="en-US" sz="1500" u="none" cap="none" strike="noStrike">
                <a:solidFill>
                  <a:srgbClr val="4B5563"/>
                </a:solidFill>
                <a:latin typeface="Noto Sans KR"/>
                <a:ea typeface="Noto Sans KR"/>
                <a:cs typeface="Noto Sans KR"/>
                <a:sym typeface="Noto Sans KR"/>
              </a:rPr>
              <a:t> 캐릭터 구상부터 시각화까지의 여정</a:t>
            </a:r>
            <a:endParaRPr/>
          </a:p>
        </p:txBody>
      </p:sp>
      <p:pic>
        <p:nvPicPr>
          <p:cNvPr id="192" name="Google Shape;192;p20" title="gemini_image_131.png"/>
          <p:cNvPicPr preferRelativeResize="0"/>
          <p:nvPr/>
        </p:nvPicPr>
        <p:blipFill rotWithShape="1">
          <a:blip r:embed="rId3">
            <a:alphaModFix/>
          </a:blip>
          <a:srcRect b="0" l="19034" r="25729" t="0"/>
          <a:stretch/>
        </p:blipFill>
        <p:spPr>
          <a:xfrm>
            <a:off x="5562600" y="0"/>
            <a:ext cx="6629401" cy="68580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pic>
        <p:nvPicPr>
          <p:cNvPr descr="image.png" id="197" name="Google Shape;197;p21"/>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98" name="Google Shape;198;p21"/>
          <p:cNvSpPr/>
          <p:nvPr/>
        </p:nvSpPr>
        <p:spPr>
          <a:xfrm>
            <a:off x="5619750" y="2112764"/>
            <a:ext cx="952500" cy="38100"/>
          </a:xfrm>
          <a:prstGeom prst="rect">
            <a:avLst/>
          </a:prstGeom>
          <a:solidFill>
            <a:srgbClr val="3B82F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99" name="Google Shape;199;p21"/>
          <p:cNvSpPr txBox="1"/>
          <p:nvPr/>
        </p:nvSpPr>
        <p:spPr>
          <a:xfrm>
            <a:off x="5052748" y="2436614"/>
            <a:ext cx="2086500" cy="138540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n-US" sz="4500" u="none" cap="none" strike="noStrike">
                <a:solidFill>
                  <a:srgbClr val="111827"/>
                </a:solidFill>
                <a:latin typeface="Poppins"/>
                <a:ea typeface="Poppins"/>
                <a:cs typeface="Poppins"/>
                <a:sym typeface="Poppins"/>
              </a:rPr>
              <a:t>Phase I</a:t>
            </a:r>
            <a:endParaRPr/>
          </a:p>
        </p:txBody>
      </p:sp>
      <p:sp>
        <p:nvSpPr>
          <p:cNvPr id="200" name="Google Shape;200;p21"/>
          <p:cNvSpPr txBox="1"/>
          <p:nvPr/>
        </p:nvSpPr>
        <p:spPr>
          <a:xfrm>
            <a:off x="3933825" y="3770114"/>
            <a:ext cx="4324200" cy="1551600"/>
          </a:xfrm>
          <a:prstGeom prst="rect">
            <a:avLst/>
          </a:prstGeom>
          <a:noFill/>
          <a:ln>
            <a:noFill/>
          </a:ln>
        </p:spPr>
        <p:txBody>
          <a:bodyPr anchorCtr="0" anchor="t" bIns="0" lIns="0" spcFirstLastPara="1" rIns="0" wrap="square" tIns="0">
            <a:spAutoFit/>
          </a:bodyPr>
          <a:lstStyle/>
          <a:p>
            <a:pPr indent="0" lvl="0" marL="0" marR="0" rtl="0" algn="ctr">
              <a:lnSpc>
                <a:spcPct val="160000"/>
              </a:lnSpc>
              <a:spcBef>
                <a:spcPts val="0"/>
              </a:spcBef>
              <a:spcAft>
                <a:spcPts val="0"/>
              </a:spcAft>
              <a:buNone/>
            </a:pPr>
            <a:r>
              <a:rPr b="0" i="0" lang="en-US" sz="2400" u="none" cap="none" strike="noStrike">
                <a:solidFill>
                  <a:srgbClr val="3B82F6"/>
                </a:solidFill>
                <a:latin typeface="Noto Sans KR"/>
                <a:ea typeface="Noto Sans KR"/>
                <a:cs typeface="Noto Sans KR"/>
                <a:sym typeface="Noto Sans KR"/>
              </a:rPr>
              <a:t>캐릭터 구상 및 개념화</a:t>
            </a:r>
            <a:br>
              <a:rPr b="0" i="0" lang="en-US" sz="1800" u="none" cap="none" strike="noStrike">
                <a:solidFill>
                  <a:schemeClr val="dk1"/>
                </a:solidFill>
                <a:latin typeface="Calibri"/>
                <a:ea typeface="Calibri"/>
                <a:cs typeface="Calibri"/>
                <a:sym typeface="Calibri"/>
              </a:rPr>
            </a:br>
            <a:r>
              <a:rPr b="0" i="0" lang="en-US" sz="2400" u="none" cap="none" strike="noStrike">
                <a:solidFill>
                  <a:srgbClr val="3B82F6"/>
                </a:solidFill>
                <a:latin typeface="Noto Sans KR"/>
                <a:ea typeface="Noto Sans KR"/>
                <a:cs typeface="Noto Sans KR"/>
                <a:sym typeface="Noto Sans KR"/>
              </a:rPr>
              <a:t> (Ideation &amp; Conceptualization)</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