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</p:sldIdLst>
  <p:sldSz cy="6858000" cx="12192000"/>
  <p:notesSz cx="6858000" cy="9144000"/>
  <p:embeddedFontLst>
    <p:embeddedFont>
      <p:font typeface="Noto Sans KR"/>
      <p:regular r:id="rId86"/>
      <p:bold r:id="rId87"/>
    </p:embeddedFont>
    <p:embeddedFont>
      <p:font typeface="Noto Sans ExtraBold"/>
      <p:bold r:id="rId88"/>
      <p:boldItalic r:id="rId89"/>
    </p:embeddedFont>
    <p:embeddedFont>
      <p:font typeface="Inter"/>
      <p:regular r:id="rId90"/>
      <p:bold r:id="rId91"/>
      <p:italic r:id="rId92"/>
      <p:boldItalic r:id="rId9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217171A-9248-467A-87A2-65F1E5CFEAB4}">
  <a:tblStyle styleId="{8217171A-9248-467A-87A2-65F1E5CFEAB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800BC98-3DF6-4F6D-AD8C-12DEA74C772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42" Type="http://schemas.openxmlformats.org/officeDocument/2006/relationships/slide" Target="slides/slide36.xml"/><Relationship Id="rId86" Type="http://schemas.openxmlformats.org/officeDocument/2006/relationships/font" Target="fonts/NotoSansKR-regular.fntdata"/><Relationship Id="rId41" Type="http://schemas.openxmlformats.org/officeDocument/2006/relationships/slide" Target="slides/slide35.xml"/><Relationship Id="rId85" Type="http://schemas.openxmlformats.org/officeDocument/2006/relationships/slide" Target="slides/slide79.xml"/><Relationship Id="rId44" Type="http://schemas.openxmlformats.org/officeDocument/2006/relationships/slide" Target="slides/slide38.xml"/><Relationship Id="rId88" Type="http://schemas.openxmlformats.org/officeDocument/2006/relationships/font" Target="fonts/NotoSansExtraBold-bold.fntdata"/><Relationship Id="rId43" Type="http://schemas.openxmlformats.org/officeDocument/2006/relationships/slide" Target="slides/slide37.xml"/><Relationship Id="rId87" Type="http://schemas.openxmlformats.org/officeDocument/2006/relationships/font" Target="fonts/NotoSansKR-bold.fntdata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9" Type="http://schemas.openxmlformats.org/officeDocument/2006/relationships/font" Target="fonts/NotoSansExtraBold-boldItalic.fntdata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91" Type="http://schemas.openxmlformats.org/officeDocument/2006/relationships/font" Target="fonts/Inter-bold.fntdata"/><Relationship Id="rId90" Type="http://schemas.openxmlformats.org/officeDocument/2006/relationships/font" Target="fonts/Inter-regular.fntdata"/><Relationship Id="rId93" Type="http://schemas.openxmlformats.org/officeDocument/2006/relationships/font" Target="fonts/Inter-boldItalic.fntdata"/><Relationship Id="rId92" Type="http://schemas.openxmlformats.org/officeDocument/2006/relationships/font" Target="fonts/Inter-italic.fntdata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log.naver.com/hs_group/220662127800#:~:text=1964%EB%85%84%20%EC%B2%98%EC%9D%8C%20%EA%B1%B0%EB%9E%98%EB%90%9C%20'%EC%83%98'%EC%9D%98%20%EA%B0%80%EA%B2%A9%EC%9D%80%202%2C000%EB%8B%AC%EB%9F%AC%EA%B0%80%20%EC%B1%84,%EA%B0%92%EC%9D%B4%20%EC%98%A4%EB%A5%B4%EA%B8%B0%20%EC%8B%9C%EC%9E%91%ED%95%98%EB%8D%94%EB%8B%88%202004%EB%85%84%EC%97%90%EB%8A%94%20%EB%A7%88%EC%B9%A8%EB%82%B4%2036%EC%96%B5%EC%9B%90%EC%9D%84%20%EB%84%98%EC%96%B4%EA%B0%94%EB%8B%A4." TargetMode="External"/><Relationship Id="rId3" Type="http://schemas.openxmlformats.org/officeDocument/2006/relationships/hyperlink" Target="https://www.hankyung.com/article/2000012002461#:~:text=%EB%8C%80%ED%91%9C%EC%A0%81%EC%9D%B8%20%EB%8B%A4%EB%8B%A4%EC%9D%B4%EC%A6%98%20%EC%9E%91%EA%B0%80%EB%A1%9C%20%EA%BC%BD%ED%9E%88%EB%8A%94%20%ED%94%84%EB%9E%91%EC%8A%A4%EC%B6%9C%EC%8B%A0%EC%9D%98%20%EB%A7%88%EB%A5%B4%EC%85%80%20%EB%92%A4%EC%83%B9(1887~1968)%EC%9D%98,%EC%82%AC%EC%9D%B8%EC%9D%84%20%ED%95%9C%20%EA%B2%83%EC%9C%BC%EB%A1%9C%201917%EB%85%84%20%EC%B2%98%EC%9D%8C%20%EC%84%A0%EC%9D%84%20%EB%B3%B4%EC%98%80%EB%8B%A4." TargetMode="External"/><Relationship Id="rId4" Type="http://schemas.openxmlformats.org/officeDocument/2006/relationships/hyperlink" Target="https://www.hankyung.com/article/2000012002461#:~:text=%EB%8C%80%ED%91%9C%EC%A0%81%EC%9D%B8%20%EB%8B%A4%EB%8B%A4%EC%9D%B4%EC%A6%98%20%EC%9E%91%EA%B0%80%EB%A1%9C%20%EA%BC%BD%ED%9E%88%EB%8A%94%20%ED%94%84%EB%9E%91%EC%8A%A4%EC%B6%9C%EC%8B%A0%EC%9D%98%20%EB%A7%88%EB%A5%B4%EC%85%80%20%EB%92%A4%EC%83%B9(1887~1968)%EC%9D%98,%EC%82%AC%EC%9D%B8%EC%9D%84%20%ED%95%9C%20%EA%B2%83%EC%9C%BC%EB%A1%9C%201917%EB%85%84%20%EC%B2%98%EC%9D%8C%20%EC%84%A0%EC%9D%84%20%EB%B3%B4%EC%98%80%EB%8B%A4." TargetMode="External"/><Relationship Id="rId10" Type="http://schemas.openxmlformats.org/officeDocument/2006/relationships/hyperlink" Target="http://www.daljin.com/column/10094#:~:text=%EC%9D%B4%EC%A0%9C%EB%8A%94%20%EB%84%88%EB%AC%B4%20%EC%B9%9C%EC%88%99%ED%95%A0%20%EB%A7%8C%ED%81%BC%20%EB%8C%80%EC%A4%91%EC%A0%81%EC%9C%BC%EB%A1%9C%20%EC%95%8C%EB%A0%A4%EC%A7%84%20%EB%AF%B8%EB%A5%B4%EC%85%80,Artists)%20%EA%B0%80%20%EC%A3%BC%EC%B5%9C%ED%95%9C%20%EC%9D%B4%20%EC%A0%84%EC%8B%9C%ED%9A%8C%EB%8A%94%20%EB%AC%B4%EC%8B%AC%EC%82%AC%EC%A0%9C%EB%8F%84%EB%A1%9C%206%EB%8B%AC%EB%9F%AC%EC%9D%98" TargetMode="External"/><Relationship Id="rId9" Type="http://schemas.openxmlformats.org/officeDocument/2006/relationships/hyperlink" Target="http://www.daljin.com/column/10094#:~:text=%EC%9D%B4%EC%A0%9C%EB%8A%94%20%EB%84%88%EB%AC%B4%20%EC%B9%9C%EC%88%99%ED%95%A0%20%EB%A7%8C%ED%81%BC%20%EB%8C%80%EC%A4%91%EC%A0%81%EC%9C%BC%EB%A1%9C%20%EC%95%8C%EB%A0%A4%EC%A7%84%20%EB%AF%B8%EB%A5%B4%EC%85%80,Artists)%20%EA%B0%80%20%EC%A3%BC%EC%B5%9C%ED%95%9C%20%EC%9D%B4%20%EC%A0%84%EC%8B%9C%ED%9A%8C%EB%8A%94%20%EB%AC%B4%EC%8B%AC%EC%82%AC%EC%A0%9C%EB%8F%84%EB%A1%9C%206%EB%8B%AC%EB%9F%AC%EC%9D%98" TargetMode="External"/><Relationship Id="rId5" Type="http://schemas.openxmlformats.org/officeDocument/2006/relationships/hyperlink" Target="https://en.wikipedia.org/wiki/Fountain_(Duchamp)" TargetMode="External"/><Relationship Id="rId6" Type="http://schemas.openxmlformats.org/officeDocument/2006/relationships/hyperlink" Target="https://en.wikipedia.org/wiki/Fountain_(Duchamp)" TargetMode="External"/><Relationship Id="rId7" Type="http://schemas.openxmlformats.org/officeDocument/2006/relationships/hyperlink" Target="https://www.chosun.com/site/data/html_dir/2011/03/09/2011030900006.html#:~:text=%EB%92%A4%EC%83%B9%EC%9D%98%20'%EC%83%98'%EC%9D%80%202002,1800%EB%A7%8C%EC%9B%90)%EC%97%90%20%EB%82%99%EC%B0%B0%EB%90%90%EB%8B%A4." TargetMode="External"/><Relationship Id="rId8" Type="http://schemas.openxmlformats.org/officeDocument/2006/relationships/hyperlink" Target="https://www.chosun.com/site/data/html_dir/2011/03/09/2011030900006.html#:~:text=%EB%92%A4%EC%83%B9%EC%9D%98%20'%EC%83%98'%EC%9D%80%202002,1800%EB%A7%8C%EC%9B%90)%EC%97%90%20%EB%82%99%EC%B0%B0%EB%90%90%EB%8B%A4.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df9971a55_0_109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ddf9971a55_0_1097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57e8f05a0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3d57e8f05a0_0_4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d57e8f05a0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3d57e8f05a0_0_5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57e8f05a0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3d57e8f05a0_0_5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df9971a55_0_1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3ddf9971a55_0_12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d57e8f05a0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3d57e8f05a0_0_5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d57e8f05a0_0_5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</a:rPr>
              <a:t>주요 경매 기록:</a:t>
            </a:r>
            <a:r>
              <a:rPr lang="en-US" sz="1200">
                <a:solidFill>
                  <a:schemeClr val="dk1"/>
                </a:solidFill>
              </a:rPr>
              <a:t> 1999년 뉴욕 소더비 경매에서 약 </a:t>
            </a:r>
            <a:r>
              <a:rPr b="1" lang="en-US" sz="1200">
                <a:solidFill>
                  <a:schemeClr val="dk1"/>
                </a:solidFill>
              </a:rPr>
              <a:t>176만 달러(당시 한화 약 20억 원 이상)</a:t>
            </a:r>
            <a:r>
              <a:rPr lang="en-US" sz="1200">
                <a:solidFill>
                  <a:schemeClr val="dk1"/>
                </a:solidFill>
              </a:rPr>
              <a:t>에 낙찰된 기록이 있으며, 이후 2002년에는 또 다른 에디션이 약 </a:t>
            </a:r>
            <a:r>
              <a:rPr b="1" lang="en-US" sz="1200">
                <a:solidFill>
                  <a:schemeClr val="dk1"/>
                </a:solidFill>
              </a:rPr>
              <a:t>118만 달러</a:t>
            </a:r>
            <a:r>
              <a:rPr lang="en-US" sz="1200">
                <a:solidFill>
                  <a:schemeClr val="dk1"/>
                </a:solidFill>
              </a:rPr>
              <a:t>에 거래되기도 했습니다.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</a:rPr>
              <a:t>현재 추정 가치:</a:t>
            </a:r>
            <a:r>
              <a:rPr lang="en-US" sz="1200">
                <a:solidFill>
                  <a:schemeClr val="dk1"/>
                </a:solidFill>
              </a:rPr>
              <a:t> 작품의 역사적 중요성 때문에 현재 가치는 훨씬 높게 평가됩니다. 일부 자료에 따르면 2004년 시점에 이미 </a:t>
            </a:r>
            <a:r>
              <a:rPr b="1" lang="en-US" sz="1200">
                <a:solidFill>
                  <a:schemeClr val="dk1"/>
                </a:solidFill>
              </a:rPr>
              <a:t>36억 원</a:t>
            </a:r>
            <a:r>
              <a:rPr lang="en-US" sz="1200">
                <a:solidFill>
                  <a:schemeClr val="dk1"/>
                </a:solidFill>
              </a:rPr>
              <a:t>을 넘어선 것으로 보기도 하며, 현재 시장에 나올 경우 수백억 원대의 가치를 지닐 것으로 추정됩니다.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</a:rPr>
              <a:t>최초 구입가:</a:t>
            </a:r>
            <a:r>
              <a:rPr lang="en-US" sz="1200">
                <a:solidFill>
                  <a:schemeClr val="dk1"/>
                </a:solidFill>
              </a:rPr>
              <a:t> 재미있게도 뒤샹이 1917년 처음 이 작품을 만들 때 사용한 소변기는 상점에서 단돈 </a:t>
            </a:r>
            <a:r>
              <a:rPr b="1" lang="en-US" sz="1200">
                <a:solidFill>
                  <a:schemeClr val="dk1"/>
                </a:solidFill>
              </a:rPr>
              <a:t>6달러</a:t>
            </a:r>
            <a:r>
              <a:rPr lang="en-US" sz="1200">
                <a:solidFill>
                  <a:schemeClr val="dk1"/>
                </a:solidFill>
              </a:rPr>
              <a:t> 정도에 구입한 기성품이었습니다. [</a:t>
            </a:r>
            <a:r>
              <a:rPr lang="en-US" sz="1200" u="sng">
                <a:solidFill>
                  <a:schemeClr val="hlink"/>
                </a:solidFill>
                <a:hlinkClick r:id="rId2"/>
              </a:rPr>
              <a:t>1</a:t>
            </a:r>
            <a:r>
              <a:rPr lang="en-US" sz="1200">
                <a:solidFill>
                  <a:schemeClr val="dk1"/>
                </a:solidFill>
              </a:rPr>
              <a:t>,</a:t>
            </a:r>
            <a:r>
              <a:rPr lang="en-US" sz="12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200" u="sng">
                <a:solidFill>
                  <a:schemeClr val="hlink"/>
                </a:solidFill>
                <a:hlinkClick r:id="rId4"/>
              </a:rPr>
              <a:t>2</a:t>
            </a:r>
            <a:r>
              <a:rPr lang="en-US" sz="1200">
                <a:solidFill>
                  <a:schemeClr val="dk1"/>
                </a:solidFill>
              </a:rPr>
              <a:t>,</a:t>
            </a:r>
            <a:r>
              <a:rPr lang="en-US" sz="12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200" u="sng">
                <a:solidFill>
                  <a:schemeClr val="hlink"/>
                </a:solidFill>
                <a:hlinkClick r:id="rId6"/>
              </a:rPr>
              <a:t>3</a:t>
            </a:r>
            <a:r>
              <a:rPr lang="en-US" sz="1200">
                <a:solidFill>
                  <a:schemeClr val="dk1"/>
                </a:solidFill>
              </a:rPr>
              <a:t>,</a:t>
            </a:r>
            <a:r>
              <a:rPr lang="en-US" sz="12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200" u="sng">
                <a:solidFill>
                  <a:schemeClr val="hlink"/>
                </a:solidFill>
                <a:hlinkClick r:id="rId8"/>
              </a:rPr>
              <a:t>4</a:t>
            </a:r>
            <a:r>
              <a:rPr lang="en-US" sz="1200">
                <a:solidFill>
                  <a:schemeClr val="dk1"/>
                </a:solidFill>
              </a:rPr>
              <a:t>,</a:t>
            </a:r>
            <a:r>
              <a:rPr lang="en-US" sz="1200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US" sz="1200" u="sng">
                <a:solidFill>
                  <a:schemeClr val="hlink"/>
                </a:solidFill>
                <a:hlinkClick r:id="rId10"/>
              </a:rPr>
              <a:t>5</a:t>
            </a:r>
            <a:r>
              <a:rPr lang="en-US" sz="1200">
                <a:solidFill>
                  <a:schemeClr val="dk1"/>
                </a:solidFill>
              </a:rPr>
              <a:t>]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3d57e8f05a0_0_5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d57e8f05a0_0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d57e8f05a0_0_6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ddf9971a5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3ddf9971a55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ddf9971a55_0_111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ddf9971a55_0_1118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ddf9971a55_0_1118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ddf9971a5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3ddf9971a55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df9971a55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3ddf9971a55_0_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ddf9971a55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g3ddf9971a55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ddf9971a55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ddf9971a55_0_1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ddf9971a55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g3ddf9971a55_0_1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d57e8f05a0_0_3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d57e8f05a0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d57e8f05a0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3d57e8f05a0_0_3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d57e8f05a0_0_4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d57e8f05a0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ddf9971a55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g3ddf9971a55_0_2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ddf9971a55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g3ddf9971a55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ddf9971a55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3ddf9971a55_0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ddf9971a55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g3ddf9971a55_0_3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ddf9971a55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g3ddf9971a55_0_3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ddf9971a55_0_1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g3ddf9971a55_0_17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ddf9971a55_0_17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ddf9971a55_0_1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ddf9971a55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g3ddf9971a55_0_4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d57e8f05a0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g3d57e8f05a0_0_6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de26a9004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g3de26a9004f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ddf9971a55_0_18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g3ddf9971a55_0_18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3ddf9971a55_0_18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g3ddf9971a55_0_18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3d57e8f05a0_0_1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" name="Google Shape;792;g3d57e8f05a0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d57e8f05a0_0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d57e8f05a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d57e8f05a0_0_1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d57e8f05a0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d57e8f05a0_0_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3d57e8f05a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3d57e8f05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g3d57e8f05a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ddf9971a55_0_18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g3ddf9971a55_0_18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3ddf9971a55_0_1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g3ddf9971a55_0_18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ddf9971a55_0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g3ddf9971a55_0_5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3ddf9971a55_0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g3ddf9971a55_0_5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3d57e8f05a0_1_1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3d57e8f05a0_1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df9971a55_0_1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ddf9971a55_0_15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3d57e8f05a0_1_1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3d57e8f05a0_1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3d57e8f05a0_1_1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3d57e8f05a0_1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3d57e8f05a0_1_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3d57e8f05a0_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3d57e8f05a0_1_1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3d57e8f05a0_1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d57e8f05a0_1_1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3d57e8f05a0_1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d57e8f05a0_0_4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3d57e8f05a0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d57e8f05a0_0_4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d57e8f05a0_0_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3d57e8f05a0_0_4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3d57e8f05a0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3d57e8f05a0_0_7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3d57e8f05a0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d57e8f05a0_0_6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3d57e8f05a0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df9971a55_0_1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ddf9971a55_0_15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3d57e8f05a0_0_6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3d57e8f05a0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d57e8f05a0_0_6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3d57e8f05a0_0_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d57e8f05a0_0_7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" name="Google Shape;1017;g3d57e8f05a0_0_7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3ddf9971a55_0_6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g3ddf9971a55_0_6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3ddf9971a55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g3ddf9971a55_0_6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3ddf9971a55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g3ddf9971a55_0_6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ddf9971a55_0_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g3ddf9971a55_0_6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g3d592a4c45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3" name="Google Shape;1103;g3d592a4c4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3d57e8f05a0_0_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g3d57e8f05a0_0_6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ddf9971a55_0_8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5" name="Google Shape;1115;g3ddf9971a55_0_8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df9971a55_0_1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ddf9971a55_0_16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3ddf9971a55_0_7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g3ddf9971a55_0_7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3ddf9971a55_0_2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g3ddf9971a55_0_20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3ddf9971a55_0_20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g3ddf9971a55_0_20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3ddf9971a55_0_2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g3ddf9971a55_0_20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3ddf9971a55_0_8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" name="Google Shape;1232;g3ddf9971a55_0_8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3ddf9971a55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" name="Google Shape;1259;g3ddf9971a55_0_9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3ddf9971a55_0_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" name="Google Shape;1284;g3ddf9971a55_0_9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3ddf9971a55_0_9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" name="Google Shape;1310;g3ddf9971a55_0_9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g3ddf9971a55_0_9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g3ddf9971a55_0_9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3ddf9971a55_0_9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g3ddf9971a55_0_9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df9971a55_0_16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3ddf9971a55_0_16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아기자기하게 즐거운 기분이나 느낌.</a:t>
            </a:r>
            <a:endParaRPr/>
          </a:p>
        </p:txBody>
      </p:sp>
      <p:sp>
        <p:nvSpPr>
          <p:cNvPr id="212" name="Google Shape;2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82" name="Google Shape;82;p14"/>
          <p:cNvPicPr preferRelativeResize="0"/>
          <p:nvPr/>
        </p:nvPicPr>
        <p:blipFill rotWithShape="1">
          <a:blip r:embed="rId2">
            <a:alphaModFix/>
          </a:blip>
          <a:srcRect b="92139" l="0" r="0" t="2563"/>
          <a:stretch/>
        </p:blipFill>
        <p:spPr>
          <a:xfrm>
            <a:off x="0" y="-3175"/>
            <a:ext cx="12192002" cy="36989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/>
          <p:nvPr/>
        </p:nvSpPr>
        <p:spPr>
          <a:xfrm>
            <a:off x="0" y="-1"/>
            <a:ext cx="12192000" cy="351000"/>
          </a:xfrm>
          <a:prstGeom prst="rect">
            <a:avLst/>
          </a:prstGeom>
          <a:solidFill>
            <a:srgbClr val="000000">
              <a:alpha val="4588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algun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-228918" y="69849"/>
            <a:ext cx="3472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 기반 한국문화유산 애니메이션 ‘돌깨비’</a:t>
            </a:r>
            <a:endParaRPr sz="700"/>
          </a:p>
        </p:txBody>
      </p:sp>
      <p:sp>
        <p:nvSpPr>
          <p:cNvPr id="85" name="Google Shape;85;p14"/>
          <p:cNvSpPr txBox="1"/>
          <p:nvPr>
            <p:ph idx="12" type="sldNum"/>
          </p:nvPr>
        </p:nvSpPr>
        <p:spPr>
          <a:xfrm>
            <a:off x="5892800" y="6172200"/>
            <a:ext cx="2844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45725" spcFirstLastPara="1" rIns="45725" wrap="square" tIns="457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5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20.png"/><Relationship Id="rId5" Type="http://schemas.openxmlformats.org/officeDocument/2006/relationships/image" Target="../media/image37.jpg"/><Relationship Id="rId6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52.png"/><Relationship Id="rId5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Relationship Id="rId5" Type="http://schemas.openxmlformats.org/officeDocument/2006/relationships/image" Target="../media/image32.png"/><Relationship Id="rId6" Type="http://schemas.openxmlformats.org/officeDocument/2006/relationships/image" Target="../media/image25.png"/><Relationship Id="rId7" Type="http://schemas.openxmlformats.org/officeDocument/2006/relationships/image" Target="../media/image28.png"/><Relationship Id="rId8" Type="http://schemas.openxmlformats.org/officeDocument/2006/relationships/image" Target="../media/image45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image" Target="../media/image51.png"/><Relationship Id="rId13" Type="http://schemas.openxmlformats.org/officeDocument/2006/relationships/image" Target="../media/image48.png"/><Relationship Id="rId1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43.png"/><Relationship Id="rId14" Type="http://schemas.openxmlformats.org/officeDocument/2006/relationships/image" Target="../media/image34.png"/><Relationship Id="rId5" Type="http://schemas.openxmlformats.org/officeDocument/2006/relationships/image" Target="../media/image29.png"/><Relationship Id="rId6" Type="http://schemas.openxmlformats.org/officeDocument/2006/relationships/image" Target="../media/image42.png"/><Relationship Id="rId7" Type="http://schemas.openxmlformats.org/officeDocument/2006/relationships/image" Target="../media/image36.png"/><Relationship Id="rId8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1.png"/><Relationship Id="rId4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9.png"/><Relationship Id="rId4" Type="http://schemas.openxmlformats.org/officeDocument/2006/relationships/image" Target="../media/image71.png"/><Relationship Id="rId5" Type="http://schemas.openxmlformats.org/officeDocument/2006/relationships/image" Target="../media/image6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7.png"/><Relationship Id="rId4" Type="http://schemas.openxmlformats.org/officeDocument/2006/relationships/image" Target="../media/image50.png"/><Relationship Id="rId5" Type="http://schemas.openxmlformats.org/officeDocument/2006/relationships/image" Target="../media/image55.png"/><Relationship Id="rId6" Type="http://schemas.openxmlformats.org/officeDocument/2006/relationships/image" Target="../media/image53.png"/><Relationship Id="rId7" Type="http://schemas.openxmlformats.org/officeDocument/2006/relationships/image" Target="../media/image57.png"/><Relationship Id="rId8" Type="http://schemas.openxmlformats.org/officeDocument/2006/relationships/image" Target="../media/image7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2.png"/><Relationship Id="rId4" Type="http://schemas.openxmlformats.org/officeDocument/2006/relationships/image" Target="../media/image58.png"/><Relationship Id="rId5" Type="http://schemas.openxmlformats.org/officeDocument/2006/relationships/image" Target="../media/image7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6.png"/><Relationship Id="rId4" Type="http://schemas.openxmlformats.org/officeDocument/2006/relationships/image" Target="../media/image6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6.png"/><Relationship Id="rId4" Type="http://schemas.openxmlformats.org/officeDocument/2006/relationships/hyperlink" Target="http://www.youtube.com/watch?v=_gGl3LJ7vHc" TargetMode="External"/><Relationship Id="rId5" Type="http://schemas.openxmlformats.org/officeDocument/2006/relationships/image" Target="../media/image6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5" Type="http://schemas.openxmlformats.org/officeDocument/2006/relationships/image" Target="../media/image6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3.png"/><Relationship Id="rId4" Type="http://schemas.openxmlformats.org/officeDocument/2006/relationships/image" Target="../media/image76.png"/><Relationship Id="rId5" Type="http://schemas.openxmlformats.org/officeDocument/2006/relationships/image" Target="../media/image64.png"/></Relationships>
</file>

<file path=ppt/slides/_rels/slide25.xml.rels><?xml version="1.0" encoding="UTF-8" standalone="yes"?><Relationships xmlns="http://schemas.openxmlformats.org/package/2006/relationships"><Relationship Id="rId11" Type="http://schemas.openxmlformats.org/officeDocument/2006/relationships/image" Target="../media/image92.png"/><Relationship Id="rId1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9.png"/><Relationship Id="rId4" Type="http://schemas.openxmlformats.org/officeDocument/2006/relationships/image" Target="../media/image66.png"/><Relationship Id="rId9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75.png"/><Relationship Id="rId7" Type="http://schemas.openxmlformats.org/officeDocument/2006/relationships/image" Target="../media/image67.png"/><Relationship Id="rId8" Type="http://schemas.openxmlformats.org/officeDocument/2006/relationships/image" Target="../media/image7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5.png"/><Relationship Id="rId4" Type="http://schemas.openxmlformats.org/officeDocument/2006/relationships/image" Target="../media/image82.png"/><Relationship Id="rId5" Type="http://schemas.openxmlformats.org/officeDocument/2006/relationships/image" Target="../media/image81.png"/><Relationship Id="rId6" Type="http://schemas.openxmlformats.org/officeDocument/2006/relationships/image" Target="../media/image84.png"/><Relationship Id="rId7" Type="http://schemas.openxmlformats.org/officeDocument/2006/relationships/image" Target="../media/image9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1.png"/><Relationship Id="rId4" Type="http://schemas.openxmlformats.org/officeDocument/2006/relationships/image" Target="../media/image95.png"/><Relationship Id="rId5" Type="http://schemas.openxmlformats.org/officeDocument/2006/relationships/image" Target="../media/image101.png"/><Relationship Id="rId6" Type="http://schemas.openxmlformats.org/officeDocument/2006/relationships/image" Target="../media/image98.png"/><Relationship Id="rId7" Type="http://schemas.openxmlformats.org/officeDocument/2006/relationships/image" Target="../media/image104.png"/><Relationship Id="rId8" Type="http://schemas.openxmlformats.org/officeDocument/2006/relationships/image" Target="../media/image1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3.png"/><Relationship Id="rId4" Type="http://schemas.openxmlformats.org/officeDocument/2006/relationships/image" Target="../media/image89.png"/><Relationship Id="rId9" Type="http://schemas.openxmlformats.org/officeDocument/2006/relationships/image" Target="../media/image88.png"/><Relationship Id="rId5" Type="http://schemas.openxmlformats.org/officeDocument/2006/relationships/image" Target="../media/image90.png"/><Relationship Id="rId6" Type="http://schemas.openxmlformats.org/officeDocument/2006/relationships/image" Target="../media/image70.png"/><Relationship Id="rId7" Type="http://schemas.openxmlformats.org/officeDocument/2006/relationships/image" Target="../media/image86.png"/><Relationship Id="rId8" Type="http://schemas.openxmlformats.org/officeDocument/2006/relationships/image" Target="../media/image9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7.png"/><Relationship Id="rId4" Type="http://schemas.openxmlformats.org/officeDocument/2006/relationships/image" Target="../media/image93.png"/><Relationship Id="rId9" Type="http://schemas.openxmlformats.org/officeDocument/2006/relationships/image" Target="../media/image10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12.png"/><Relationship Id="rId8" Type="http://schemas.openxmlformats.org/officeDocument/2006/relationships/image" Target="../media/image107.png"/></Relationships>
</file>

<file path=ppt/slides/_rels/slide3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3.png"/><Relationship Id="rId10" Type="http://schemas.openxmlformats.org/officeDocument/2006/relationships/image" Target="../media/image109.png"/><Relationship Id="rId13" Type="http://schemas.openxmlformats.org/officeDocument/2006/relationships/image" Target="../media/image114.png"/><Relationship Id="rId1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9" Type="http://schemas.openxmlformats.org/officeDocument/2006/relationships/image" Target="../media/image106.png"/><Relationship Id="rId5" Type="http://schemas.openxmlformats.org/officeDocument/2006/relationships/image" Target="../media/image105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2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1.png"/><Relationship Id="rId4" Type="http://schemas.openxmlformats.org/officeDocument/2006/relationships/image" Target="../media/image115.png"/><Relationship Id="rId5" Type="http://schemas.openxmlformats.org/officeDocument/2006/relationships/image" Target="../media/image131.png"/><Relationship Id="rId6" Type="http://schemas.openxmlformats.org/officeDocument/2006/relationships/image" Target="../media/image125.png"/><Relationship Id="rId7" Type="http://schemas.openxmlformats.org/officeDocument/2006/relationships/image" Target="../media/image116.png"/><Relationship Id="rId8" Type="http://schemas.openxmlformats.org/officeDocument/2006/relationships/image" Target="../media/image12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7.jpg"/><Relationship Id="rId4" Type="http://schemas.openxmlformats.org/officeDocument/2006/relationships/image" Target="../media/image119.png"/><Relationship Id="rId5" Type="http://schemas.openxmlformats.org/officeDocument/2006/relationships/image" Target="../media/image128.png"/><Relationship Id="rId6" Type="http://schemas.openxmlformats.org/officeDocument/2006/relationships/image" Target="../media/image121.png"/><Relationship Id="rId7" Type="http://schemas.openxmlformats.org/officeDocument/2006/relationships/image" Target="../media/image12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24.png"/><Relationship Id="rId4" Type="http://schemas.openxmlformats.org/officeDocument/2006/relationships/image" Target="../media/image130.png"/><Relationship Id="rId5" Type="http://schemas.openxmlformats.org/officeDocument/2006/relationships/image" Target="../media/image140.png"/><Relationship Id="rId6" Type="http://schemas.openxmlformats.org/officeDocument/2006/relationships/image" Target="../media/image127.png"/><Relationship Id="rId7" Type="http://schemas.openxmlformats.org/officeDocument/2006/relationships/image" Target="../media/image133.png"/><Relationship Id="rId8" Type="http://schemas.openxmlformats.org/officeDocument/2006/relationships/image" Target="../media/image14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5.png"/><Relationship Id="rId4" Type="http://schemas.openxmlformats.org/officeDocument/2006/relationships/image" Target="../media/image134.png"/><Relationship Id="rId5" Type="http://schemas.openxmlformats.org/officeDocument/2006/relationships/image" Target="../media/image147.png"/><Relationship Id="rId6" Type="http://schemas.openxmlformats.org/officeDocument/2006/relationships/image" Target="../media/image13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2.png"/><Relationship Id="rId4" Type="http://schemas.openxmlformats.org/officeDocument/2006/relationships/image" Target="../media/image145.png"/><Relationship Id="rId5" Type="http://schemas.openxmlformats.org/officeDocument/2006/relationships/image" Target="../media/image136.png"/><Relationship Id="rId6" Type="http://schemas.openxmlformats.org/officeDocument/2006/relationships/image" Target="../media/image141.png"/><Relationship Id="rId7" Type="http://schemas.openxmlformats.org/officeDocument/2006/relationships/image" Target="../media/image142.png"/><Relationship Id="rId8" Type="http://schemas.openxmlformats.org/officeDocument/2006/relationships/image" Target="../media/image14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4.png"/><Relationship Id="rId4" Type="http://schemas.openxmlformats.org/officeDocument/2006/relationships/image" Target="../media/image138.png"/><Relationship Id="rId5" Type="http://schemas.openxmlformats.org/officeDocument/2006/relationships/image" Target="../media/image157.png"/><Relationship Id="rId6" Type="http://schemas.openxmlformats.org/officeDocument/2006/relationships/image" Target="../media/image14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38.png"/><Relationship Id="rId5" Type="http://schemas.openxmlformats.org/officeDocument/2006/relationships/image" Target="../media/image9.png"/><Relationship Id="rId6" Type="http://schemas.openxmlformats.org/officeDocument/2006/relationships/image" Target="../media/image1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68.png"/><Relationship Id="rId4" Type="http://schemas.openxmlformats.org/officeDocument/2006/relationships/image" Target="../media/image15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6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67.png"/><Relationship Id="rId4" Type="http://schemas.openxmlformats.org/officeDocument/2006/relationships/image" Target="../media/image164.jpg"/><Relationship Id="rId5" Type="http://schemas.openxmlformats.org/officeDocument/2006/relationships/image" Target="../media/image16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9.png"/></Relationships>
</file>

<file path=ppt/slides/_rels/slide4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1.jpg"/><Relationship Id="rId10" Type="http://schemas.openxmlformats.org/officeDocument/2006/relationships/hyperlink" Target="http://drive.google.com/file/d/1289kswIIeX-d38trPK5v-sY9U4X7ZXV3/view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56.png"/><Relationship Id="rId4" Type="http://schemas.openxmlformats.org/officeDocument/2006/relationships/image" Target="../media/image149.png"/><Relationship Id="rId9" Type="http://schemas.openxmlformats.org/officeDocument/2006/relationships/image" Target="../media/image150.jpg"/><Relationship Id="rId5" Type="http://schemas.openxmlformats.org/officeDocument/2006/relationships/image" Target="../media/image155.png"/><Relationship Id="rId6" Type="http://schemas.openxmlformats.org/officeDocument/2006/relationships/hyperlink" Target="http://drive.google.com/file/d/1OMMZ-Qj31xGmcoidP2RxzntwDawslh4f/view" TargetMode="External"/><Relationship Id="rId7" Type="http://schemas.openxmlformats.org/officeDocument/2006/relationships/image" Target="../media/image154.jpg"/><Relationship Id="rId8" Type="http://schemas.openxmlformats.org/officeDocument/2006/relationships/hyperlink" Target="http://drive.google.com/file/d/1pedIURDDoODPUpAAAZ8dEtffd3OEB1WW/view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3.png"/><Relationship Id="rId4" Type="http://schemas.openxmlformats.org/officeDocument/2006/relationships/image" Target="../media/image12.png"/><Relationship Id="rId5" Type="http://schemas.openxmlformats.org/officeDocument/2006/relationships/image" Target="../media/image161.png"/><Relationship Id="rId6" Type="http://schemas.openxmlformats.org/officeDocument/2006/relationships/image" Target="../media/image162.png"/></Relationships>
</file>

<file path=ppt/slides/_rels/slide4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6.png"/><Relationship Id="rId10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87.png"/><Relationship Id="rId4" Type="http://schemas.openxmlformats.org/officeDocument/2006/relationships/image" Target="../media/image163.png"/><Relationship Id="rId9" Type="http://schemas.openxmlformats.org/officeDocument/2006/relationships/image" Target="../media/image165.png"/><Relationship Id="rId5" Type="http://schemas.openxmlformats.org/officeDocument/2006/relationships/image" Target="../media/image174.png"/><Relationship Id="rId6" Type="http://schemas.openxmlformats.org/officeDocument/2006/relationships/image" Target="../media/image178.png"/><Relationship Id="rId7" Type="http://schemas.openxmlformats.org/officeDocument/2006/relationships/image" Target="../media/image166.png"/><Relationship Id="rId8" Type="http://schemas.openxmlformats.org/officeDocument/2006/relationships/image" Target="../media/image17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80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70.pn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6" Type="http://schemas.openxmlformats.org/officeDocument/2006/relationships/image" Target="../media/image1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75.png"/><Relationship Id="rId4" Type="http://schemas.openxmlformats.org/officeDocument/2006/relationships/image" Target="../media/image186.png"/><Relationship Id="rId5" Type="http://schemas.openxmlformats.org/officeDocument/2006/relationships/image" Target="../media/image183.png"/><Relationship Id="rId6" Type="http://schemas.openxmlformats.org/officeDocument/2006/relationships/image" Target="../media/image169.jpg"/><Relationship Id="rId7" Type="http://schemas.openxmlformats.org/officeDocument/2006/relationships/image" Target="../media/image18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5.png"/><Relationship Id="rId4" Type="http://schemas.openxmlformats.org/officeDocument/2006/relationships/image" Target="../media/image206.png"/><Relationship Id="rId5" Type="http://schemas.openxmlformats.org/officeDocument/2006/relationships/image" Target="../media/image182.png"/><Relationship Id="rId6" Type="http://schemas.openxmlformats.org/officeDocument/2006/relationships/image" Target="../media/image17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90.png"/><Relationship Id="rId4" Type="http://schemas.openxmlformats.org/officeDocument/2006/relationships/image" Target="../media/image199.png"/><Relationship Id="rId5" Type="http://schemas.openxmlformats.org/officeDocument/2006/relationships/image" Target="../media/image19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88.png"/><Relationship Id="rId4" Type="http://schemas.openxmlformats.org/officeDocument/2006/relationships/image" Target="../media/image18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92.png"/><Relationship Id="rId4" Type="http://schemas.openxmlformats.org/officeDocument/2006/relationships/image" Target="../media/image196.png"/><Relationship Id="rId5" Type="http://schemas.openxmlformats.org/officeDocument/2006/relationships/image" Target="../media/image189.png"/><Relationship Id="rId6" Type="http://schemas.openxmlformats.org/officeDocument/2006/relationships/image" Target="../media/image19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91.png"/><Relationship Id="rId4" Type="http://schemas.openxmlformats.org/officeDocument/2006/relationships/image" Target="../media/image195.png"/><Relationship Id="rId5" Type="http://schemas.openxmlformats.org/officeDocument/2006/relationships/image" Target="../media/image194.png"/><Relationship Id="rId6" Type="http://schemas.openxmlformats.org/officeDocument/2006/relationships/image" Target="../media/image19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00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2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5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19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0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0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15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236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07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04.png"/><Relationship Id="rId4" Type="http://schemas.openxmlformats.org/officeDocument/2006/relationships/image" Target="../media/image201.png"/><Relationship Id="rId5" Type="http://schemas.openxmlformats.org/officeDocument/2006/relationships/image" Target="../media/image21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210.png"/><Relationship Id="rId4" Type="http://schemas.openxmlformats.org/officeDocument/2006/relationships/image" Target="../media/image211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05.png"/><Relationship Id="rId4" Type="http://schemas.openxmlformats.org/officeDocument/2006/relationships/image" Target="../media/image213.png"/><Relationship Id="rId5" Type="http://schemas.openxmlformats.org/officeDocument/2006/relationships/image" Target="../media/image217.png"/><Relationship Id="rId6" Type="http://schemas.openxmlformats.org/officeDocument/2006/relationships/image" Target="../media/image208.png"/><Relationship Id="rId7" Type="http://schemas.openxmlformats.org/officeDocument/2006/relationships/image" Target="../media/image209.png"/><Relationship Id="rId8" Type="http://schemas.openxmlformats.org/officeDocument/2006/relationships/image" Target="../media/image218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hyperlink" Target="http://drive.google.com/file/d/1VjPLfbp6jSRf89p08XVUd2IqkNP2tlZ6/view" TargetMode="External"/><Relationship Id="rId4" Type="http://schemas.openxmlformats.org/officeDocument/2006/relationships/image" Target="../media/image220.jpg"/><Relationship Id="rId5" Type="http://schemas.openxmlformats.org/officeDocument/2006/relationships/hyperlink" Target="http://drive.google.com/file/d/1oCNbLV91tCcyoouo1fg8q0rPM7drP7Ra/view" TargetMode="External"/><Relationship Id="rId6" Type="http://schemas.openxmlformats.org/officeDocument/2006/relationships/image" Target="../media/image216.jpg"/><Relationship Id="rId7" Type="http://schemas.openxmlformats.org/officeDocument/2006/relationships/hyperlink" Target="http://drive.google.com/file/d/1ofsFlsYUmMRt7NZxO74BMMU6wW4TmQNy/view" TargetMode="External"/><Relationship Id="rId8" Type="http://schemas.openxmlformats.org/officeDocument/2006/relationships/image" Target="../media/image229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22.png"/><Relationship Id="rId4" Type="http://schemas.openxmlformats.org/officeDocument/2006/relationships/image" Target="../media/image228.png"/></Relationships>
</file>

<file path=ppt/slides/_rels/slide7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21.png"/><Relationship Id="rId4" Type="http://schemas.openxmlformats.org/officeDocument/2006/relationships/image" Target="../media/image237.png"/><Relationship Id="rId9" Type="http://schemas.openxmlformats.org/officeDocument/2006/relationships/image" Target="../media/image227.png"/><Relationship Id="rId5" Type="http://schemas.openxmlformats.org/officeDocument/2006/relationships/image" Target="../media/image234.png"/><Relationship Id="rId6" Type="http://schemas.openxmlformats.org/officeDocument/2006/relationships/image" Target="../media/image231.png"/><Relationship Id="rId7" Type="http://schemas.openxmlformats.org/officeDocument/2006/relationships/image" Target="../media/image235.png"/><Relationship Id="rId8" Type="http://schemas.openxmlformats.org/officeDocument/2006/relationships/image" Target="../media/image23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25.png"/><Relationship Id="rId4" Type="http://schemas.openxmlformats.org/officeDocument/2006/relationships/image" Target="../media/image233.png"/><Relationship Id="rId5" Type="http://schemas.openxmlformats.org/officeDocument/2006/relationships/image" Target="../media/image230.png"/><Relationship Id="rId6" Type="http://schemas.openxmlformats.org/officeDocument/2006/relationships/image" Target="../media/image246.png"/><Relationship Id="rId7" Type="http://schemas.openxmlformats.org/officeDocument/2006/relationships/image" Target="../media/image239.png"/><Relationship Id="rId8" Type="http://schemas.openxmlformats.org/officeDocument/2006/relationships/image" Target="../media/image248.png"/></Relationships>
</file>

<file path=ppt/slides/_rels/slide7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5.png"/><Relationship Id="rId10" Type="http://schemas.openxmlformats.org/officeDocument/2006/relationships/image" Target="../media/image258.png"/><Relationship Id="rId13" Type="http://schemas.openxmlformats.org/officeDocument/2006/relationships/image" Target="../media/image243.png"/><Relationship Id="rId12" Type="http://schemas.openxmlformats.org/officeDocument/2006/relationships/image" Target="../media/image26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40.png"/><Relationship Id="rId4" Type="http://schemas.openxmlformats.org/officeDocument/2006/relationships/image" Target="../media/image244.png"/><Relationship Id="rId9" Type="http://schemas.openxmlformats.org/officeDocument/2006/relationships/image" Target="../media/image264.png"/><Relationship Id="rId15" Type="http://schemas.openxmlformats.org/officeDocument/2006/relationships/image" Target="../media/image253.png"/><Relationship Id="rId14" Type="http://schemas.openxmlformats.org/officeDocument/2006/relationships/image" Target="../media/image247.png"/><Relationship Id="rId17" Type="http://schemas.openxmlformats.org/officeDocument/2006/relationships/image" Target="../media/image260.png"/><Relationship Id="rId16" Type="http://schemas.openxmlformats.org/officeDocument/2006/relationships/image" Target="../media/image257.png"/><Relationship Id="rId5" Type="http://schemas.openxmlformats.org/officeDocument/2006/relationships/image" Target="../media/image241.png"/><Relationship Id="rId19" Type="http://schemas.openxmlformats.org/officeDocument/2006/relationships/image" Target="../media/image250.png"/><Relationship Id="rId6" Type="http://schemas.openxmlformats.org/officeDocument/2006/relationships/image" Target="../media/image238.png"/><Relationship Id="rId18" Type="http://schemas.openxmlformats.org/officeDocument/2006/relationships/image" Target="../media/image259.png"/><Relationship Id="rId7" Type="http://schemas.openxmlformats.org/officeDocument/2006/relationships/image" Target="../media/image242.png"/><Relationship Id="rId8" Type="http://schemas.openxmlformats.org/officeDocument/2006/relationships/image" Target="../media/image262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263.png"/><Relationship Id="rId4" Type="http://schemas.openxmlformats.org/officeDocument/2006/relationships/image" Target="../media/image251.png"/><Relationship Id="rId5" Type="http://schemas.openxmlformats.org/officeDocument/2006/relationships/image" Target="../media/image255.png"/><Relationship Id="rId6" Type="http://schemas.openxmlformats.org/officeDocument/2006/relationships/image" Target="../media/image261.png"/><Relationship Id="rId7" Type="http://schemas.openxmlformats.org/officeDocument/2006/relationships/image" Target="../media/image252.png"/><Relationship Id="rId8" Type="http://schemas.openxmlformats.org/officeDocument/2006/relationships/image" Target="../media/image269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77.png"/><Relationship Id="rId4" Type="http://schemas.openxmlformats.org/officeDocument/2006/relationships/image" Target="../media/image222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24.png"/><Relationship Id="rId4" Type="http://schemas.openxmlformats.org/officeDocument/2006/relationships/image" Target="../media/image271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266.png"/><Relationship Id="rId4" Type="http://schemas.openxmlformats.org/officeDocument/2006/relationships/image" Target="../media/image268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280.png"/></Relationships>
</file>

<file path=ppt/slides/_rels/slide7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8.png"/><Relationship Id="rId10" Type="http://schemas.openxmlformats.org/officeDocument/2006/relationships/image" Target="../media/image272.png"/><Relationship Id="rId12" Type="http://schemas.openxmlformats.org/officeDocument/2006/relationships/image" Target="../media/image28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275.png"/><Relationship Id="rId4" Type="http://schemas.openxmlformats.org/officeDocument/2006/relationships/image" Target="../media/image265.png"/><Relationship Id="rId9" Type="http://schemas.openxmlformats.org/officeDocument/2006/relationships/image" Target="../media/image273.png"/><Relationship Id="rId5" Type="http://schemas.openxmlformats.org/officeDocument/2006/relationships/image" Target="../media/image270.png"/><Relationship Id="rId6" Type="http://schemas.openxmlformats.org/officeDocument/2006/relationships/image" Target="../media/image274.png"/><Relationship Id="rId7" Type="http://schemas.openxmlformats.org/officeDocument/2006/relationships/image" Target="../media/image276.png"/><Relationship Id="rId8" Type="http://schemas.openxmlformats.org/officeDocument/2006/relationships/image" Target="../media/image27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/>
          <p:nvPr/>
        </p:nvSpPr>
        <p:spPr>
          <a:xfrm>
            <a:off x="716439" y="6213581"/>
            <a:ext cx="10759123" cy="25400"/>
          </a:xfrm>
          <a:custGeom>
            <a:rect b="b" l="l" r="r" t="t"/>
            <a:pathLst>
              <a:path extrusionOk="0" h="50800" w="21518245">
                <a:moveTo>
                  <a:pt x="0" y="0"/>
                </a:moveTo>
                <a:lnTo>
                  <a:pt x="21518245" y="0"/>
                </a:lnTo>
                <a:lnTo>
                  <a:pt x="21518245" y="50800"/>
                </a:lnTo>
                <a:lnTo>
                  <a:pt x="0" y="50800"/>
                </a:lnTo>
                <a:close/>
              </a:path>
            </a:pathLst>
          </a:custGeom>
          <a:solidFill>
            <a:srgbClr val="065F46"/>
          </a:solidFill>
          <a:ln>
            <a:noFill/>
          </a:ln>
        </p:spPr>
      </p:sp>
      <p:sp>
        <p:nvSpPr>
          <p:cNvPr id="91" name="Google Shape;91;p15"/>
          <p:cNvSpPr/>
          <p:nvPr/>
        </p:nvSpPr>
        <p:spPr>
          <a:xfrm>
            <a:off x="7190652" y="821095"/>
            <a:ext cx="3176309" cy="3176309"/>
          </a:xfrm>
          <a:custGeom>
            <a:rect b="b" l="l" r="r" t="t"/>
            <a:pathLst>
              <a:path extrusionOk="0" h="4758515" w="4758515">
                <a:moveTo>
                  <a:pt x="0" y="0"/>
                </a:moveTo>
                <a:lnTo>
                  <a:pt x="4758515" y="0"/>
                </a:lnTo>
                <a:lnTo>
                  <a:pt x="4758515" y="4758515"/>
                </a:lnTo>
                <a:lnTo>
                  <a:pt x="0" y="4758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5"/>
          <p:cNvSpPr/>
          <p:nvPr/>
        </p:nvSpPr>
        <p:spPr>
          <a:xfrm>
            <a:off x="10648026" y="316807"/>
            <a:ext cx="828570" cy="504918"/>
          </a:xfrm>
          <a:custGeom>
            <a:rect b="b" l="l" r="r" t="t"/>
            <a:pathLst>
              <a:path extrusionOk="0" h="756432" w="1241303">
                <a:moveTo>
                  <a:pt x="0" y="0"/>
                </a:moveTo>
                <a:lnTo>
                  <a:pt x="1241303" y="0"/>
                </a:lnTo>
                <a:lnTo>
                  <a:pt x="1241303" y="756432"/>
                </a:lnTo>
                <a:lnTo>
                  <a:pt x="0" y="756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5"/>
          <p:cNvSpPr/>
          <p:nvPr/>
        </p:nvSpPr>
        <p:spPr>
          <a:xfrm>
            <a:off x="10850612" y="529179"/>
            <a:ext cx="422891" cy="200345"/>
          </a:xfrm>
          <a:custGeom>
            <a:rect b="b" l="l" r="r" t="t"/>
            <a:pathLst>
              <a:path extrusionOk="0" h="300142" w="633545">
                <a:moveTo>
                  <a:pt x="0" y="0"/>
                </a:moveTo>
                <a:lnTo>
                  <a:pt x="633545" y="0"/>
                </a:lnTo>
                <a:lnTo>
                  <a:pt x="633545" y="300142"/>
                </a:lnTo>
                <a:lnTo>
                  <a:pt x="0" y="300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400" l="0" r="0" t="-410"/>
            </a:stretch>
          </a:blipFill>
          <a:ln>
            <a:noFill/>
          </a:ln>
        </p:spPr>
      </p:sp>
      <p:sp>
        <p:nvSpPr>
          <p:cNvPr id="94" name="Google Shape;94;p15"/>
          <p:cNvSpPr/>
          <p:nvPr/>
        </p:nvSpPr>
        <p:spPr>
          <a:xfrm>
            <a:off x="716439" y="4052297"/>
            <a:ext cx="298823" cy="298823"/>
          </a:xfrm>
          <a:custGeom>
            <a:rect b="b" l="l" r="r" t="t"/>
            <a:pathLst>
              <a:path extrusionOk="0" h="447675" w="447675">
                <a:moveTo>
                  <a:pt x="0" y="0"/>
                </a:moveTo>
                <a:lnTo>
                  <a:pt x="447675" y="0"/>
                </a:lnTo>
                <a:lnTo>
                  <a:pt x="447675" y="447675"/>
                </a:lnTo>
                <a:lnTo>
                  <a:pt x="0" y="447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5" name="Google Shape;95;p15"/>
          <p:cNvGrpSpPr/>
          <p:nvPr/>
        </p:nvGrpSpPr>
        <p:grpSpPr>
          <a:xfrm>
            <a:off x="654050" y="2005050"/>
            <a:ext cx="10618950" cy="1851186"/>
            <a:chOff x="0" y="-9525"/>
            <a:chExt cx="21237900" cy="3702371"/>
          </a:xfrm>
        </p:grpSpPr>
        <p:sp>
          <p:nvSpPr>
            <p:cNvPr id="96" name="Google Shape;96;p15"/>
            <p:cNvSpPr/>
            <p:nvPr/>
          </p:nvSpPr>
          <p:spPr>
            <a:xfrm>
              <a:off x="0" y="0"/>
              <a:ext cx="21237851" cy="3692846"/>
            </a:xfrm>
            <a:custGeom>
              <a:rect b="b" l="l" r="r" t="t"/>
              <a:pathLst>
                <a:path extrusionOk="0" h="3692846" w="21237851">
                  <a:moveTo>
                    <a:pt x="0" y="0"/>
                  </a:moveTo>
                  <a:lnTo>
                    <a:pt x="21237851" y="0"/>
                  </a:lnTo>
                  <a:lnTo>
                    <a:pt x="21237851" y="3692846"/>
                  </a:lnTo>
                  <a:lnTo>
                    <a:pt x="0" y="3692846"/>
                  </a:lnTo>
                  <a:close/>
                </a:path>
              </a:pathLst>
            </a:custGeom>
            <a:solidFill>
              <a:srgbClr val="047857">
                <a:alpha val="0"/>
              </a:srgbClr>
            </a:solidFill>
            <a:ln>
              <a:noFill/>
            </a:ln>
          </p:spPr>
        </p:sp>
        <p:sp>
          <p:nvSpPr>
            <p:cNvPr id="97" name="Google Shape;97;p15"/>
            <p:cNvSpPr txBox="1"/>
            <p:nvPr/>
          </p:nvSpPr>
          <p:spPr>
            <a:xfrm>
              <a:off x="0" y="-9525"/>
              <a:ext cx="21237900" cy="370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300">
                  <a:solidFill>
                    <a:srgbClr val="047857"/>
                  </a:solidFill>
                  <a:latin typeface="Noto Sans ExtraBold"/>
                  <a:ea typeface="Noto Sans ExtraBold"/>
                  <a:cs typeface="Noto Sans ExtraBold"/>
                  <a:sym typeface="Noto Sans ExtraBold"/>
                </a:rPr>
                <a:t>생성형 AI 기반 영상 콘텐츠</a:t>
              </a:r>
              <a:endParaRPr sz="5300">
                <a:solidFill>
                  <a:srgbClr val="047857"/>
                </a:solidFill>
                <a:latin typeface="Noto Sans ExtraBold"/>
                <a:ea typeface="Noto Sans ExtraBold"/>
                <a:cs typeface="Noto Sans ExtraBold"/>
                <a:sym typeface="Noto Sans ExtraBold"/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300">
                  <a:solidFill>
                    <a:srgbClr val="047857"/>
                  </a:solidFill>
                  <a:latin typeface="Noto Sans ExtraBold"/>
                  <a:ea typeface="Noto Sans ExtraBold"/>
                  <a:cs typeface="Noto Sans ExtraBold"/>
                  <a:sym typeface="Noto Sans ExtraBold"/>
                </a:rPr>
                <a:t>제작 파이프라인 이해</a:t>
              </a:r>
              <a:endParaRPr sz="900">
                <a:latin typeface="Noto Sans ExtraBold"/>
                <a:ea typeface="Noto Sans ExtraBold"/>
                <a:cs typeface="Noto Sans ExtraBold"/>
                <a:sym typeface="Noto Sans ExtraBold"/>
              </a:endParaRPr>
            </a:p>
          </p:txBody>
        </p:sp>
      </p:grpSp>
      <p:grpSp>
        <p:nvGrpSpPr>
          <p:cNvPr id="98" name="Google Shape;98;p15"/>
          <p:cNvGrpSpPr/>
          <p:nvPr/>
        </p:nvGrpSpPr>
        <p:grpSpPr>
          <a:xfrm>
            <a:off x="716439" y="6305414"/>
            <a:ext cx="3387807" cy="237600"/>
            <a:chOff x="0" y="-47625"/>
            <a:chExt cx="6775614" cy="475200"/>
          </a:xfrm>
        </p:grpSpPr>
        <p:sp>
          <p:nvSpPr>
            <p:cNvPr id="99" name="Google Shape;99;p15"/>
            <p:cNvSpPr/>
            <p:nvPr/>
          </p:nvSpPr>
          <p:spPr>
            <a:xfrm>
              <a:off x="0" y="0"/>
              <a:ext cx="6775614" cy="427468"/>
            </a:xfrm>
            <a:custGeom>
              <a:rect b="b" l="l" r="r" t="t"/>
              <a:pathLst>
                <a:path extrusionOk="0" h="427468" w="6775614">
                  <a:moveTo>
                    <a:pt x="0" y="0"/>
                  </a:moveTo>
                  <a:lnTo>
                    <a:pt x="6775614" y="0"/>
                  </a:lnTo>
                  <a:lnTo>
                    <a:pt x="6775614" y="427468"/>
                  </a:lnTo>
                  <a:lnTo>
                    <a:pt x="0" y="427468"/>
                  </a:lnTo>
                  <a:close/>
                </a:path>
              </a:pathLst>
            </a:custGeom>
            <a:noFill/>
            <a:ln>
              <a:noFill/>
            </a:ln>
          </p:spPr>
        </p:sp>
        <p:sp>
          <p:nvSpPr>
            <p:cNvPr id="100" name="Google Shape;100;p15"/>
            <p:cNvSpPr txBox="1"/>
            <p:nvPr/>
          </p:nvSpPr>
          <p:spPr>
            <a:xfrm>
              <a:off x="0" y="-47625"/>
              <a:ext cx="6775500" cy="4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just">
                <a:lnSpc>
                  <a:spcPct val="15497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/>
                <a:t>생성형 AI 기반 영상 콘텐츠 제작 파이프라인 이해</a:t>
              </a:r>
              <a:endParaRPr sz="900"/>
            </a:p>
          </p:txBody>
        </p:sp>
      </p:grpSp>
      <p:grpSp>
        <p:nvGrpSpPr>
          <p:cNvPr id="101" name="Google Shape;101;p15"/>
          <p:cNvGrpSpPr/>
          <p:nvPr/>
        </p:nvGrpSpPr>
        <p:grpSpPr>
          <a:xfrm>
            <a:off x="716439" y="5923315"/>
            <a:ext cx="1341450" cy="247207"/>
            <a:chOff x="0" y="-19050"/>
            <a:chExt cx="2682900" cy="494414"/>
          </a:xfrm>
        </p:grpSpPr>
        <p:sp>
          <p:nvSpPr>
            <p:cNvPr id="102" name="Google Shape;102;p15"/>
            <p:cNvSpPr/>
            <p:nvPr/>
          </p:nvSpPr>
          <p:spPr>
            <a:xfrm>
              <a:off x="0" y="0"/>
              <a:ext cx="2682885" cy="475364"/>
            </a:xfrm>
            <a:custGeom>
              <a:rect b="b" l="l" r="r" t="t"/>
              <a:pathLst>
                <a:path extrusionOk="0" h="475364" w="2682885">
                  <a:moveTo>
                    <a:pt x="0" y="0"/>
                  </a:moveTo>
                  <a:lnTo>
                    <a:pt x="2682885" y="0"/>
                  </a:lnTo>
                  <a:lnTo>
                    <a:pt x="2682885" y="475364"/>
                  </a:lnTo>
                  <a:lnTo>
                    <a:pt x="0" y="475364"/>
                  </a:lnTo>
                  <a:close/>
                </a:path>
              </a:pathLst>
            </a:custGeom>
            <a:noFill/>
            <a:ln>
              <a:noFill/>
            </a:ln>
          </p:spPr>
        </p:sp>
        <p:sp>
          <p:nvSpPr>
            <p:cNvPr id="103" name="Google Shape;103;p15"/>
            <p:cNvSpPr txBox="1"/>
            <p:nvPr/>
          </p:nvSpPr>
          <p:spPr>
            <a:xfrm>
              <a:off x="0" y="-19050"/>
              <a:ext cx="2682900" cy="4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just">
                <a:lnSpc>
                  <a:spcPct val="137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강의 6 주차</a:t>
              </a:r>
              <a:endParaRPr sz="900"/>
            </a:p>
          </p:txBody>
        </p:sp>
      </p:grpSp>
      <p:sp>
        <p:nvSpPr>
          <p:cNvPr id="104" name="Google Shape;104;p15"/>
          <p:cNvSpPr txBox="1"/>
          <p:nvPr/>
        </p:nvSpPr>
        <p:spPr>
          <a:xfrm>
            <a:off x="1221700" y="4007750"/>
            <a:ext cx="75351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/>
              <a:t>Understanding the AI-Based Video Content Production Pipeline</a:t>
            </a:r>
            <a:endParaRPr sz="900"/>
          </a:p>
        </p:txBody>
      </p:sp>
      <p:grpSp>
        <p:nvGrpSpPr>
          <p:cNvPr id="105" name="Google Shape;105;p15"/>
          <p:cNvGrpSpPr/>
          <p:nvPr/>
        </p:nvGrpSpPr>
        <p:grpSpPr>
          <a:xfrm>
            <a:off x="10134119" y="6309248"/>
            <a:ext cx="1341450" cy="247207"/>
            <a:chOff x="0" y="-19050"/>
            <a:chExt cx="2682900" cy="494414"/>
          </a:xfrm>
        </p:grpSpPr>
        <p:sp>
          <p:nvSpPr>
            <p:cNvPr id="106" name="Google Shape;106;p15"/>
            <p:cNvSpPr/>
            <p:nvPr/>
          </p:nvSpPr>
          <p:spPr>
            <a:xfrm>
              <a:off x="0" y="0"/>
              <a:ext cx="2682885" cy="475364"/>
            </a:xfrm>
            <a:custGeom>
              <a:rect b="b" l="l" r="r" t="t"/>
              <a:pathLst>
                <a:path extrusionOk="0" h="475364" w="2682885">
                  <a:moveTo>
                    <a:pt x="0" y="0"/>
                  </a:moveTo>
                  <a:lnTo>
                    <a:pt x="2682885" y="0"/>
                  </a:lnTo>
                  <a:lnTo>
                    <a:pt x="2682885" y="475364"/>
                  </a:lnTo>
                  <a:lnTo>
                    <a:pt x="0" y="475364"/>
                  </a:lnTo>
                  <a:close/>
                </a:path>
              </a:pathLst>
            </a:custGeom>
            <a:noFill/>
            <a:ln>
              <a:noFill/>
            </a:ln>
          </p:spPr>
        </p:sp>
        <p:sp>
          <p:nvSpPr>
            <p:cNvPr id="107" name="Google Shape;107;p15"/>
            <p:cNvSpPr txBox="1"/>
            <p:nvPr/>
          </p:nvSpPr>
          <p:spPr>
            <a:xfrm>
              <a:off x="0" y="-19050"/>
              <a:ext cx="2682900" cy="4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lnSpc>
                  <a:spcPct val="137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</a:rPr>
                <a:t>강사 : </a:t>
              </a:r>
              <a:r>
                <a:rPr b="1" lang="en-US" sz="1200"/>
                <a:t>박성하</a:t>
              </a:r>
              <a:endParaRPr b="1" sz="9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0" name="Google Shape;22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157162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60236" y="2182266"/>
            <a:ext cx="55509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재미 </a:t>
            </a:r>
            <a:r>
              <a:rPr b="0" i="0" lang="en-US" sz="31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[명사]</a:t>
            </a:r>
            <a:endParaRPr sz="1500"/>
          </a:p>
        </p:txBody>
      </p:sp>
      <p:sp>
        <p:nvSpPr>
          <p:cNvPr id="222" name="Google Shape;222;p24"/>
          <p:cNvSpPr txBox="1"/>
          <p:nvPr/>
        </p:nvSpPr>
        <p:spPr>
          <a:xfrm>
            <a:off x="660236" y="2896641"/>
            <a:ext cx="5286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아기자기하게 즐거운 기분이나 느낌.</a:t>
            </a:r>
            <a:endParaRPr sz="1500"/>
          </a:p>
        </p:txBody>
      </p:sp>
      <p:sp>
        <p:nvSpPr>
          <p:cNvPr id="223" name="Google Shape;223;p24"/>
          <p:cNvSpPr txBox="1"/>
          <p:nvPr/>
        </p:nvSpPr>
        <p:spPr>
          <a:xfrm>
            <a:off x="660236" y="3983338"/>
            <a:ext cx="5550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83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일상 속 재미의 예시</a:t>
            </a:r>
            <a:endParaRPr sz="1500"/>
          </a:p>
        </p:txBody>
      </p:sp>
      <p:pic>
        <p:nvPicPr>
          <p:cNvPr descr="image.png" id="224" name="Google Shape;22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236" y="4021438"/>
            <a:ext cx="16311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 txBox="1"/>
          <p:nvPr/>
        </p:nvSpPr>
        <p:spPr>
          <a:xfrm>
            <a:off x="898361" y="4411963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좋아하는 음악을 들을 때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저절로 몸이 움직이는 것</a:t>
            </a:r>
            <a:endParaRPr sz="1500"/>
          </a:p>
        </p:txBody>
      </p:sp>
      <p:sp>
        <p:nvSpPr>
          <p:cNvPr id="226" name="Google Shape;226;p24"/>
          <p:cNvSpPr txBox="1"/>
          <p:nvPr/>
        </p:nvSpPr>
        <p:spPr>
          <a:xfrm>
            <a:off x="898361" y="4829128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게임을 하다가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시간 가는 줄 모르는 것</a:t>
            </a:r>
            <a:endParaRPr sz="1500"/>
          </a:p>
        </p:txBody>
      </p:sp>
      <p:sp>
        <p:nvSpPr>
          <p:cNvPr id="227" name="Google Shape;227;p24"/>
          <p:cNvSpPr txBox="1"/>
          <p:nvPr/>
        </p:nvSpPr>
        <p:spPr>
          <a:xfrm>
            <a:off x="898361" y="5246294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흥미로운 이야기를 들으며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귀를 기울이게 되는 것</a:t>
            </a:r>
            <a:endParaRPr sz="1500"/>
          </a:p>
        </p:txBody>
      </p:sp>
      <p:pic>
        <p:nvPicPr>
          <p:cNvPr id="228" name="Google Shape;228;p24"/>
          <p:cNvPicPr preferRelativeResize="0"/>
          <p:nvPr/>
        </p:nvPicPr>
        <p:blipFill rotWithShape="1">
          <a:blip r:embed="rId5">
            <a:alphaModFix/>
          </a:blip>
          <a:srcRect b="6755" l="0" r="0" t="6755"/>
          <a:stretch/>
        </p:blipFill>
        <p:spPr>
          <a:xfrm>
            <a:off x="6334125" y="1317150"/>
            <a:ext cx="5286374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4"/>
          <p:cNvSpPr txBox="1"/>
          <p:nvPr/>
        </p:nvSpPr>
        <p:spPr>
          <a:xfrm>
            <a:off x="660236" y="4450063"/>
            <a:ext cx="75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30" name="Google Shape;230;p24"/>
          <p:cNvSpPr txBox="1"/>
          <p:nvPr/>
        </p:nvSpPr>
        <p:spPr>
          <a:xfrm>
            <a:off x="660236" y="4867228"/>
            <a:ext cx="75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31" name="Google Shape;231;p24"/>
          <p:cNvSpPr txBox="1"/>
          <p:nvPr/>
        </p:nvSpPr>
        <p:spPr>
          <a:xfrm>
            <a:off x="660236" y="5284394"/>
            <a:ext cx="75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32" name="Google Shape;232;p24"/>
          <p:cNvSpPr txBox="1"/>
          <p:nvPr/>
        </p:nvSpPr>
        <p:spPr>
          <a:xfrm>
            <a:off x="714375" y="476250"/>
            <a:ext cx="11451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사전적 정의 : 감정과 느낌</a:t>
            </a:r>
            <a:endParaRPr sz="1500"/>
          </a:p>
        </p:txBody>
      </p:sp>
      <p:sp>
        <p:nvSpPr>
          <p:cNvPr id="233" name="Google Shape;233;p24"/>
          <p:cNvSpPr/>
          <p:nvPr/>
        </p:nvSpPr>
        <p:spPr>
          <a:xfrm>
            <a:off x="571500" y="476250"/>
            <a:ext cx="57300" cy="5241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8" name="Google Shape;23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71625"/>
            <a:ext cx="5286375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3116609"/>
            <a:ext cx="5286375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6334125" y="2089844"/>
            <a:ext cx="5550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내재적 동기 </a:t>
            </a:r>
            <a:r>
              <a:rPr b="0" i="0" lang="en-US" sz="24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(Intrinsic Motivation)</a:t>
            </a:r>
            <a:endParaRPr sz="1500"/>
          </a:p>
        </p:txBody>
      </p:sp>
      <p:sp>
        <p:nvSpPr>
          <p:cNvPr id="241" name="Google Shape;241;p25"/>
          <p:cNvSpPr txBox="1"/>
          <p:nvPr/>
        </p:nvSpPr>
        <p:spPr>
          <a:xfrm>
            <a:off x="6334125" y="2604194"/>
            <a:ext cx="5286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— Deci &amp; Ryan, 자기결정이론 (Self-Determination Theory)</a:t>
            </a:r>
            <a:endParaRPr sz="1500"/>
          </a:p>
        </p:txBody>
      </p:sp>
      <p:sp>
        <p:nvSpPr>
          <p:cNvPr id="242" name="Google Shape;242;p25"/>
          <p:cNvSpPr txBox="1"/>
          <p:nvPr/>
        </p:nvSpPr>
        <p:spPr>
          <a:xfrm>
            <a:off x="6334125" y="4088159"/>
            <a:ext cx="5550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83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몰입(Flow)의 예시</a:t>
            </a:r>
            <a:endParaRPr sz="1500"/>
          </a:p>
        </p:txBody>
      </p:sp>
      <p:pic>
        <p:nvPicPr>
          <p:cNvPr id="243" name="Google Shape;243;p25"/>
          <p:cNvPicPr preferRelativeResize="0"/>
          <p:nvPr/>
        </p:nvPicPr>
        <p:blipFill rotWithShape="1">
          <a:blip r:embed="rId5">
            <a:alphaModFix/>
          </a:blip>
          <a:srcRect b="6763" l="0" r="0" t="6754"/>
          <a:stretch/>
        </p:blipFill>
        <p:spPr>
          <a:xfrm>
            <a:off x="571500" y="1571625"/>
            <a:ext cx="5286374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5"/>
          <p:cNvSpPr txBox="1"/>
          <p:nvPr/>
        </p:nvSpPr>
        <p:spPr>
          <a:xfrm>
            <a:off x="6562725" y="3307109"/>
            <a:ext cx="48672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외부의 보상 없이 </a:t>
            </a:r>
            <a:r>
              <a:rPr b="1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활동 그 자체가 보상</a:t>
            </a:r>
            <a:r>
              <a:rPr b="0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이 되는 상태.</a:t>
            </a:r>
            <a:endParaRPr sz="1500"/>
          </a:p>
        </p:txBody>
      </p:sp>
      <p:pic>
        <p:nvPicPr>
          <p:cNvPr descr="image.png" id="245" name="Google Shape;245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34125" y="4126259"/>
            <a:ext cx="16311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5"/>
          <p:cNvSpPr txBox="1"/>
          <p:nvPr/>
        </p:nvSpPr>
        <p:spPr>
          <a:xfrm>
            <a:off x="6572250" y="4516784"/>
            <a:ext cx="50484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누가 용돈을 줘서가 아니라,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그냥 그림 그리는 행위 자체가 좋아서</a:t>
            </a:r>
            <a:endParaRPr b="1" i="0" sz="130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몇 시간씩 앉아있는 것.</a:t>
            </a:r>
            <a:endParaRPr sz="1500"/>
          </a:p>
        </p:txBody>
      </p:sp>
      <p:sp>
        <p:nvSpPr>
          <p:cNvPr id="247" name="Google Shape;247;p25"/>
          <p:cNvSpPr txBox="1"/>
          <p:nvPr/>
        </p:nvSpPr>
        <p:spPr>
          <a:xfrm>
            <a:off x="6572250" y="5208240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결과물보다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과정 자체에서 기쁨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을 느끼는 상태.</a:t>
            </a:r>
            <a:endParaRPr sz="1500"/>
          </a:p>
        </p:txBody>
      </p:sp>
      <p:sp>
        <p:nvSpPr>
          <p:cNvPr id="248" name="Google Shape;248;p25"/>
          <p:cNvSpPr txBox="1"/>
          <p:nvPr/>
        </p:nvSpPr>
        <p:spPr>
          <a:xfrm>
            <a:off x="6334125" y="4554884"/>
            <a:ext cx="75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49" name="Google Shape;249;p25"/>
          <p:cNvSpPr txBox="1"/>
          <p:nvPr/>
        </p:nvSpPr>
        <p:spPr>
          <a:xfrm>
            <a:off x="6334125" y="5246340"/>
            <a:ext cx="75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50" name="Google Shape;250;p25"/>
          <p:cNvSpPr txBox="1"/>
          <p:nvPr/>
        </p:nvSpPr>
        <p:spPr>
          <a:xfrm>
            <a:off x="714375" y="476250"/>
            <a:ext cx="11451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심리학적 정의 : 내재적 동기</a:t>
            </a:r>
            <a:endParaRPr sz="1500"/>
          </a:p>
        </p:txBody>
      </p:sp>
      <p:sp>
        <p:nvSpPr>
          <p:cNvPr id="251" name="Google Shape;251;p25"/>
          <p:cNvSpPr/>
          <p:nvPr/>
        </p:nvSpPr>
        <p:spPr>
          <a:xfrm>
            <a:off x="571500" y="476250"/>
            <a:ext cx="57300" cy="5241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6" name="Google Shape;25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1595437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6"/>
          <p:cNvSpPr txBox="1"/>
          <p:nvPr/>
        </p:nvSpPr>
        <p:spPr>
          <a:xfrm>
            <a:off x="571500" y="1856482"/>
            <a:ext cx="5550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예측 오류 이론 </a:t>
            </a:r>
            <a:r>
              <a:rPr b="0" i="0" lang="en-US" sz="21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(Prediction Error)</a:t>
            </a:r>
            <a:endParaRPr sz="1500"/>
          </a:p>
        </p:txBody>
      </p:sp>
      <p:sp>
        <p:nvSpPr>
          <p:cNvPr id="258" name="Google Shape;258;p26"/>
          <p:cNvSpPr txBox="1"/>
          <p:nvPr/>
        </p:nvSpPr>
        <p:spPr>
          <a:xfrm>
            <a:off x="571500" y="2361307"/>
            <a:ext cx="52863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우리 뇌는 끊임없이 다음에 무슨 일이 일어날지 예측합니다. 그리고 그 예측이 빗나갈 때—예상보다 좋은 결과가 나왔을 때—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도파민이 분비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됩니다.</a:t>
            </a:r>
            <a:endParaRPr sz="1500"/>
          </a:p>
        </p:txBody>
      </p:sp>
      <p:sp>
        <p:nvSpPr>
          <p:cNvPr id="259" name="Google Shape;259;p26"/>
          <p:cNvSpPr txBox="1"/>
          <p:nvPr/>
        </p:nvSpPr>
        <p:spPr>
          <a:xfrm>
            <a:off x="809625" y="3422302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예상대로 됨: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도파민 변화 없음 (지루하다)</a:t>
            </a:r>
            <a:endParaRPr sz="1500"/>
          </a:p>
        </p:txBody>
      </p:sp>
      <p:sp>
        <p:nvSpPr>
          <p:cNvPr id="260" name="Google Shape;260;p26"/>
          <p:cNvSpPr txBox="1"/>
          <p:nvPr/>
        </p:nvSpPr>
        <p:spPr>
          <a:xfrm>
            <a:off x="809625" y="3810892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예상보다 좋음: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도파민 폭발 (재미있다! "아!")</a:t>
            </a:r>
            <a:endParaRPr sz="1500"/>
          </a:p>
        </p:txBody>
      </p:sp>
      <p:sp>
        <p:nvSpPr>
          <p:cNvPr id="261" name="Google Shape;261;p26"/>
          <p:cNvSpPr txBox="1"/>
          <p:nvPr/>
        </p:nvSpPr>
        <p:spPr>
          <a:xfrm>
            <a:off x="809625" y="4199483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예상보다 나쁨: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도파민 억제 (실망)</a:t>
            </a:r>
            <a:endParaRPr sz="1500"/>
          </a:p>
        </p:txBody>
      </p:sp>
      <p:pic>
        <p:nvPicPr>
          <p:cNvPr descr="image.png" id="262" name="Google Shape;26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4657" y="1331980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6"/>
          <p:cNvSpPr txBox="1"/>
          <p:nvPr/>
        </p:nvSpPr>
        <p:spPr>
          <a:xfrm>
            <a:off x="571500" y="3441352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64" name="Google Shape;264;p26"/>
          <p:cNvSpPr txBox="1"/>
          <p:nvPr/>
        </p:nvSpPr>
        <p:spPr>
          <a:xfrm>
            <a:off x="571500" y="3829942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65" name="Google Shape;265;p26"/>
          <p:cNvSpPr txBox="1"/>
          <p:nvPr/>
        </p:nvSpPr>
        <p:spPr>
          <a:xfrm>
            <a:off x="571500" y="4218533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266" name="Google Shape;266;p26"/>
          <p:cNvSpPr txBox="1"/>
          <p:nvPr/>
        </p:nvSpPr>
        <p:spPr>
          <a:xfrm>
            <a:off x="714375" y="571500"/>
            <a:ext cx="11451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과학이 말하는 재미 — </a:t>
            </a:r>
            <a:r>
              <a:rPr b="1" lang="en-US" sz="3100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도파민</a:t>
            </a:r>
            <a:endParaRPr sz="1500"/>
          </a:p>
        </p:txBody>
      </p:sp>
      <p:sp>
        <p:nvSpPr>
          <p:cNvPr id="267" name="Google Shape;267;p26"/>
          <p:cNvSpPr/>
          <p:nvPr/>
        </p:nvSpPr>
        <p:spPr>
          <a:xfrm>
            <a:off x="571500" y="571500"/>
            <a:ext cx="57300" cy="5241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68" name="Google Shape;26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711902"/>
            <a:ext cx="5286375" cy="146476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6"/>
          <p:cNvSpPr txBox="1"/>
          <p:nvPr/>
        </p:nvSpPr>
        <p:spPr>
          <a:xfrm>
            <a:off x="800100" y="4902402"/>
            <a:ext cx="5110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B45309"/>
                </a:solidFill>
                <a:latin typeface="Noto Sans KR"/>
                <a:ea typeface="Noto Sans KR"/>
                <a:cs typeface="Noto Sans KR"/>
                <a:sym typeface="Noto Sans KR"/>
              </a:rPr>
              <a:t>골디락스 난이도 (Goldilocks Rule)</a:t>
            </a:r>
            <a:endParaRPr sz="1500"/>
          </a:p>
        </p:txBody>
      </p:sp>
      <p:sp>
        <p:nvSpPr>
          <p:cNvPr id="270" name="Google Shape;270;p26"/>
          <p:cNvSpPr txBox="1"/>
          <p:nvPr/>
        </p:nvSpPr>
        <p:spPr>
          <a:xfrm>
            <a:off x="800100" y="5254827"/>
            <a:ext cx="4867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게임에서 </a:t>
            </a:r>
            <a:r>
              <a:rPr b="1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딱 이길 듯 말 듯한 난이도</a:t>
            </a: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일 때 인간은 가장 큰 재미(도파민 폭발)를 느낍니다. 이는 뇌가 패턴을 학습하고 마스터하는 과정에서 오는 본능적인 쾌감입니다.</a:t>
            </a:r>
            <a:endParaRPr sz="1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5" name="Google Shape;27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452169"/>
            <a:ext cx="11049000" cy="929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6" name="Google Shape;27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67073"/>
            <a:ext cx="3492549" cy="30040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7" name="Google Shape;27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067073"/>
            <a:ext cx="3492549" cy="30040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8" name="Google Shape;278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067073"/>
            <a:ext cx="3492549" cy="300409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7"/>
          <p:cNvSpPr txBox="1"/>
          <p:nvPr/>
        </p:nvSpPr>
        <p:spPr>
          <a:xfrm>
            <a:off x="800100" y="5642669"/>
            <a:ext cx="106299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이 세 가지는 전부 같은 메커니즘입니다. </a:t>
            </a:r>
            <a:endParaRPr b="0" i="0" sz="1350" u="none" cap="none" strike="noStrike">
              <a:solidFill>
                <a:srgbClr val="065F46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뇌가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예상하지 못한 것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을 만났을 때 일어나는 반응, 과학자들은 이를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"예측 오류(Prediction Error)"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라고 부릅니다.</a:t>
            </a:r>
            <a:endParaRPr/>
          </a:p>
        </p:txBody>
      </p:sp>
      <p:sp>
        <p:nvSpPr>
          <p:cNvPr id="280" name="Google Shape;280;p27"/>
          <p:cNvSpPr txBox="1"/>
          <p:nvPr/>
        </p:nvSpPr>
        <p:spPr>
          <a:xfrm>
            <a:off x="866775" y="3057673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뭔가를 알아챘을 때</a:t>
            </a:r>
            <a:endParaRPr/>
          </a:p>
        </p:txBody>
      </p:sp>
      <p:sp>
        <p:nvSpPr>
          <p:cNvPr id="281" name="Google Shape;281;p27"/>
          <p:cNvSpPr/>
          <p:nvPr/>
        </p:nvSpPr>
        <p:spPr>
          <a:xfrm>
            <a:off x="866775" y="3505348"/>
            <a:ext cx="2901999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7"/>
          <p:cNvSpPr txBox="1"/>
          <p:nvPr/>
        </p:nvSpPr>
        <p:spPr>
          <a:xfrm>
            <a:off x="866775" y="3667273"/>
            <a:ext cx="2901999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"아, 이게 그거였어!"</a:t>
            </a:r>
            <a:endParaRPr/>
          </a:p>
        </p:txBody>
      </p:sp>
      <p:sp>
        <p:nvSpPr>
          <p:cNvPr id="283" name="Google Shape;283;p27"/>
          <p:cNvSpPr txBox="1"/>
          <p:nvPr/>
        </p:nvSpPr>
        <p:spPr>
          <a:xfrm>
            <a:off x="866775" y="4036814"/>
            <a:ext cx="2901999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흩어진 점들이 갑자기 연결되는 순간의 쾌감.</a:t>
            </a:r>
            <a:endParaRPr/>
          </a:p>
        </p:txBody>
      </p:sp>
      <p:sp>
        <p:nvSpPr>
          <p:cNvPr id="284" name="Google Shape;284;p27"/>
          <p:cNvSpPr txBox="1"/>
          <p:nvPr/>
        </p:nvSpPr>
        <p:spPr>
          <a:xfrm>
            <a:off x="4645074" y="3057673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뭔가를 발견했을 때</a:t>
            </a:r>
            <a:endParaRPr/>
          </a:p>
        </p:txBody>
      </p:sp>
      <p:sp>
        <p:nvSpPr>
          <p:cNvPr id="285" name="Google Shape;285;p27"/>
          <p:cNvSpPr/>
          <p:nvPr/>
        </p:nvSpPr>
        <p:spPr>
          <a:xfrm>
            <a:off x="4645074" y="3505348"/>
            <a:ext cx="2901999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7"/>
          <p:cNvSpPr txBox="1"/>
          <p:nvPr/>
        </p:nvSpPr>
        <p:spPr>
          <a:xfrm>
            <a:off x="4645074" y="3667273"/>
            <a:ext cx="2901999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"어, 이런 게 있었어?"</a:t>
            </a:r>
            <a:endParaRPr/>
          </a:p>
        </p:txBody>
      </p:sp>
      <p:sp>
        <p:nvSpPr>
          <p:cNvPr id="287" name="Google Shape;287;p27"/>
          <p:cNvSpPr txBox="1"/>
          <p:nvPr/>
        </p:nvSpPr>
        <p:spPr>
          <a:xfrm>
            <a:off x="4645074" y="4036814"/>
            <a:ext cx="2901999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몰랐던 패턴이나 숨겨진 의도가 보이기 시작하는 순간.</a:t>
            </a:r>
            <a:endParaRPr/>
          </a:p>
        </p:txBody>
      </p:sp>
      <p:sp>
        <p:nvSpPr>
          <p:cNvPr id="288" name="Google Shape;288;p27"/>
          <p:cNvSpPr txBox="1"/>
          <p:nvPr/>
        </p:nvSpPr>
        <p:spPr>
          <a:xfrm>
            <a:off x="8423374" y="3057673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익숙한 것이 낯설어질 때</a:t>
            </a:r>
            <a:endParaRPr/>
          </a:p>
        </p:txBody>
      </p:sp>
      <p:sp>
        <p:nvSpPr>
          <p:cNvPr id="289" name="Google Shape;289;p27"/>
          <p:cNvSpPr/>
          <p:nvPr/>
        </p:nvSpPr>
        <p:spPr>
          <a:xfrm>
            <a:off x="8423374" y="3505348"/>
            <a:ext cx="2901999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7"/>
          <p:cNvSpPr txBox="1"/>
          <p:nvPr/>
        </p:nvSpPr>
        <p:spPr>
          <a:xfrm>
            <a:off x="8423374" y="3667273"/>
            <a:ext cx="2901999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"엥, 이게 왜 여기에?"</a:t>
            </a:r>
            <a:endParaRPr/>
          </a:p>
        </p:txBody>
      </p:sp>
      <p:sp>
        <p:nvSpPr>
          <p:cNvPr id="291" name="Google Shape;291;p27"/>
          <p:cNvSpPr txBox="1"/>
          <p:nvPr/>
        </p:nvSpPr>
        <p:spPr>
          <a:xfrm>
            <a:off x="8423374" y="4036814"/>
            <a:ext cx="2901999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원래 있던 것이 전혀 다른 맥락에서 새롭게 보이는 순간.</a:t>
            </a:r>
            <a:endParaRPr/>
          </a:p>
        </p:txBody>
      </p:sp>
      <p:pic>
        <p:nvPicPr>
          <p:cNvPr descr="image.png" id="292" name="Google Shape;292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438550"/>
            <a:ext cx="311199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3" name="Google Shape;293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5" y="2438550"/>
            <a:ext cx="311199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4" name="Google Shape;294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6" y="2438550"/>
            <a:ext cx="311199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7"/>
          <p:cNvSpPr txBox="1"/>
          <p:nvPr/>
        </p:nvSpPr>
        <p:spPr>
          <a:xfrm>
            <a:off x="714375" y="476398"/>
            <a:ext cx="11451431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"아!" — 재미의 정체</a:t>
            </a:r>
            <a:endParaRPr/>
          </a:p>
        </p:txBody>
      </p:sp>
      <p:sp>
        <p:nvSpPr>
          <p:cNvPr id="296" name="Google Shape;296;p27"/>
          <p:cNvSpPr/>
          <p:nvPr/>
        </p:nvSpPr>
        <p:spPr>
          <a:xfrm>
            <a:off x="571500" y="476398"/>
            <a:ext cx="57150" cy="523875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7"/>
          <p:cNvSpPr txBox="1"/>
          <p:nvPr/>
        </p:nvSpPr>
        <p:spPr>
          <a:xfrm>
            <a:off x="571500" y="1381273"/>
            <a:ext cx="1104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재미는 웃긴 것도, 자극적인 것도 아닙니다. 재미의 정체는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'감탄사'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가 터져 나오는 순간입니다.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2" name="Google Shape;30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465887"/>
            <a:ext cx="110490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3" name="Google Shape;30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76866"/>
            <a:ext cx="3555950" cy="2594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4" name="Google Shape;30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7950" y="2376866"/>
            <a:ext cx="3555950" cy="2594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5" name="Google Shape;305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64400" y="2376866"/>
            <a:ext cx="3555950" cy="259452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8"/>
          <p:cNvSpPr txBox="1"/>
          <p:nvPr/>
        </p:nvSpPr>
        <p:spPr>
          <a:xfrm>
            <a:off x="571500" y="1742561"/>
            <a:ext cx="110490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재미는 우연이 아니라 </a:t>
            </a:r>
            <a:r>
              <a:rPr b="1" i="0" lang="en-US" sz="19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설계</a:t>
            </a:r>
            <a:r>
              <a:rPr b="1" i="0" lang="en-US" sz="19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다</a:t>
            </a:r>
            <a:endParaRPr/>
          </a:p>
        </p:txBody>
      </p:sp>
      <p:sp>
        <p:nvSpPr>
          <p:cNvPr id="307" name="Google Shape;307;p28"/>
          <p:cNvSpPr txBox="1"/>
          <p:nvPr/>
        </p:nvSpPr>
        <p:spPr>
          <a:xfrm>
            <a:off x="847725" y="5656387"/>
            <a:ext cx="10534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완성된 답을 주는 작가보다, </a:t>
            </a:r>
            <a:r>
              <a:rPr b="1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질문을 설계하는 작가</a:t>
            </a:r>
            <a:r>
              <a:rPr b="0" i="0" lang="en-US" sz="15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가 더 오래 기억됩니다.</a:t>
            </a:r>
            <a:endParaRPr/>
          </a:p>
        </p:txBody>
      </p:sp>
      <p:sp>
        <p:nvSpPr>
          <p:cNvPr id="308" name="Google Shape;308;p28"/>
          <p:cNvSpPr txBox="1"/>
          <p:nvPr/>
        </p:nvSpPr>
        <p:spPr>
          <a:xfrm>
            <a:off x="792639" y="32626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기대를 만든다</a:t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866775" y="3710366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8"/>
          <p:cNvSpPr txBox="1"/>
          <p:nvPr/>
        </p:nvSpPr>
        <p:spPr>
          <a:xfrm>
            <a:off x="866775" y="3872291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관객이 다음을 예측하게 한다</a:t>
            </a:r>
            <a:endParaRPr/>
          </a:p>
        </p:txBody>
      </p:sp>
      <p:pic>
        <p:nvPicPr>
          <p:cNvPr descr="image.png" id="311" name="Google Shape;311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4258947"/>
            <a:ext cx="2965400" cy="46479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8"/>
          <p:cNvSpPr txBox="1"/>
          <p:nvPr/>
        </p:nvSpPr>
        <p:spPr>
          <a:xfrm>
            <a:off x="4539090" y="32626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기대를 어긴다</a:t>
            </a:r>
            <a:endParaRPr/>
          </a:p>
        </p:txBody>
      </p:sp>
      <p:sp>
        <p:nvSpPr>
          <p:cNvPr id="313" name="Google Shape;313;p28"/>
          <p:cNvSpPr/>
          <p:nvPr/>
        </p:nvSpPr>
        <p:spPr>
          <a:xfrm>
            <a:off x="4613225" y="3710366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8"/>
          <p:cNvSpPr txBox="1"/>
          <p:nvPr/>
        </p:nvSpPr>
        <p:spPr>
          <a:xfrm>
            <a:off x="4613225" y="3872291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그 예측을 정확히 비튼다</a:t>
            </a:r>
            <a:endParaRPr/>
          </a:p>
        </p:txBody>
      </p:sp>
      <p:pic>
        <p:nvPicPr>
          <p:cNvPr descr="image.png" id="315" name="Google Shape;315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13225" y="4258947"/>
            <a:ext cx="2965400" cy="46479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8"/>
          <p:cNvSpPr txBox="1"/>
          <p:nvPr/>
        </p:nvSpPr>
        <p:spPr>
          <a:xfrm>
            <a:off x="8285540" y="32626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빈틈을 남긴다</a:t>
            </a:r>
            <a:endParaRPr/>
          </a:p>
        </p:txBody>
      </p:sp>
      <p:sp>
        <p:nvSpPr>
          <p:cNvPr id="317" name="Google Shape;317;p28"/>
          <p:cNvSpPr/>
          <p:nvPr/>
        </p:nvSpPr>
        <p:spPr>
          <a:xfrm>
            <a:off x="8359675" y="3710366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8"/>
          <p:cNvSpPr txBox="1"/>
          <p:nvPr/>
        </p:nvSpPr>
        <p:spPr>
          <a:xfrm>
            <a:off x="8359675" y="3872291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관객이 스스로 채우게 한다</a:t>
            </a:r>
            <a:endParaRPr/>
          </a:p>
        </p:txBody>
      </p:sp>
      <p:pic>
        <p:nvPicPr>
          <p:cNvPr descr="image.png" id="319" name="Google Shape;319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59675" y="4258947"/>
            <a:ext cx="2965400" cy="4647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0" name="Google Shape;320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112446" y="5591333"/>
            <a:ext cx="1714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1" name="Google Shape;321;p2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189396" y="5591333"/>
            <a:ext cx="1714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2" name="Google Shape;322;p2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54138" y="2729291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2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943451" y="2729291"/>
            <a:ext cx="3048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2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670851" y="2729291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8"/>
          <p:cNvSpPr txBox="1"/>
          <p:nvPr/>
        </p:nvSpPr>
        <p:spPr>
          <a:xfrm>
            <a:off x="714375" y="576411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그래서 작가는 무엇을 설계하는가</a:t>
            </a:r>
            <a:endParaRPr/>
          </a:p>
        </p:txBody>
      </p:sp>
      <p:sp>
        <p:nvSpPr>
          <p:cNvPr id="326" name="Google Shape;326;p28"/>
          <p:cNvSpPr/>
          <p:nvPr/>
        </p:nvSpPr>
        <p:spPr>
          <a:xfrm>
            <a:off x="571500" y="576411"/>
            <a:ext cx="57300" cy="5526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1" name="Google Shape;33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9"/>
          <p:cNvSpPr txBox="1"/>
          <p:nvPr/>
        </p:nvSpPr>
        <p:spPr>
          <a:xfrm>
            <a:off x="3544044" y="2579340"/>
            <a:ext cx="5103911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PART 03</a:t>
            </a:r>
            <a:endParaRPr/>
          </a:p>
        </p:txBody>
      </p:sp>
      <p:sp>
        <p:nvSpPr>
          <p:cNvPr id="333" name="Google Shape;333;p29"/>
          <p:cNvSpPr txBox="1"/>
          <p:nvPr/>
        </p:nvSpPr>
        <p:spPr>
          <a:xfrm>
            <a:off x="3416446" y="3027015"/>
            <a:ext cx="5359107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창작이란 무엇인가</a:t>
            </a:r>
            <a:endParaRPr/>
          </a:p>
        </p:txBody>
      </p:sp>
      <p:sp>
        <p:nvSpPr>
          <p:cNvPr id="334" name="Google Shape;334;p29"/>
          <p:cNvSpPr txBox="1"/>
          <p:nvPr/>
        </p:nvSpPr>
        <p:spPr>
          <a:xfrm>
            <a:off x="3544044" y="3912840"/>
            <a:ext cx="5103911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인공지능 시대, '만든다'는 것의 의미가 바뀌고 있다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30"/>
          <p:cNvPicPr preferRelativeResize="0"/>
          <p:nvPr/>
        </p:nvPicPr>
        <p:blipFill rotWithShape="1">
          <a:blip r:embed="rId3">
            <a:alphaModFix/>
          </a:blip>
          <a:srcRect b="15869" l="18691" r="19439" t="17985"/>
          <a:stretch/>
        </p:blipFill>
        <p:spPr>
          <a:xfrm>
            <a:off x="1589350" y="0"/>
            <a:ext cx="9013200" cy="64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0"/>
          <p:cNvSpPr txBox="1"/>
          <p:nvPr/>
        </p:nvSpPr>
        <p:spPr>
          <a:xfrm>
            <a:off x="4235576" y="6280175"/>
            <a:ext cx="4083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"이 </a:t>
            </a:r>
            <a:r>
              <a:rPr lang="en-US" sz="1900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작품</a:t>
            </a:r>
            <a:r>
              <a:rPr b="0" i="0" lang="en-US" sz="19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을 보신 적 있나요?"</a:t>
            </a:r>
            <a:endParaRPr sz="15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5" name="Google Shape;3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5485225"/>
            <a:ext cx="5328925" cy="8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1"/>
          <p:cNvSpPr txBox="1"/>
          <p:nvPr/>
        </p:nvSpPr>
        <p:spPr>
          <a:xfrm>
            <a:off x="571500" y="1692590"/>
            <a:ext cx="5550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마르셀 뒤샹 (Marcel Duchamp)</a:t>
            </a:r>
            <a:endParaRPr sz="1500"/>
          </a:p>
        </p:txBody>
      </p:sp>
      <p:sp>
        <p:nvSpPr>
          <p:cNvPr id="347" name="Google Shape;347;p31"/>
          <p:cNvSpPr txBox="1"/>
          <p:nvPr/>
        </p:nvSpPr>
        <p:spPr>
          <a:xfrm>
            <a:off x="571500" y="2102165"/>
            <a:ext cx="5286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4A3B8"/>
                </a:solidFill>
                <a:latin typeface="Noto Sans KR"/>
                <a:ea typeface="Noto Sans KR"/>
                <a:cs typeface="Noto Sans KR"/>
                <a:sym typeface="Noto Sans KR"/>
              </a:rPr>
              <a:t>1887–1968, 프랑스</a:t>
            </a:r>
            <a:endParaRPr sz="1500"/>
          </a:p>
        </p:txBody>
      </p:sp>
      <p:sp>
        <p:nvSpPr>
          <p:cNvPr id="348" name="Google Shape;348;p31"/>
          <p:cNvSpPr txBox="1"/>
          <p:nvPr/>
        </p:nvSpPr>
        <p:spPr>
          <a:xfrm>
            <a:off x="571500" y="2536446"/>
            <a:ext cx="52863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20세기 현대미술의 흐름을 바꾼 작가. 회화, 조각 등 전통 미술의 경계를 해체하고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"예술이란 무엇인가"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라는 질문 자체를 작품으로 만든 인물입니다.</a:t>
            </a:r>
            <a:endParaRPr sz="1500"/>
          </a:p>
        </p:txBody>
      </p:sp>
      <p:sp>
        <p:nvSpPr>
          <p:cNvPr id="349" name="Google Shape;349;p31"/>
          <p:cNvSpPr txBox="1"/>
          <p:nvPr/>
        </p:nvSpPr>
        <p:spPr>
          <a:xfrm>
            <a:off x="571500" y="3726130"/>
            <a:ext cx="5550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&lt;샘(Fountain)&gt;, 1917</a:t>
            </a:r>
            <a:endParaRPr sz="1500"/>
          </a:p>
        </p:txBody>
      </p:sp>
      <p:sp>
        <p:nvSpPr>
          <p:cNvPr id="350" name="Google Shape;350;p31"/>
          <p:cNvSpPr txBox="1"/>
          <p:nvPr/>
        </p:nvSpPr>
        <p:spPr>
          <a:xfrm>
            <a:off x="571500" y="5804366"/>
            <a:ext cx="5286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하지만 이 사건은 미술사의 방향을 완전히 바꿔놓았습니다.</a:t>
            </a:r>
            <a:endParaRPr sz="1500"/>
          </a:p>
        </p:txBody>
      </p:sp>
      <p:sp>
        <p:nvSpPr>
          <p:cNvPr id="351" name="Google Shape;351;p31"/>
          <p:cNvSpPr txBox="1"/>
          <p:nvPr/>
        </p:nvSpPr>
        <p:spPr>
          <a:xfrm>
            <a:off x="809625" y="4173805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뒤샹은 뉴욕의 배관 용품점에서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남성용 소변기를 구입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했습니다.</a:t>
            </a:r>
            <a:endParaRPr sz="1500"/>
          </a:p>
        </p:txBody>
      </p:sp>
      <p:sp>
        <p:nvSpPr>
          <p:cNvPr id="352" name="Google Shape;352;p31"/>
          <p:cNvSpPr txBox="1"/>
          <p:nvPr/>
        </p:nvSpPr>
        <p:spPr>
          <a:xfrm>
            <a:off x="809625" y="4562396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그 위에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"R. Mutt 1917"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이라고 서명했습니다.</a:t>
            </a:r>
            <a:endParaRPr sz="1500"/>
          </a:p>
        </p:txBody>
      </p:sp>
      <p:sp>
        <p:nvSpPr>
          <p:cNvPr id="353" name="Google Shape;353;p31"/>
          <p:cNvSpPr txBox="1"/>
          <p:nvPr/>
        </p:nvSpPr>
        <p:spPr>
          <a:xfrm>
            <a:off x="809625" y="4950986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미국독립미술가협회 전시에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출품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했습니다.</a:t>
            </a:r>
            <a:endParaRPr sz="1500"/>
          </a:p>
        </p:txBody>
      </p:sp>
      <p:sp>
        <p:nvSpPr>
          <p:cNvPr id="354" name="Google Shape;354;p31"/>
          <p:cNvSpPr txBox="1"/>
          <p:nvPr/>
        </p:nvSpPr>
        <p:spPr>
          <a:xfrm>
            <a:off x="809625" y="5339576"/>
            <a:ext cx="504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심사위원들은 격분했고, 전시는 거부되었습니다.</a:t>
            </a:r>
            <a:endParaRPr sz="1500"/>
          </a:p>
        </p:txBody>
      </p:sp>
      <p:sp>
        <p:nvSpPr>
          <p:cNvPr id="355" name="Google Shape;355;p31"/>
          <p:cNvSpPr txBox="1"/>
          <p:nvPr/>
        </p:nvSpPr>
        <p:spPr>
          <a:xfrm>
            <a:off x="6477000" y="5611517"/>
            <a:ext cx="50007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💡 </a:t>
            </a:r>
            <a:r>
              <a:rPr b="1" i="0" lang="en-US" sz="12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2004년 영국 미술 전문가 500명 설문</a:t>
            </a:r>
            <a:b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피카소도, 워홀도 아닌, 이 변기가 </a:t>
            </a:r>
            <a:r>
              <a:rPr b="1" i="0" lang="en-US" sz="12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"20세기 가장 영향력 있는 미술 작품" 1위</a:t>
            </a:r>
            <a:r>
              <a:rPr b="0" i="0" lang="en-US" sz="12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로 선정되었습니다.</a:t>
            </a:r>
            <a:endParaRPr sz="1500"/>
          </a:p>
        </p:txBody>
      </p:sp>
      <p:sp>
        <p:nvSpPr>
          <p:cNvPr id="356" name="Google Shape;356;p31"/>
          <p:cNvSpPr txBox="1"/>
          <p:nvPr/>
        </p:nvSpPr>
        <p:spPr>
          <a:xfrm>
            <a:off x="571500" y="4192855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357" name="Google Shape;357;p31"/>
          <p:cNvSpPr txBox="1"/>
          <p:nvPr/>
        </p:nvSpPr>
        <p:spPr>
          <a:xfrm>
            <a:off x="571500" y="4581446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358" name="Google Shape;358;p31"/>
          <p:cNvSpPr txBox="1"/>
          <p:nvPr/>
        </p:nvSpPr>
        <p:spPr>
          <a:xfrm>
            <a:off x="571500" y="4970036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359" name="Google Shape;359;p31"/>
          <p:cNvSpPr txBox="1"/>
          <p:nvPr/>
        </p:nvSpPr>
        <p:spPr>
          <a:xfrm>
            <a:off x="571500" y="5358626"/>
            <a:ext cx="66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 sz="1500"/>
          </a:p>
        </p:txBody>
      </p:sp>
      <p:sp>
        <p:nvSpPr>
          <p:cNvPr id="360" name="Google Shape;360;p31"/>
          <p:cNvSpPr txBox="1"/>
          <p:nvPr/>
        </p:nvSpPr>
        <p:spPr>
          <a:xfrm>
            <a:off x="714375" y="787715"/>
            <a:ext cx="11451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마르셀 뒤샹 — 변기가 예술이 된 날</a:t>
            </a:r>
            <a:endParaRPr sz="1500"/>
          </a:p>
        </p:txBody>
      </p:sp>
      <p:sp>
        <p:nvSpPr>
          <p:cNvPr id="361" name="Google Shape;361;p31"/>
          <p:cNvSpPr/>
          <p:nvPr/>
        </p:nvSpPr>
        <p:spPr>
          <a:xfrm>
            <a:off x="571500" y="787715"/>
            <a:ext cx="57300" cy="5241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2" name="Google Shape;36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0288" y="1009725"/>
            <a:ext cx="3914125" cy="418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7" name="Google Shape;3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076251"/>
            <a:ext cx="5286375" cy="12038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8" name="Google Shape;36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332748"/>
            <a:ext cx="5286375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2"/>
          <p:cNvSpPr txBox="1"/>
          <p:nvPr/>
        </p:nvSpPr>
        <p:spPr>
          <a:xfrm>
            <a:off x="571500" y="1365234"/>
            <a:ext cx="5286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뒤샹은 변기를 </a:t>
            </a:r>
            <a:r>
              <a:rPr b="1" i="0" lang="en-US" sz="16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만들지</a:t>
            </a:r>
            <a:r>
              <a:rPr b="0" i="0" lang="en-US" sz="16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않았습니다.</a:t>
            </a:r>
            <a:endParaRPr sz="1500"/>
          </a:p>
        </p:txBody>
      </p:sp>
      <p:sp>
        <p:nvSpPr>
          <p:cNvPr id="370" name="Google Shape;370;p32"/>
          <p:cNvSpPr txBox="1"/>
          <p:nvPr/>
        </p:nvSpPr>
        <p:spPr>
          <a:xfrm>
            <a:off x="571500" y="1843270"/>
            <a:ext cx="52863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공장에서 대량 생산된 기성품을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선택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했고, 화장실이 아닌 미술관이라는 </a:t>
            </a:r>
            <a:r>
              <a:rPr b="1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새로운 맥락</a:t>
            </a:r>
            <a:r>
              <a:rPr b="0" i="0" lang="en-US" sz="13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에 놓았습니다. 그 순간, 변기는 더 이상 변기가 아니게 됩니다.</a:t>
            </a:r>
            <a:endParaRPr sz="1500"/>
          </a:p>
        </p:txBody>
      </p:sp>
      <p:graphicFrame>
        <p:nvGraphicFramePr>
          <p:cNvPr id="371" name="Google Shape;371;p32"/>
          <p:cNvGraphicFramePr/>
          <p:nvPr/>
        </p:nvGraphicFramePr>
        <p:xfrm>
          <a:off x="571500" y="26074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{E800BC98-3DF6-4F6D-AD8C-12DEA74C7724}</a:tableStyleId>
              </a:tblPr>
              <a:tblGrid>
                <a:gridCol w="1585900"/>
                <a:gridCol w="3700475"/>
              </a:tblGrid>
              <a:tr h="569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핵심 행위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설명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569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선택 (Selection)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수많은 사물 중 '이것'을 고른다.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9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맥락 전환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원래 있던 곳에서 다른 곳으로 옮긴다.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9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관계 재정의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4755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보는 사람이 그것을 새롭게 바라보게 한다.</a:t>
                      </a:r>
                      <a:endParaRPr sz="1500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72" name="Google Shape;372;p32"/>
          <p:cNvSpPr/>
          <p:nvPr/>
        </p:nvSpPr>
        <p:spPr>
          <a:xfrm>
            <a:off x="571500" y="3162768"/>
            <a:ext cx="1585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2"/>
          <p:cNvSpPr/>
          <p:nvPr/>
        </p:nvSpPr>
        <p:spPr>
          <a:xfrm>
            <a:off x="2157412" y="3162768"/>
            <a:ext cx="3700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32"/>
          <p:cNvSpPr txBox="1"/>
          <p:nvPr/>
        </p:nvSpPr>
        <p:spPr>
          <a:xfrm>
            <a:off x="847725" y="5266751"/>
            <a:ext cx="47721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지금 여러분이 AI로 생성한 이미지도 </a:t>
            </a:r>
            <a:r>
              <a:rPr b="1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레디메이드</a:t>
            </a:r>
            <a:r>
              <a:rPr b="0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입니다.</a:t>
            </a:r>
            <a:b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AI가 만들어준 이미지 자체는 '재료'일 뿐. 그것을 </a:t>
            </a:r>
            <a:r>
              <a:rPr b="1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어디에, 어떤 순서로, 무엇 옆에</a:t>
            </a:r>
            <a:r>
              <a:rPr b="0" i="0" lang="en-US" sz="13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놓느냐가 창작입니다.</a:t>
            </a:r>
            <a:endParaRPr sz="1500"/>
          </a:p>
        </p:txBody>
      </p:sp>
      <p:pic>
        <p:nvPicPr>
          <p:cNvPr descr="image.png" id="375" name="Google Shape;37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332748"/>
            <a:ext cx="5286375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2"/>
          <p:cNvSpPr/>
          <p:nvPr/>
        </p:nvSpPr>
        <p:spPr>
          <a:xfrm>
            <a:off x="571500" y="3732333"/>
            <a:ext cx="1585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2"/>
          <p:cNvSpPr/>
          <p:nvPr/>
        </p:nvSpPr>
        <p:spPr>
          <a:xfrm>
            <a:off x="2157412" y="3732333"/>
            <a:ext cx="3700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2"/>
          <p:cNvSpPr/>
          <p:nvPr/>
        </p:nvSpPr>
        <p:spPr>
          <a:xfrm>
            <a:off x="571500" y="4301899"/>
            <a:ext cx="1585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2"/>
          <p:cNvSpPr/>
          <p:nvPr/>
        </p:nvSpPr>
        <p:spPr>
          <a:xfrm>
            <a:off x="2157412" y="4301899"/>
            <a:ext cx="3700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2"/>
          <p:cNvSpPr/>
          <p:nvPr/>
        </p:nvSpPr>
        <p:spPr>
          <a:xfrm>
            <a:off x="571500" y="4871464"/>
            <a:ext cx="1585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2"/>
          <p:cNvSpPr/>
          <p:nvPr/>
        </p:nvSpPr>
        <p:spPr>
          <a:xfrm>
            <a:off x="2157412" y="4871464"/>
            <a:ext cx="37005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2"/>
          <p:cNvSpPr txBox="1"/>
          <p:nvPr/>
        </p:nvSpPr>
        <p:spPr>
          <a:xfrm>
            <a:off x="714375" y="346918"/>
            <a:ext cx="114513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레디메이드(Ready-made) — 선택이 창작이 되는 순간</a:t>
            </a:r>
            <a:endParaRPr sz="1500"/>
          </a:p>
        </p:txBody>
      </p:sp>
      <p:sp>
        <p:nvSpPr>
          <p:cNvPr id="383" name="Google Shape;383;p32"/>
          <p:cNvSpPr/>
          <p:nvPr/>
        </p:nvSpPr>
        <p:spPr>
          <a:xfrm>
            <a:off x="571500" y="346918"/>
            <a:ext cx="57300" cy="5241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8" name="Google Shape;38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3548062"/>
            <a:ext cx="3492549" cy="24250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9" name="Google Shape;38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9799" y="3548062"/>
            <a:ext cx="3492549" cy="24250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0" name="Google Shape;390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8099" y="3548062"/>
            <a:ext cx="3492549" cy="2425005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3"/>
          <p:cNvSpPr txBox="1"/>
          <p:nvPr/>
        </p:nvSpPr>
        <p:spPr>
          <a:xfrm>
            <a:off x="3560839" y="884932"/>
            <a:ext cx="50703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창작 = 편집</a:t>
            </a:r>
            <a:endParaRPr/>
          </a:p>
        </p:txBody>
      </p:sp>
      <p:sp>
        <p:nvSpPr>
          <p:cNvPr id="392" name="Google Shape;392;p33"/>
          <p:cNvSpPr txBox="1"/>
          <p:nvPr/>
        </p:nvSpPr>
        <p:spPr>
          <a:xfrm>
            <a:off x="1391394" y="2234645"/>
            <a:ext cx="94092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무에서 유를 만드는 것만이 창작이 아닙니다.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1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이미 존재하는 것들 사이의 </a:t>
            </a:r>
            <a:r>
              <a:rPr b="1" i="0" lang="en-US" sz="21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관계를 재구성</a:t>
            </a:r>
            <a:r>
              <a:rPr b="0" i="0" lang="en-US" sz="21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것. 그것이 AI 시대의 창작입니다.</a:t>
            </a:r>
            <a:endParaRPr/>
          </a:p>
        </p:txBody>
      </p:sp>
      <p:sp>
        <p:nvSpPr>
          <p:cNvPr id="393" name="Google Shape;393;p33"/>
          <p:cNvSpPr txBox="1"/>
          <p:nvPr/>
        </p:nvSpPr>
        <p:spPr>
          <a:xfrm>
            <a:off x="1465871" y="4427199"/>
            <a:ext cx="1703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선택 (Selection)</a:t>
            </a:r>
            <a:endParaRPr/>
          </a:p>
        </p:txBody>
      </p:sp>
      <p:sp>
        <p:nvSpPr>
          <p:cNvPr id="394" name="Google Shape;394;p33"/>
          <p:cNvSpPr txBox="1"/>
          <p:nvPr/>
        </p:nvSpPr>
        <p:spPr>
          <a:xfrm>
            <a:off x="866775" y="5232562"/>
            <a:ext cx="29019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100장 중 10장을 고른다. 무엇을 남기고 무엇을 버릴 것인가.</a:t>
            </a:r>
            <a:endParaRPr/>
          </a:p>
        </p:txBody>
      </p:sp>
      <p:sp>
        <p:nvSpPr>
          <p:cNvPr id="395" name="Google Shape;395;p33"/>
          <p:cNvSpPr txBox="1"/>
          <p:nvPr/>
        </p:nvSpPr>
        <p:spPr>
          <a:xfrm>
            <a:off x="5035711" y="4427199"/>
            <a:ext cx="2120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배열 (Arrangement)</a:t>
            </a:r>
            <a:endParaRPr/>
          </a:p>
        </p:txBody>
      </p:sp>
      <p:sp>
        <p:nvSpPr>
          <p:cNvPr id="396" name="Google Shape;396;p33"/>
          <p:cNvSpPr txBox="1"/>
          <p:nvPr/>
        </p:nvSpPr>
        <p:spPr>
          <a:xfrm>
            <a:off x="4645074" y="5232562"/>
            <a:ext cx="29019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10장을 어떤 순서로 놓을 것인가. 순서가 바뀌면 이야기가 바뀐다.</a:t>
            </a:r>
            <a:endParaRPr/>
          </a:p>
        </p:txBody>
      </p:sp>
      <p:sp>
        <p:nvSpPr>
          <p:cNvPr id="397" name="Google Shape;397;p33"/>
          <p:cNvSpPr txBox="1"/>
          <p:nvPr/>
        </p:nvSpPr>
        <p:spPr>
          <a:xfrm>
            <a:off x="8898548" y="4427199"/>
            <a:ext cx="195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연결 </a:t>
            </a:r>
            <a:endParaRPr b="1" i="0" sz="1800" u="none" cap="none" strike="noStrike">
              <a:solidFill>
                <a:srgbClr val="0F172A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(Connection)</a:t>
            </a:r>
            <a:endParaRPr/>
          </a:p>
        </p:txBody>
      </p:sp>
      <p:sp>
        <p:nvSpPr>
          <p:cNvPr id="398" name="Google Shape;398;p33"/>
          <p:cNvSpPr txBox="1"/>
          <p:nvPr/>
        </p:nvSpPr>
        <p:spPr>
          <a:xfrm>
            <a:off x="8423374" y="5232562"/>
            <a:ext cx="29019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앞 이미지와 뒤 이미지 사이에 무엇이 생기는가. 그 '사이'가 의미다.</a:t>
            </a:r>
            <a:endParaRPr/>
          </a:p>
        </p:txBody>
      </p:sp>
      <p:pic>
        <p:nvPicPr>
          <p:cNvPr descr="image.png" id="399" name="Google Shape;399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62175" y="3808074"/>
            <a:ext cx="311199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0" name="Google Shape;400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40474" y="3808074"/>
            <a:ext cx="311199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1" name="Google Shape;401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18774" y="3808074"/>
            <a:ext cx="311199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1390651"/>
            <a:ext cx="2609850" cy="326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/>
          <p:nvPr/>
        </p:nvSpPr>
        <p:spPr>
          <a:xfrm>
            <a:off x="1028700" y="5041900"/>
            <a:ext cx="10095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9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Inter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박성하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1028700" y="5467351"/>
            <a:ext cx="3067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홍익대학교  AI·실감미디어콘텐츠학 박사과정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성신여자대학교 일반대학원 조소 전공 졸업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경남대학교 사범대학 미술교육학과 졸업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1028700" y="603251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Inter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강사소개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7" name="Google Shape;117;p16"/>
          <p:cNvGraphicFramePr/>
          <p:nvPr/>
        </p:nvGraphicFramePr>
        <p:xfrm>
          <a:off x="4337051" y="1816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{8217171A-9248-467A-87A2-65F1E5CFEAB4}</a:tableStyleId>
              </a:tblPr>
              <a:tblGrid>
                <a:gridCol w="1219200"/>
                <a:gridCol w="1581175"/>
                <a:gridCol w="4222775"/>
              </a:tblGrid>
              <a:tr h="431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기간</a:t>
                      </a:r>
                      <a:endParaRPr b="1" sz="18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지원기관</a:t>
                      </a:r>
                      <a:endParaRPr b="1" sz="18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사업명</a:t>
                      </a:r>
                      <a:endParaRPr b="1" sz="18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7E7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2024-05-01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~2024-10-31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문화체육관광부/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한국콘텐츠 진흥원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문화기술 연구개발 사업 :  가상공연 참여를 위한 감정표현이 가능한 소통형 관객 아바타 생성 기술 개발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2024-11-01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~2025-12-31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문화체육관광부/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한국콘텐츠 진흥원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MR 공간컴퓨팅기반 AX 저작기술 및 실감콘텐츠 개발 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글로벌 전문인력양성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2025-03-26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~2025-10-31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대한예수교장로회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명성교회(카페램프)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아나모픽 미디어아트 작품 제작 (GCC홀 영상 콘텐츠 개발) 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2025-07-01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~2025-12-15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한국콘텐츠 진흥원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2025년 AI 영상콘텐츠 제작지원사업</a:t>
                      </a:r>
                      <a:endParaRPr sz="1600" u="none" cap="none" strike="noStrike"/>
                    </a:p>
                    <a:p>
                      <a:pPr indent="0" lvl="0" marL="0" marR="0" rtl="0" algn="l">
                        <a:lnSpc>
                          <a:spcPct val="1399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Inter"/>
                        <a:buNone/>
                      </a:pPr>
                      <a:r>
                        <a:rPr lang="en-US" sz="1000" u="none" cap="none" strike="noStrike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AI기반 한국유산 애니메이션 “돌깨비"</a:t>
                      </a:r>
                      <a:endParaRPr sz="1600" u="none" cap="none" strike="noStrike"/>
                    </a:p>
                  </a:txBody>
                  <a:tcPr marT="60975" marB="60975" marR="121925" marL="121925" anchor="ctr">
                    <a:lnL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6925">
                      <a:solidFill>
                        <a:srgbClr val="73737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8" name="Google Shape;118;p16"/>
          <p:cNvSpPr/>
          <p:nvPr/>
        </p:nvSpPr>
        <p:spPr>
          <a:xfrm>
            <a:off x="4356100" y="1314451"/>
            <a:ext cx="831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9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Inter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연구과제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4356100" y="5041900"/>
            <a:ext cx="831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9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Inter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논문발표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4356100" y="5403851"/>
            <a:ext cx="7004100" cy="3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 Case Study on 3D Art Exhibition Using Immersive Media -Focus on Cases Based on Viewing Method by Medium- 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(실감 미디어를 활용한 입체작품 전시 사례 연구 -매체별 관람 방식을 중심으로-) 2025.2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4337051" y="5842000"/>
            <a:ext cx="7004100" cy="3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Inter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 Case Study on Visual Art Exhibitions Utilizing Artificial Intelligence Technology -Focusing on Domestic and International Cases- (인공지능 기술을 활용한 시각 예술 전시 사례 연구 -국내외 사례를 중심으로-) 2025.11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6" name="Google Shape;40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95437"/>
            <a:ext cx="5286375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7" name="Google Shape;40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846064"/>
            <a:ext cx="5286375" cy="102483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4"/>
          <p:cNvSpPr txBox="1"/>
          <p:nvPr/>
        </p:nvSpPr>
        <p:spPr>
          <a:xfrm>
            <a:off x="6334125" y="1350764"/>
            <a:ext cx="5286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문화심리학자 김정운 </a:t>
            </a:r>
            <a:r>
              <a:rPr lang="en-US" sz="15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박사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가 제안한 개념입니다.</a:t>
            </a:r>
            <a:endParaRPr/>
          </a:p>
        </p:txBody>
      </p:sp>
      <p:sp>
        <p:nvSpPr>
          <p:cNvPr id="409" name="Google Shape;409;p34"/>
          <p:cNvSpPr txBox="1"/>
          <p:nvPr/>
        </p:nvSpPr>
        <p:spPr>
          <a:xfrm>
            <a:off x="6334125" y="3156644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왜 지금 이 개념이 중요한가:</a:t>
            </a:r>
            <a:endParaRPr/>
          </a:p>
        </p:txBody>
      </p:sp>
      <p:sp>
        <p:nvSpPr>
          <p:cNvPr id="410" name="Google Shape;410;p34"/>
          <p:cNvSpPr txBox="1"/>
          <p:nvPr/>
        </p:nvSpPr>
        <p:spPr>
          <a:xfrm>
            <a:off x="6334125" y="4941540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인공지능 시대의 편집이란:</a:t>
            </a:r>
            <a:endParaRPr/>
          </a:p>
        </p:txBody>
      </p:sp>
      <p:pic>
        <p:nvPicPr>
          <p:cNvPr descr="image.png" id="411" name="Google Shape;41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1604962"/>
            <a:ext cx="5267325" cy="455295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34"/>
          <p:cNvSpPr txBox="1"/>
          <p:nvPr/>
        </p:nvSpPr>
        <p:spPr>
          <a:xfrm>
            <a:off x="6562725" y="2036564"/>
            <a:ext cx="48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"창조는 무(無)에서 유(有)를 만드는 것이 아니라, 이미 존재하는 것들을 </a:t>
            </a:r>
            <a:r>
              <a:rPr b="1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새롭게 연결</a:t>
            </a:r>
            <a:r>
              <a:rPr b="0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것이다."</a:t>
            </a:r>
            <a:endParaRPr/>
          </a:p>
        </p:txBody>
      </p:sp>
      <p:sp>
        <p:nvSpPr>
          <p:cNvPr id="413" name="Google Shape;413;p34"/>
          <p:cNvSpPr txBox="1"/>
          <p:nvPr/>
        </p:nvSpPr>
        <p:spPr>
          <a:xfrm>
            <a:off x="6572250" y="3604319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AI가 하루에도 수만 장의 이미지를 생성하는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범람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의 시대</a:t>
            </a:r>
            <a:endParaRPr/>
          </a:p>
        </p:txBody>
      </p:sp>
      <p:sp>
        <p:nvSpPr>
          <p:cNvPr id="414" name="Google Shape;414;p34"/>
          <p:cNvSpPr txBox="1"/>
          <p:nvPr/>
        </p:nvSpPr>
        <p:spPr>
          <a:xfrm>
            <a:off x="6572250" y="3992909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더 잘 만드는 것보다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더 잘 고르고 연결하는 것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 경쟁력</a:t>
            </a:r>
            <a:endParaRPr/>
          </a:p>
        </p:txBody>
      </p:sp>
      <p:sp>
        <p:nvSpPr>
          <p:cNvPr id="415" name="Google Shape;415;p34"/>
          <p:cNvSpPr txBox="1"/>
          <p:nvPr/>
        </p:nvSpPr>
        <p:spPr>
          <a:xfrm>
            <a:off x="6572250" y="438150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편집자의 눈 = AI 시대 크리에이터의 핵심 역량</a:t>
            </a:r>
            <a:endParaRPr/>
          </a:p>
        </p:txBody>
      </p:sp>
      <p:sp>
        <p:nvSpPr>
          <p:cNvPr id="416" name="Google Shape;416;p34"/>
          <p:cNvSpPr txBox="1"/>
          <p:nvPr/>
        </p:nvSpPr>
        <p:spPr>
          <a:xfrm>
            <a:off x="6381750" y="5416837"/>
            <a:ext cx="14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1.</a:t>
            </a:r>
            <a:endParaRPr/>
          </a:p>
        </p:txBody>
      </p:sp>
      <p:sp>
        <p:nvSpPr>
          <p:cNvPr id="417" name="Google Shape;417;p34"/>
          <p:cNvSpPr txBox="1"/>
          <p:nvPr/>
        </p:nvSpPr>
        <p:spPr>
          <a:xfrm>
            <a:off x="6524625" y="5417790"/>
            <a:ext cx="5095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28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 생성물 중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쓸 수 있는 것을 선별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눈</a:t>
            </a:r>
            <a:endParaRPr/>
          </a:p>
        </p:txBody>
      </p:sp>
      <p:sp>
        <p:nvSpPr>
          <p:cNvPr id="418" name="Google Shape;418;p34"/>
          <p:cNvSpPr txBox="1"/>
          <p:nvPr/>
        </p:nvSpPr>
        <p:spPr>
          <a:xfrm>
            <a:off x="6381750" y="5691127"/>
            <a:ext cx="14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2.</a:t>
            </a:r>
            <a:endParaRPr/>
          </a:p>
        </p:txBody>
      </p:sp>
      <p:sp>
        <p:nvSpPr>
          <p:cNvPr id="419" name="Google Shape;419;p34"/>
          <p:cNvSpPr txBox="1"/>
          <p:nvPr/>
        </p:nvSpPr>
        <p:spPr>
          <a:xfrm>
            <a:off x="6524625" y="5692080"/>
            <a:ext cx="5095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28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선별한 것들을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의미 있는 순서로 배열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구조 감각</a:t>
            </a:r>
            <a:endParaRPr/>
          </a:p>
        </p:txBody>
      </p:sp>
      <p:sp>
        <p:nvSpPr>
          <p:cNvPr id="420" name="Google Shape;420;p34"/>
          <p:cNvSpPr txBox="1"/>
          <p:nvPr/>
        </p:nvSpPr>
        <p:spPr>
          <a:xfrm>
            <a:off x="6381750" y="5965418"/>
            <a:ext cx="14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3.</a:t>
            </a:r>
            <a:endParaRPr/>
          </a:p>
        </p:txBody>
      </p:sp>
      <p:sp>
        <p:nvSpPr>
          <p:cNvPr id="421" name="Google Shape;421;p34"/>
          <p:cNvSpPr txBox="1"/>
          <p:nvPr/>
        </p:nvSpPr>
        <p:spPr>
          <a:xfrm>
            <a:off x="6524625" y="5966370"/>
            <a:ext cx="5095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2875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배열된 이미지 사이에서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감정의 흐름을 설계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연출력</a:t>
            </a:r>
            <a:endParaRPr/>
          </a:p>
        </p:txBody>
      </p:sp>
      <p:sp>
        <p:nvSpPr>
          <p:cNvPr id="422" name="Google Shape;422;p34"/>
          <p:cNvSpPr txBox="1"/>
          <p:nvPr/>
        </p:nvSpPr>
        <p:spPr>
          <a:xfrm>
            <a:off x="6334125" y="3623369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23" name="Google Shape;423;p34"/>
          <p:cNvSpPr txBox="1"/>
          <p:nvPr/>
        </p:nvSpPr>
        <p:spPr>
          <a:xfrm>
            <a:off x="6334125" y="4011959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24" name="Google Shape;424;p34"/>
          <p:cNvSpPr txBox="1"/>
          <p:nvPr/>
        </p:nvSpPr>
        <p:spPr>
          <a:xfrm>
            <a:off x="6334125" y="4400550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25" name="Google Shape;425;p34"/>
          <p:cNvSpPr txBox="1"/>
          <p:nvPr/>
        </p:nvSpPr>
        <p:spPr>
          <a:xfrm>
            <a:off x="714375" y="445889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에디톨로지(Editology) — 편집의 시대</a:t>
            </a:r>
            <a:endParaRPr/>
          </a:p>
        </p:txBody>
      </p:sp>
      <p:sp>
        <p:nvSpPr>
          <p:cNvPr id="426" name="Google Shape;426;p34"/>
          <p:cNvSpPr/>
          <p:nvPr/>
        </p:nvSpPr>
        <p:spPr>
          <a:xfrm>
            <a:off x="571500" y="445889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1" name="Google Shape;43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950" y="5494995"/>
            <a:ext cx="9944100" cy="83433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5"/>
          <p:cNvSpPr txBox="1"/>
          <p:nvPr/>
        </p:nvSpPr>
        <p:spPr>
          <a:xfrm>
            <a:off x="1042875" y="2202050"/>
            <a:ext cx="8542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조립'이라는 뜻의 프랑스어에서 유래. 따로 촬영된 쇼트(Shot)들을 </a:t>
            </a:r>
            <a:endParaRPr sz="2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이어 붙여서 새로운 의미나 정서를 만들어내는 </a:t>
            </a:r>
            <a:r>
              <a:rPr b="1" lang="en-US" sz="2200">
                <a:solidFill>
                  <a:schemeClr val="dk1"/>
                </a:solidFill>
              </a:rPr>
              <a:t>편집 기법의 총칭</a:t>
            </a:r>
            <a:r>
              <a:rPr lang="en-US" sz="29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endParaRPr sz="1800"/>
          </a:p>
        </p:txBody>
      </p:sp>
      <p:sp>
        <p:nvSpPr>
          <p:cNvPr id="433" name="Google Shape;433;p35"/>
          <p:cNvSpPr txBox="1"/>
          <p:nvPr/>
        </p:nvSpPr>
        <p:spPr>
          <a:xfrm>
            <a:off x="1123950" y="3569875"/>
            <a:ext cx="65925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"A + B ≠ A+B.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 A + B = C"</a:t>
            </a:r>
            <a:endParaRPr sz="2000"/>
          </a:p>
        </p:txBody>
      </p:sp>
      <p:sp>
        <p:nvSpPr>
          <p:cNvPr id="434" name="Google Shape;434;p35"/>
          <p:cNvSpPr txBox="1"/>
          <p:nvPr/>
        </p:nvSpPr>
        <p:spPr>
          <a:xfrm>
            <a:off x="1123950" y="4851476"/>
            <a:ext cx="65925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 A와 이미지 B를 나란히 놓으면, A도 B도 아닌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전혀 새로운 의미 C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가 탄생합니다.</a:t>
            </a:r>
            <a:endParaRPr/>
          </a:p>
        </p:txBody>
      </p:sp>
      <p:pic>
        <p:nvPicPr>
          <p:cNvPr descr="image.png" id="435" name="Google Shape;435;p35"/>
          <p:cNvPicPr preferRelativeResize="0"/>
          <p:nvPr/>
        </p:nvPicPr>
        <p:blipFill rotWithShape="1">
          <a:blip r:embed="rId4">
            <a:alphaModFix/>
          </a:blip>
          <a:srcRect b="0" l="41055" r="41384" t="0"/>
          <a:stretch/>
        </p:blipFill>
        <p:spPr>
          <a:xfrm>
            <a:off x="9454075" y="521775"/>
            <a:ext cx="2330576" cy="48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35"/>
          <p:cNvSpPr txBox="1"/>
          <p:nvPr/>
        </p:nvSpPr>
        <p:spPr>
          <a:xfrm>
            <a:off x="1304925" y="5637870"/>
            <a:ext cx="96204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단 한 장의 자막도 없이,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이미지의 배열만으로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메시지를 전달합니다. 여러분이 만드는 AI 영상도 마찬가지입니다. 이미지 하나하나는 '단어'이고,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배열이 '문장'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을 만듭니다.</a:t>
            </a:r>
            <a:endParaRPr/>
          </a:p>
        </p:txBody>
      </p:sp>
      <p:sp>
        <p:nvSpPr>
          <p:cNvPr id="437" name="Google Shape;437;p35"/>
          <p:cNvSpPr txBox="1"/>
          <p:nvPr/>
        </p:nvSpPr>
        <p:spPr>
          <a:xfrm>
            <a:off x="714375" y="579349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몽타주(Montage) — 이미지 사이에 의미가 태어난다</a:t>
            </a:r>
            <a:endParaRPr/>
          </a:p>
        </p:txBody>
      </p:sp>
      <p:sp>
        <p:nvSpPr>
          <p:cNvPr id="438" name="Google Shape;438;p35"/>
          <p:cNvSpPr/>
          <p:nvPr/>
        </p:nvSpPr>
        <p:spPr>
          <a:xfrm>
            <a:off x="571500" y="579349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5"/>
          <p:cNvSpPr txBox="1"/>
          <p:nvPr/>
        </p:nvSpPr>
        <p:spPr>
          <a:xfrm>
            <a:off x="975050" y="1326825"/>
            <a:ext cx="759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몽타주</a:t>
            </a:r>
            <a:r>
              <a:rPr lang="en-US" sz="18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는 영화 이론의 가장 핵심적인 개념 (세르게이 에이젠슈테인, 1920년대)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44" name="Google Shape;44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950" y="5743226"/>
            <a:ext cx="9944100" cy="83433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6"/>
          <p:cNvSpPr txBox="1"/>
          <p:nvPr/>
        </p:nvSpPr>
        <p:spPr>
          <a:xfrm>
            <a:off x="612032" y="1189595"/>
            <a:ext cx="1104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레프 쿨레쇼프 (Lev Kuleshov)의 1920년대 실험: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동일한 남자의 무표정한 얼굴을 촬영한 뒤, 그 앞에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세 가지 다른 이미지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를 배치했습니다.</a:t>
            </a:r>
            <a:endParaRPr/>
          </a:p>
        </p:txBody>
      </p:sp>
      <p:sp>
        <p:nvSpPr>
          <p:cNvPr id="446" name="Google Shape;446;p36"/>
          <p:cNvSpPr txBox="1"/>
          <p:nvPr/>
        </p:nvSpPr>
        <p:spPr>
          <a:xfrm>
            <a:off x="1304925" y="5886101"/>
            <a:ext cx="9620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같은 이미지도 앞뒤에 무엇이 오느냐에 따라 의미가 완전히 달라집니다.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이것이 바로 여러분이 이미지를 '잘 배열'해야 하는 이유입니다.</a:t>
            </a:r>
            <a:endParaRPr/>
          </a:p>
        </p:txBody>
      </p:sp>
      <p:sp>
        <p:nvSpPr>
          <p:cNvPr id="447" name="Google Shape;447;p36"/>
          <p:cNvSpPr txBox="1"/>
          <p:nvPr/>
        </p:nvSpPr>
        <p:spPr>
          <a:xfrm>
            <a:off x="714375" y="513491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쿨레쇼프 효과 — 맥락이 감정을 결정한다</a:t>
            </a:r>
            <a:endParaRPr/>
          </a:p>
        </p:txBody>
      </p:sp>
      <p:sp>
        <p:nvSpPr>
          <p:cNvPr id="448" name="Google Shape;448;p36"/>
          <p:cNvSpPr/>
          <p:nvPr/>
        </p:nvSpPr>
        <p:spPr>
          <a:xfrm>
            <a:off x="571500" y="513491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9" name="Google Shape;449;p36" title="Kuleshov Effect / Effetto Kulesh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8351" y="1602884"/>
            <a:ext cx="7082231" cy="398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54" name="Google Shape;4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431" y="5198308"/>
            <a:ext cx="5286375" cy="12038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5" name="Google Shape;4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500187"/>
            <a:ext cx="5286375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7"/>
          <p:cNvSpPr txBox="1"/>
          <p:nvPr/>
        </p:nvSpPr>
        <p:spPr>
          <a:xfrm>
            <a:off x="642431" y="1590690"/>
            <a:ext cx="555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게슈탈트 심리학</a:t>
            </a:r>
            <a:endParaRPr/>
          </a:p>
        </p:txBody>
      </p:sp>
      <p:sp>
        <p:nvSpPr>
          <p:cNvPr id="457" name="Google Shape;457;p37"/>
          <p:cNvSpPr txBox="1"/>
          <p:nvPr/>
        </p:nvSpPr>
        <p:spPr>
          <a:xfrm>
            <a:off x="642431" y="2047890"/>
            <a:ext cx="52863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인간의 뇌는 불완전한 정보를 받으면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자동으로 빈 부분을 채워서 완성된 형태로 인식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합니다.</a:t>
            </a:r>
            <a:endParaRPr/>
          </a:p>
        </p:txBody>
      </p:sp>
      <p:sp>
        <p:nvSpPr>
          <p:cNvPr id="458" name="Google Shape;458;p37"/>
          <p:cNvSpPr txBox="1"/>
          <p:nvPr/>
        </p:nvSpPr>
        <p:spPr>
          <a:xfrm>
            <a:off x="642431" y="2722296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예시: 카니자 삼각형 (Kanizsa Triangle)</a:t>
            </a:r>
            <a:endParaRPr/>
          </a:p>
        </p:txBody>
      </p:sp>
      <p:sp>
        <p:nvSpPr>
          <p:cNvPr id="459" name="Google Shape;459;p37"/>
          <p:cNvSpPr txBox="1"/>
          <p:nvPr/>
        </p:nvSpPr>
        <p:spPr>
          <a:xfrm>
            <a:off x="642431" y="3432462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영상에서의 폐합:</a:t>
            </a:r>
            <a:endParaRPr/>
          </a:p>
        </p:txBody>
      </p:sp>
      <p:sp>
        <p:nvSpPr>
          <p:cNvPr id="460" name="Google Shape;460;p37"/>
          <p:cNvSpPr txBox="1"/>
          <p:nvPr/>
        </p:nvSpPr>
        <p:spPr>
          <a:xfrm>
            <a:off x="880556" y="386108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장면 A: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남자가 문을 열고 어두운 방으로 들어간다</a:t>
            </a:r>
            <a:endParaRPr/>
          </a:p>
        </p:txBody>
      </p:sp>
      <p:sp>
        <p:nvSpPr>
          <p:cNvPr id="461" name="Google Shape;461;p37"/>
          <p:cNvSpPr txBox="1"/>
          <p:nvPr/>
        </p:nvSpPr>
        <p:spPr>
          <a:xfrm>
            <a:off x="880556" y="4249678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장면 B: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(컷) 비명 소리</a:t>
            </a:r>
            <a:endParaRPr/>
          </a:p>
        </p:txBody>
      </p:sp>
      <p:sp>
        <p:nvSpPr>
          <p:cNvPr id="462" name="Google Shape;462;p37"/>
          <p:cNvSpPr txBox="1"/>
          <p:nvPr/>
        </p:nvSpPr>
        <p:spPr>
          <a:xfrm>
            <a:off x="880556" y="4638268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관객의 뇌가 채우는 것: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방 안에서 끔찍한 일이 벌어졌다.</a:t>
            </a:r>
            <a:endParaRPr/>
          </a:p>
        </p:txBody>
      </p:sp>
      <p:sp>
        <p:nvSpPr>
          <p:cNvPr id="463" name="Google Shape;463;p37"/>
          <p:cNvSpPr txBox="1"/>
          <p:nvPr/>
        </p:nvSpPr>
        <p:spPr>
          <a:xfrm>
            <a:off x="918656" y="5388808"/>
            <a:ext cx="47721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영상이 강력한 이유: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보여주지 않는 것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이 보여주는 것보다 더 강렬합니다. 관객은 빈 공간을 적극적이고 능동적으로 메워나갑니다.</a:t>
            </a:r>
            <a:endParaRPr/>
          </a:p>
        </p:txBody>
      </p:sp>
      <p:pic>
        <p:nvPicPr>
          <p:cNvPr descr="image.png" id="464" name="Google Shape;464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1509712"/>
            <a:ext cx="5267325" cy="47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7"/>
          <p:cNvSpPr txBox="1"/>
          <p:nvPr/>
        </p:nvSpPr>
        <p:spPr>
          <a:xfrm>
            <a:off x="642431" y="388013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66" name="Google Shape;466;p37"/>
          <p:cNvSpPr txBox="1"/>
          <p:nvPr/>
        </p:nvSpPr>
        <p:spPr>
          <a:xfrm>
            <a:off x="642431" y="4268728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67" name="Google Shape;467;p37"/>
          <p:cNvSpPr txBox="1"/>
          <p:nvPr/>
        </p:nvSpPr>
        <p:spPr>
          <a:xfrm>
            <a:off x="642431" y="4657318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68" name="Google Shape;468;p37"/>
          <p:cNvSpPr txBox="1"/>
          <p:nvPr/>
        </p:nvSpPr>
        <p:spPr>
          <a:xfrm>
            <a:off x="714375" y="567018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폐합의 원리(Closure) — 빈 공간을 채우는 뇌</a:t>
            </a:r>
            <a:endParaRPr/>
          </a:p>
        </p:txBody>
      </p:sp>
      <p:sp>
        <p:nvSpPr>
          <p:cNvPr id="469" name="Google Shape;469;p37"/>
          <p:cNvSpPr/>
          <p:nvPr/>
        </p:nvSpPr>
        <p:spPr>
          <a:xfrm>
            <a:off x="571500" y="567018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74" name="Google Shape;47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" y="3102844"/>
            <a:ext cx="5411825" cy="1325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5" name="Google Shape;47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2598" y="5076200"/>
            <a:ext cx="4829175" cy="1017091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38"/>
          <p:cNvSpPr txBox="1"/>
          <p:nvPr/>
        </p:nvSpPr>
        <p:spPr>
          <a:xfrm>
            <a:off x="714375" y="1736494"/>
            <a:ext cx="5579100" cy="10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스콧 맥클라우드 (Scott McCloud)</a:t>
            </a:r>
            <a:r>
              <a:rPr b="0" i="0" lang="en-US" sz="15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가 제안한 개념입니다. </a:t>
            </a:r>
            <a:endParaRPr b="0" i="0" sz="155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만화에서 칸(panel)과 칸 사이의 빈 공간을 </a:t>
            </a:r>
            <a:r>
              <a:rPr b="1" i="0" lang="en-US" sz="15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'홈통(Gutter)'</a:t>
            </a:r>
            <a:r>
              <a:rPr b="0" i="0" lang="en-US" sz="15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이라고 부릅니다.</a:t>
            </a:r>
            <a:endParaRPr sz="1600"/>
          </a:p>
        </p:txBody>
      </p:sp>
      <p:pic>
        <p:nvPicPr>
          <p:cNvPr descr="image.png" id="477" name="Google Shape;477;p38"/>
          <p:cNvPicPr preferRelativeResize="0"/>
          <p:nvPr/>
        </p:nvPicPr>
        <p:blipFill rotWithShape="1">
          <a:blip r:embed="rId5">
            <a:alphaModFix/>
          </a:blip>
          <a:srcRect b="6672" l="32788" r="32908" t="8876"/>
          <a:stretch/>
        </p:blipFill>
        <p:spPr>
          <a:xfrm>
            <a:off x="7022185" y="1678822"/>
            <a:ext cx="4238392" cy="3184575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38"/>
          <p:cNvSpPr txBox="1"/>
          <p:nvPr/>
        </p:nvSpPr>
        <p:spPr>
          <a:xfrm>
            <a:off x="942975" y="3293344"/>
            <a:ext cx="45054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"칸 1에서 도끼를 들었고, 칸 2에서 비명이 들렸다. </a:t>
            </a:r>
            <a:endParaRPr b="0" i="1" sz="1350" u="none" cap="none" strike="noStrike">
              <a:solidFill>
                <a:srgbClr val="334155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그 사이에서 무슨 일이 벌어졌는지는 보여주지 않았다. </a:t>
            </a:r>
            <a:endParaRPr b="0" i="1" sz="1350" u="none" cap="none" strike="noStrike">
              <a:solidFill>
                <a:srgbClr val="334155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하지만 여러분의 뇌는 이미 그 장면을 상상으로 완성했다."</a:t>
            </a:r>
            <a:endParaRPr/>
          </a:p>
        </p:txBody>
      </p:sp>
      <p:sp>
        <p:nvSpPr>
          <p:cNvPr id="479" name="Google Shape;479;p38"/>
          <p:cNvSpPr txBox="1"/>
          <p:nvPr/>
        </p:nvSpPr>
        <p:spPr>
          <a:xfrm>
            <a:off x="714375" y="4944471"/>
            <a:ext cx="5070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영상에서의 홈통:</a:t>
            </a:r>
            <a:endParaRPr/>
          </a:p>
        </p:txBody>
      </p:sp>
      <p:sp>
        <p:nvSpPr>
          <p:cNvPr id="480" name="Google Shape;480;p38"/>
          <p:cNvSpPr txBox="1"/>
          <p:nvPr/>
        </p:nvSpPr>
        <p:spPr>
          <a:xfrm>
            <a:off x="6703573" y="5219075"/>
            <a:ext cx="45054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AI 영상에서 가장 중요한 것은 각각의 클립이 아니라, </a:t>
            </a:r>
            <a:endParaRPr b="1" i="0" sz="1200" u="none" cap="none" strike="noStrike">
              <a:solidFill>
                <a:srgbClr val="065F46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클립과 클립 '사이'입니다.</a:t>
            </a: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관객이 그 사이를 상상으로 채울 수 있도록 </a:t>
            </a: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맥락을 설계</a:t>
            </a: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하는 것이 여러분의 역할입니다.</a:t>
            </a:r>
            <a:endParaRPr/>
          </a:p>
        </p:txBody>
      </p:sp>
      <p:sp>
        <p:nvSpPr>
          <p:cNvPr id="481" name="Google Shape;481;p38"/>
          <p:cNvSpPr txBox="1"/>
          <p:nvPr/>
        </p:nvSpPr>
        <p:spPr>
          <a:xfrm>
            <a:off x="952500" y="5296896"/>
            <a:ext cx="4591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영상의 컷과 컷 사이 = 만화의 홈통</a:t>
            </a:r>
            <a:endParaRPr/>
          </a:p>
        </p:txBody>
      </p:sp>
      <p:sp>
        <p:nvSpPr>
          <p:cNvPr id="482" name="Google Shape;482;p38"/>
          <p:cNvSpPr txBox="1"/>
          <p:nvPr/>
        </p:nvSpPr>
        <p:spPr>
          <a:xfrm>
            <a:off x="932234" y="5685500"/>
            <a:ext cx="528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 영상은 5~10초 단위 클립의 조합 →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클립 사이의 '홈통'이 매우 많다!</a:t>
            </a:r>
            <a:endParaRPr/>
          </a:p>
        </p:txBody>
      </p:sp>
      <p:sp>
        <p:nvSpPr>
          <p:cNvPr id="483" name="Google Shape;483;p38"/>
          <p:cNvSpPr txBox="1"/>
          <p:nvPr/>
        </p:nvSpPr>
        <p:spPr>
          <a:xfrm>
            <a:off x="714375" y="5315946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84" name="Google Shape;484;p38"/>
          <p:cNvSpPr txBox="1"/>
          <p:nvPr/>
        </p:nvSpPr>
        <p:spPr>
          <a:xfrm>
            <a:off x="714375" y="5704536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485" name="Google Shape;485;p38"/>
          <p:cNvSpPr txBox="1"/>
          <p:nvPr/>
        </p:nvSpPr>
        <p:spPr>
          <a:xfrm>
            <a:off x="754907" y="625022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칸 사이 빈틈 </a:t>
            </a: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효과(Gutter Effect) — 칸 사이에서 이야기가 완성된다</a:t>
            </a:r>
            <a:endParaRPr/>
          </a:p>
        </p:txBody>
      </p:sp>
      <p:sp>
        <p:nvSpPr>
          <p:cNvPr id="486" name="Google Shape;486;p38"/>
          <p:cNvSpPr/>
          <p:nvPr/>
        </p:nvSpPr>
        <p:spPr>
          <a:xfrm>
            <a:off x="612032" y="625022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91" name="Google Shape;49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475304"/>
            <a:ext cx="5286375" cy="111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2" name="Google Shape;492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19149"/>
            <a:ext cx="5286375" cy="865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3" name="Google Shape;493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008428"/>
            <a:ext cx="5286375" cy="1120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94" name="Google Shape;494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330119"/>
            <a:ext cx="5286375" cy="112007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9"/>
          <p:cNvSpPr txBox="1"/>
          <p:nvPr/>
        </p:nvSpPr>
        <p:spPr>
          <a:xfrm>
            <a:off x="857250" y="1587996"/>
            <a:ext cx="4762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시퀀스 (Sequence)</a:t>
            </a:r>
            <a:endParaRPr/>
          </a:p>
        </p:txBody>
      </p:sp>
      <p:sp>
        <p:nvSpPr>
          <p:cNvPr id="496" name="Google Shape;496;p39"/>
          <p:cNvSpPr txBox="1"/>
          <p:nvPr/>
        </p:nvSpPr>
        <p:spPr>
          <a:xfrm>
            <a:off x="857250" y="1968996"/>
            <a:ext cx="4762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하나의 주제나 사건을 다루는 장면들의 묶음입니다. </a:t>
            </a:r>
            <a:endParaRPr b="0" i="0" sz="135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(예: 추격 시퀀스)</a:t>
            </a:r>
            <a:endParaRPr/>
          </a:p>
        </p:txBody>
      </p:sp>
      <p:sp>
        <p:nvSpPr>
          <p:cNvPr id="497" name="Google Shape;497;p39"/>
          <p:cNvSpPr txBox="1"/>
          <p:nvPr/>
        </p:nvSpPr>
        <p:spPr>
          <a:xfrm>
            <a:off x="857250" y="3009650"/>
            <a:ext cx="4762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씬 (Scene)</a:t>
            </a:r>
            <a:endParaRPr/>
          </a:p>
        </p:txBody>
      </p:sp>
      <p:sp>
        <p:nvSpPr>
          <p:cNvPr id="498" name="Google Shape;498;p39"/>
          <p:cNvSpPr txBox="1"/>
          <p:nvPr/>
        </p:nvSpPr>
        <p:spPr>
          <a:xfrm>
            <a:off x="857250" y="3390650"/>
            <a:ext cx="47625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동일한 시간과 장소에서 연속적으로 일어나는 행동 단위입니다.</a:t>
            </a:r>
            <a:endParaRPr/>
          </a:p>
        </p:txBody>
      </p:sp>
      <p:sp>
        <p:nvSpPr>
          <p:cNvPr id="499" name="Google Shape;499;p39"/>
          <p:cNvSpPr txBox="1"/>
          <p:nvPr/>
        </p:nvSpPr>
        <p:spPr>
          <a:xfrm>
            <a:off x="868365" y="4132230"/>
            <a:ext cx="4762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샷 (Shot)</a:t>
            </a:r>
            <a:endParaRPr/>
          </a:p>
        </p:txBody>
      </p:sp>
      <p:sp>
        <p:nvSpPr>
          <p:cNvPr id="500" name="Google Shape;500;p39"/>
          <p:cNvSpPr txBox="1"/>
          <p:nvPr/>
        </p:nvSpPr>
        <p:spPr>
          <a:xfrm>
            <a:off x="868365" y="4513230"/>
            <a:ext cx="4762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카메라가 한 번 돌아가기 시작해서 멈출 때까지의 연속 촬영 단위로,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 프롬프트의 핵심 단위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입니다.</a:t>
            </a:r>
            <a:endParaRPr/>
          </a:p>
        </p:txBody>
      </p:sp>
      <p:sp>
        <p:nvSpPr>
          <p:cNvPr id="501" name="Google Shape;501;p39"/>
          <p:cNvSpPr txBox="1"/>
          <p:nvPr/>
        </p:nvSpPr>
        <p:spPr>
          <a:xfrm>
            <a:off x="857250" y="5465041"/>
            <a:ext cx="4762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프레임 (Frame)</a:t>
            </a:r>
            <a:endParaRPr/>
          </a:p>
        </p:txBody>
      </p:sp>
      <p:sp>
        <p:nvSpPr>
          <p:cNvPr id="502" name="Google Shape;502;p39"/>
          <p:cNvSpPr txBox="1"/>
          <p:nvPr/>
        </p:nvSpPr>
        <p:spPr>
          <a:xfrm>
            <a:off x="857250" y="5846041"/>
            <a:ext cx="4762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영상을 구성하는 최소 단위인 정지 이미지 1장입니다. (예: 1초 = 24 프레임)</a:t>
            </a:r>
            <a:endParaRPr/>
          </a:p>
        </p:txBody>
      </p:sp>
      <p:pic>
        <p:nvPicPr>
          <p:cNvPr descr="image.png" id="503" name="Google Shape;503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3200" y="1626096"/>
            <a:ext cx="8858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04" name="Google Shape;504;p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71675" y="3047750"/>
            <a:ext cx="8477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05" name="Google Shape;505;p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39915" y="4170330"/>
            <a:ext cx="8477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06" name="Google Shape;506;p3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81250" y="5503141"/>
            <a:ext cx="7239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297201" y="1711726"/>
            <a:ext cx="3879825" cy="389712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39"/>
          <p:cNvSpPr txBox="1"/>
          <p:nvPr/>
        </p:nvSpPr>
        <p:spPr>
          <a:xfrm>
            <a:off x="7602700" y="5608850"/>
            <a:ext cx="3512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Holonic Structure of Moving Image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Frames, Shots, Scenes and Sequences.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(Mark Allan Kaplan, 2016)</a:t>
            </a:r>
            <a:endParaRPr/>
          </a:p>
        </p:txBody>
      </p:sp>
      <p:sp>
        <p:nvSpPr>
          <p:cNvPr id="509" name="Google Shape;509;p39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영상의 기본 단위</a:t>
            </a:r>
            <a:endParaRPr/>
          </a:p>
        </p:txBody>
      </p:sp>
      <p:sp>
        <p:nvSpPr>
          <p:cNvPr id="510" name="Google Shape;510;p39"/>
          <p:cNvSpPr/>
          <p:nvPr/>
        </p:nvSpPr>
        <p:spPr>
          <a:xfrm>
            <a:off x="571500" y="1219200"/>
            <a:ext cx="11049000" cy="285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15" name="Google Shape;51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585" y="5330545"/>
            <a:ext cx="5286375" cy="81334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40"/>
          <p:cNvSpPr txBox="1"/>
          <p:nvPr/>
        </p:nvSpPr>
        <p:spPr>
          <a:xfrm>
            <a:off x="691243" y="1838154"/>
            <a:ext cx="555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샷 사이즈란?</a:t>
            </a:r>
            <a:endParaRPr b="1"/>
          </a:p>
        </p:txBody>
      </p:sp>
      <p:sp>
        <p:nvSpPr>
          <p:cNvPr id="517" name="Google Shape;517;p40"/>
          <p:cNvSpPr txBox="1"/>
          <p:nvPr/>
        </p:nvSpPr>
        <p:spPr>
          <a:xfrm>
            <a:off x="647700" y="2372915"/>
            <a:ext cx="52863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카메라가 피사체에 얼마나 가까이 있는가를 나타내는 </a:t>
            </a:r>
            <a:endParaRPr b="0" i="0" sz="1425" u="none" cap="none" strike="noStrike">
              <a:solidFill>
                <a:srgbClr val="334155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'거리감의 언어'</a:t>
            </a:r>
            <a:r>
              <a:rPr b="0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입니다.</a:t>
            </a:r>
            <a:endParaRPr/>
          </a:p>
        </p:txBody>
      </p:sp>
      <p:sp>
        <p:nvSpPr>
          <p:cNvPr id="518" name="Google Shape;518;p40"/>
          <p:cNvSpPr txBox="1"/>
          <p:nvPr/>
        </p:nvSpPr>
        <p:spPr>
          <a:xfrm>
            <a:off x="691243" y="3226721"/>
            <a:ext cx="555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048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거리감의 효과</a:t>
            </a:r>
            <a:endParaRPr b="1"/>
          </a:p>
        </p:txBody>
      </p:sp>
      <p:pic>
        <p:nvPicPr>
          <p:cNvPr descr="image.png" id="519" name="Google Shape;51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157" y="1870811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0" name="Google Shape;520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4157" y="3270264"/>
            <a:ext cx="3048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40"/>
          <p:cNvSpPr txBox="1"/>
          <p:nvPr/>
        </p:nvSpPr>
        <p:spPr>
          <a:xfrm>
            <a:off x="914400" y="3761482"/>
            <a:ext cx="50196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거리가 멀수록 (Wide):</a:t>
            </a:r>
            <a:r>
              <a:rPr b="0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공간의 정보와 전반적인 분위기를 전달합니다.</a:t>
            </a:r>
            <a:endParaRPr/>
          </a:p>
        </p:txBody>
      </p:sp>
      <p:sp>
        <p:nvSpPr>
          <p:cNvPr id="522" name="Google Shape;522;p40"/>
          <p:cNvSpPr txBox="1"/>
          <p:nvPr/>
        </p:nvSpPr>
        <p:spPr>
          <a:xfrm>
            <a:off x="914400" y="4483298"/>
            <a:ext cx="5019600" cy="5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거리가 가까울수록 (Close):</a:t>
            </a:r>
            <a:r>
              <a:rPr b="0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인물의 디테일과 내면의 감정을 강하게 전달합니다.</a:t>
            </a:r>
            <a:endParaRPr/>
          </a:p>
        </p:txBody>
      </p:sp>
      <p:sp>
        <p:nvSpPr>
          <p:cNvPr id="523" name="Google Shape;523;p40"/>
          <p:cNvSpPr txBox="1"/>
          <p:nvPr/>
        </p:nvSpPr>
        <p:spPr>
          <a:xfrm>
            <a:off x="874710" y="5521045"/>
            <a:ext cx="48579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핵심 샷 구분:</a:t>
            </a:r>
            <a:r>
              <a:rPr b="0" i="0" lang="en-US" sz="1425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EWS, WS, MWS, MS, MCU, CU, ECU</a:t>
            </a:r>
            <a:endParaRPr/>
          </a:p>
        </p:txBody>
      </p:sp>
      <p:pic>
        <p:nvPicPr>
          <p:cNvPr descr="image.png" id="524" name="Google Shape;524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3804344"/>
            <a:ext cx="1619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25" name="Google Shape;525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4526160"/>
            <a:ext cx="16192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40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샷 사이즈 (Shot Size)의 기초</a:t>
            </a:r>
            <a:endParaRPr/>
          </a:p>
        </p:txBody>
      </p:sp>
      <p:sp>
        <p:nvSpPr>
          <p:cNvPr id="527" name="Google Shape;527;p40"/>
          <p:cNvSpPr/>
          <p:nvPr/>
        </p:nvSpPr>
        <p:spPr>
          <a:xfrm>
            <a:off x="571500" y="1219200"/>
            <a:ext cx="11049000" cy="285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4000" y="2295225"/>
            <a:ext cx="5795374" cy="303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1"/>
          <p:cNvSpPr txBox="1"/>
          <p:nvPr/>
        </p:nvSpPr>
        <p:spPr>
          <a:xfrm>
            <a:off x="281169" y="2892175"/>
            <a:ext cx="37632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32" u="none" cap="none" strike="noStrike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MS: Medium Shot (중경)</a:t>
            </a:r>
            <a:endParaRPr b="1" sz="1088">
              <a:solidFill>
                <a:srgbClr val="000000"/>
              </a:solidFill>
            </a:endParaRPr>
          </a:p>
        </p:txBody>
      </p:sp>
      <p:sp>
        <p:nvSpPr>
          <p:cNvPr id="534" name="Google Shape;534;p41"/>
          <p:cNvSpPr txBox="1"/>
          <p:nvPr/>
        </p:nvSpPr>
        <p:spPr>
          <a:xfrm>
            <a:off x="223344" y="6039675"/>
            <a:ext cx="37632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32" u="none" cap="none" strike="noStrike">
                <a:solidFill>
                  <a:srgbClr val="000000"/>
                </a:solidFill>
                <a:latin typeface="Noto Sans KR"/>
                <a:ea typeface="Noto Sans KR"/>
                <a:cs typeface="Noto Sans KR"/>
                <a:sym typeface="Noto Sans KR"/>
              </a:rPr>
              <a:t>MCU: Medium Close-Up</a:t>
            </a:r>
            <a:endParaRPr b="1" sz="1088">
              <a:solidFill>
                <a:srgbClr val="000000"/>
              </a:solidFill>
            </a:endParaRPr>
          </a:p>
        </p:txBody>
      </p:sp>
      <p:pic>
        <p:nvPicPr>
          <p:cNvPr id="535" name="Google Shape;53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32" y="531998"/>
            <a:ext cx="3688909" cy="205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318" y="3679528"/>
            <a:ext cx="3688899" cy="2058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1329" y="521687"/>
            <a:ext cx="3763200" cy="2100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51327" y="3575877"/>
            <a:ext cx="3763200" cy="2100257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1"/>
          <p:cNvSpPr txBox="1"/>
          <p:nvPr/>
        </p:nvSpPr>
        <p:spPr>
          <a:xfrm>
            <a:off x="4427504" y="2853687"/>
            <a:ext cx="3760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EWS: Extreme Wide Shot (극원경)</a:t>
            </a:r>
            <a:endParaRPr b="1"/>
          </a:p>
        </p:txBody>
      </p:sp>
      <p:sp>
        <p:nvSpPr>
          <p:cNvPr id="540" name="Google Shape;540;p41"/>
          <p:cNvSpPr txBox="1"/>
          <p:nvPr/>
        </p:nvSpPr>
        <p:spPr>
          <a:xfrm>
            <a:off x="4727604" y="6013575"/>
            <a:ext cx="2900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WS: Wide Shot (원경/풀샷)</a:t>
            </a:r>
            <a:endParaRPr b="1"/>
          </a:p>
        </p:txBody>
      </p:sp>
      <p:pic>
        <p:nvPicPr>
          <p:cNvPr id="541" name="Google Shape;541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63078" y="532000"/>
            <a:ext cx="3688929" cy="20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60178" y="3575876"/>
            <a:ext cx="3763200" cy="210026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41"/>
          <p:cNvSpPr txBox="1"/>
          <p:nvPr/>
        </p:nvSpPr>
        <p:spPr>
          <a:xfrm>
            <a:off x="8263083" y="2879125"/>
            <a:ext cx="3688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CU: Close-Up (근경)</a:t>
            </a:r>
            <a:endParaRPr b="1"/>
          </a:p>
        </p:txBody>
      </p:sp>
      <p:sp>
        <p:nvSpPr>
          <p:cNvPr id="544" name="Google Shape;544;p41"/>
          <p:cNvSpPr txBox="1"/>
          <p:nvPr/>
        </p:nvSpPr>
        <p:spPr>
          <a:xfrm>
            <a:off x="8263080" y="6013575"/>
            <a:ext cx="3688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ECU: Extreme Close-Up</a:t>
            </a:r>
            <a:endParaRPr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49" name="Google Shape;54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42"/>
          <p:cNvSpPr txBox="1"/>
          <p:nvPr/>
        </p:nvSpPr>
        <p:spPr>
          <a:xfrm>
            <a:off x="952500" y="2084040"/>
            <a:ext cx="10668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PART 04</a:t>
            </a:r>
            <a:endParaRPr/>
          </a:p>
        </p:txBody>
      </p:sp>
      <p:sp>
        <p:nvSpPr>
          <p:cNvPr id="551" name="Google Shape;551;p42"/>
          <p:cNvSpPr txBox="1"/>
          <p:nvPr/>
        </p:nvSpPr>
        <p:spPr>
          <a:xfrm>
            <a:off x="952500" y="2579340"/>
            <a:ext cx="11201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영상 제작 파이프라인: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 전통적 방법 vs AI가 바꾼 것</a:t>
            </a:r>
            <a:endParaRPr/>
          </a:p>
        </p:txBody>
      </p:sp>
      <p:sp>
        <p:nvSpPr>
          <p:cNvPr id="552" name="Google Shape;552;p42"/>
          <p:cNvSpPr txBox="1"/>
          <p:nvPr/>
        </p:nvSpPr>
        <p:spPr>
          <a:xfrm>
            <a:off x="952500" y="4408140"/>
            <a:ext cx="8572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촬영이 사라진 자리를 '설계'가 채운다.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57" name="Google Shape;55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65175"/>
            <a:ext cx="5933875" cy="13217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8" name="Google Shape;55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042277"/>
            <a:ext cx="5933875" cy="13217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9" name="Google Shape;55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519380"/>
            <a:ext cx="5933875" cy="1122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0" name="Google Shape;560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05625" y="4617935"/>
            <a:ext cx="5286375" cy="92958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3"/>
          <p:cNvSpPr txBox="1"/>
          <p:nvPr/>
        </p:nvSpPr>
        <p:spPr>
          <a:xfrm>
            <a:off x="866775" y="1765208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1. 프리프로덕션 (Pre-production)</a:t>
            </a:r>
            <a:endParaRPr/>
          </a:p>
        </p:txBody>
      </p:sp>
      <p:sp>
        <p:nvSpPr>
          <p:cNvPr id="562" name="Google Shape;562;p43"/>
          <p:cNvSpPr txBox="1"/>
          <p:nvPr/>
        </p:nvSpPr>
        <p:spPr>
          <a:xfrm>
            <a:off x="866775" y="2146200"/>
            <a:ext cx="5547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기획서 작성 → 시나리오 → 콘티/스토리보드 → 캐스팅 → </a:t>
            </a:r>
            <a:endParaRPr b="0" i="0" sz="120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로케이션 헌팅 → 미술/의상 준비</a:t>
            </a:r>
            <a:endParaRPr/>
          </a:p>
        </p:txBody>
      </p:sp>
      <p:pic>
        <p:nvPicPr>
          <p:cNvPr descr="image.png" id="563" name="Google Shape;563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16750" y="1743769"/>
            <a:ext cx="144080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43"/>
          <p:cNvSpPr txBox="1"/>
          <p:nvPr/>
        </p:nvSpPr>
        <p:spPr>
          <a:xfrm>
            <a:off x="866775" y="3219869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2. 프로덕션 (Production)</a:t>
            </a:r>
            <a:endParaRPr/>
          </a:p>
        </p:txBody>
      </p:sp>
      <p:sp>
        <p:nvSpPr>
          <p:cNvPr id="565" name="Google Shape;565;p43"/>
          <p:cNvSpPr txBox="1"/>
          <p:nvPr/>
        </p:nvSpPr>
        <p:spPr>
          <a:xfrm>
            <a:off x="866775" y="3600869"/>
            <a:ext cx="47436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촬영팀 편성 (감독, 촬영, 조명, 미술, 음향, 배우)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현장 촬영: 조명 세팅 → 리허설 → 현장 사운드</a:t>
            </a:r>
            <a:endParaRPr/>
          </a:p>
        </p:txBody>
      </p:sp>
      <p:pic>
        <p:nvPicPr>
          <p:cNvPr descr="image.png" id="566" name="Google Shape;566;p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65550" y="3229255"/>
            <a:ext cx="2477392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43"/>
          <p:cNvSpPr txBox="1"/>
          <p:nvPr/>
        </p:nvSpPr>
        <p:spPr>
          <a:xfrm>
            <a:off x="866775" y="4696405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3. 포스트프로덕션 (Post-production)</a:t>
            </a:r>
            <a:endParaRPr/>
          </a:p>
        </p:txBody>
      </p:sp>
      <p:sp>
        <p:nvSpPr>
          <p:cNvPr id="568" name="Google Shape;568;p43"/>
          <p:cNvSpPr txBox="1"/>
          <p:nvPr/>
        </p:nvSpPr>
        <p:spPr>
          <a:xfrm>
            <a:off x="866775" y="5077405"/>
            <a:ext cx="47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컷 편집 → 색보정(DI) → VFX → 사운드 디자인 → 믹싱 → 마스터링</a:t>
            </a:r>
            <a:endParaRPr/>
          </a:p>
        </p:txBody>
      </p:sp>
      <p:pic>
        <p:nvPicPr>
          <p:cNvPr descr="image.png" id="569" name="Google Shape;569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02150" y="4696398"/>
            <a:ext cx="144080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43"/>
          <p:cNvSpPr txBox="1"/>
          <p:nvPr/>
        </p:nvSpPr>
        <p:spPr>
          <a:xfrm>
            <a:off x="7134225" y="4808435"/>
            <a:ext cx="486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비용: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수백만 ~ 수천만 원 (숏폼 기준)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핵심 역량: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현장 촬영 기술 + 팀 매니지먼트 + 예산 관리</a:t>
            </a:r>
            <a:endParaRPr/>
          </a:p>
        </p:txBody>
      </p:sp>
      <p:pic>
        <p:nvPicPr>
          <p:cNvPr descr="image.png" id="571" name="Google Shape;571;p43"/>
          <p:cNvPicPr preferRelativeResize="0"/>
          <p:nvPr/>
        </p:nvPicPr>
        <p:blipFill rotWithShape="1">
          <a:blip r:embed="rId9">
            <a:alphaModFix/>
          </a:blip>
          <a:srcRect b="18975" l="0" r="0" t="16725"/>
          <a:stretch/>
        </p:blipFill>
        <p:spPr>
          <a:xfrm>
            <a:off x="6905625" y="1357988"/>
            <a:ext cx="5286375" cy="3184876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43"/>
          <p:cNvSpPr txBox="1"/>
          <p:nvPr/>
        </p:nvSpPr>
        <p:spPr>
          <a:xfrm>
            <a:off x="714375" y="611259"/>
            <a:ext cx="1145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전통 영상 제작 파이프라인</a:t>
            </a:r>
            <a:endParaRPr/>
          </a:p>
        </p:txBody>
      </p:sp>
      <p:sp>
        <p:nvSpPr>
          <p:cNvPr id="573" name="Google Shape;573;p43"/>
          <p:cNvSpPr/>
          <p:nvPr/>
        </p:nvSpPr>
        <p:spPr>
          <a:xfrm>
            <a:off x="571500" y="611259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/>
        </p:nvSpPr>
        <p:spPr>
          <a:xfrm>
            <a:off x="571500" y="2216521"/>
            <a:ext cx="4000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전통조각</a:t>
            </a:r>
            <a:r>
              <a:rPr b="1" i="0" lang="en-US" sz="27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과 </a:t>
            </a:r>
            <a:r>
              <a:rPr b="1" lang="en-US" sz="2700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인공지능</a:t>
            </a:r>
            <a:r>
              <a:rPr b="1" i="0" lang="en-US" sz="27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의 융합</a:t>
            </a:r>
            <a:endParaRPr sz="2700"/>
          </a:p>
        </p:txBody>
      </p:sp>
      <p:sp>
        <p:nvSpPr>
          <p:cNvPr id="127" name="Google Shape;127;p17"/>
          <p:cNvSpPr txBox="1"/>
          <p:nvPr/>
        </p:nvSpPr>
        <p:spPr>
          <a:xfrm>
            <a:off x="571500" y="2873725"/>
            <a:ext cx="37065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기존 조소 전공을 바탕으로 입체 작품을 제작하고, </a:t>
            </a:r>
            <a:endParaRPr b="0" i="0" sz="135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이를 3D 스캐닝 및 AI 기술과 결합하여 </a:t>
            </a:r>
            <a:endParaRPr b="0" i="0" sz="135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새로운 형태의 미디어 아트로 확장하고 있습니다.</a:t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809625" y="4091461"/>
            <a:ext cx="3392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재료의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35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물성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을 살린 조각 작업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809625" y="4480053"/>
            <a:ext cx="3392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공공미술 조형물 설계 및 제작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809625" y="4868644"/>
            <a:ext cx="3392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조각 작품의 3D 에셋 전환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809625" y="5257235"/>
            <a:ext cx="3392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 변환을 통한 디지털 이미지 확장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571500" y="4110503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571500" y="4499094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571500" y="4887684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571500" y="5276274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747032" y="805543"/>
            <a:ext cx="3563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작품 포트폴리오</a:t>
            </a:r>
            <a:endParaRPr/>
          </a:p>
        </p:txBody>
      </p:sp>
      <p:pic>
        <p:nvPicPr>
          <p:cNvPr descr="preencoded.png" id="137" name="Google Shape;137;p17"/>
          <p:cNvPicPr preferRelativeResize="0"/>
          <p:nvPr/>
        </p:nvPicPr>
        <p:blipFill rotWithShape="1">
          <a:blip r:embed="rId3">
            <a:alphaModFix/>
          </a:blip>
          <a:srcRect b="285" l="0" r="0" t="-2087"/>
          <a:stretch/>
        </p:blipFill>
        <p:spPr>
          <a:xfrm>
            <a:off x="4914849" y="959712"/>
            <a:ext cx="3836343" cy="4871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8" name="Google Shape;13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68324" y="959712"/>
            <a:ext cx="3297349" cy="24837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9" name="Google Shape;139;p17"/>
          <p:cNvPicPr preferRelativeResize="0"/>
          <p:nvPr/>
        </p:nvPicPr>
        <p:blipFill rotWithShape="1">
          <a:blip r:embed="rId5">
            <a:alphaModFix/>
          </a:blip>
          <a:srcRect b="12870" l="0" r="0" t="14624"/>
          <a:stretch/>
        </p:blipFill>
        <p:spPr>
          <a:xfrm>
            <a:off x="8863834" y="3590509"/>
            <a:ext cx="3297335" cy="230777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/>
          <p:nvPr/>
        </p:nvSpPr>
        <p:spPr>
          <a:xfrm>
            <a:off x="582400" y="7620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78" name="Google Shape;57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44932"/>
            <a:ext cx="5710950" cy="1331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9" name="Google Shape;579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028117"/>
            <a:ext cx="5710950" cy="1331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80" name="Google Shape;580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559406"/>
            <a:ext cx="5710950" cy="11309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81" name="Google Shape;581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9300" y="5013160"/>
            <a:ext cx="5286375" cy="92958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44"/>
          <p:cNvSpPr txBox="1"/>
          <p:nvPr/>
        </p:nvSpPr>
        <p:spPr>
          <a:xfrm>
            <a:off x="866775" y="1744965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D4ED8"/>
                </a:solidFill>
                <a:latin typeface="Noto Sans KR"/>
                <a:ea typeface="Noto Sans KR"/>
                <a:cs typeface="Noto Sans KR"/>
                <a:sym typeface="Noto Sans KR"/>
              </a:rPr>
              <a:t>1. 프리프로덕션</a:t>
            </a:r>
            <a:endParaRPr/>
          </a:p>
        </p:txBody>
      </p:sp>
      <p:sp>
        <p:nvSpPr>
          <p:cNvPr id="583" name="Google Shape;583;p44"/>
          <p:cNvSpPr txBox="1"/>
          <p:nvPr/>
        </p:nvSpPr>
        <p:spPr>
          <a:xfrm>
            <a:off x="866775" y="2125975"/>
            <a:ext cx="514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시나리오(LLM) → AI 이미지 생성(캐릭터/배경 기준 확보) → </a:t>
            </a:r>
            <a:r>
              <a:rPr b="1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Shot Bible 작성</a:t>
            </a:r>
            <a:endParaRPr/>
          </a:p>
        </p:txBody>
      </p:sp>
      <p:pic>
        <p:nvPicPr>
          <p:cNvPr descr="image.png" id="584" name="Google Shape;584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02350" y="1741901"/>
            <a:ext cx="849362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44"/>
          <p:cNvSpPr txBox="1"/>
          <p:nvPr/>
        </p:nvSpPr>
        <p:spPr>
          <a:xfrm>
            <a:off x="866775" y="3166844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D4ED8"/>
                </a:solidFill>
                <a:latin typeface="Noto Sans KR"/>
                <a:ea typeface="Noto Sans KR"/>
                <a:cs typeface="Noto Sans KR"/>
                <a:sym typeface="Noto Sans KR"/>
              </a:rPr>
              <a:t>2. 프로덕션</a:t>
            </a:r>
            <a:endParaRPr/>
          </a:p>
        </p:txBody>
      </p:sp>
      <p:sp>
        <p:nvSpPr>
          <p:cNvPr id="586" name="Google Shape;586;p44"/>
          <p:cNvSpPr txBox="1"/>
          <p:nvPr/>
        </p:nvSpPr>
        <p:spPr>
          <a:xfrm>
            <a:off x="866775" y="3547844"/>
            <a:ext cx="47436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 영상 생성 (Sora/Runway/Kling 등)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촬영팀, 카메라, 조명, 배우 없음. 오직 프롬프트.</a:t>
            </a:r>
            <a:endParaRPr/>
          </a:p>
        </p:txBody>
      </p:sp>
      <p:pic>
        <p:nvPicPr>
          <p:cNvPr descr="image.png" id="587" name="Google Shape;587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63975" y="3208555"/>
            <a:ext cx="144080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44"/>
          <p:cNvSpPr txBox="1"/>
          <p:nvPr/>
        </p:nvSpPr>
        <p:spPr>
          <a:xfrm>
            <a:off x="866775" y="4801344"/>
            <a:ext cx="498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D4ED8"/>
                </a:solidFill>
                <a:latin typeface="Noto Sans KR"/>
                <a:ea typeface="Noto Sans KR"/>
                <a:cs typeface="Noto Sans KR"/>
                <a:sym typeface="Noto Sans KR"/>
              </a:rPr>
              <a:t>3. 포스트프로덕션</a:t>
            </a:r>
            <a:endParaRPr/>
          </a:p>
        </p:txBody>
      </p:sp>
      <p:sp>
        <p:nvSpPr>
          <p:cNvPr id="589" name="Google Shape;589;p44"/>
          <p:cNvSpPr txBox="1"/>
          <p:nvPr/>
        </p:nvSpPr>
        <p:spPr>
          <a:xfrm>
            <a:off x="866775" y="5182344"/>
            <a:ext cx="47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편집 (Premiere/CapCut) → AI 사운드 (ElevenLabs/Suno)</a:t>
            </a:r>
            <a:endParaRPr/>
          </a:p>
        </p:txBody>
      </p:sp>
      <p:pic>
        <p:nvPicPr>
          <p:cNvPr descr="image.png" id="590" name="Google Shape;590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11175" y="4751274"/>
            <a:ext cx="849362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44"/>
          <p:cNvSpPr txBox="1"/>
          <p:nvPr/>
        </p:nvSpPr>
        <p:spPr>
          <a:xfrm>
            <a:off x="7107900" y="5203660"/>
            <a:ext cx="486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3A8A"/>
                </a:solidFill>
                <a:latin typeface="Noto Sans KR"/>
                <a:ea typeface="Noto Sans KR"/>
                <a:cs typeface="Noto Sans KR"/>
                <a:sym typeface="Noto Sans KR"/>
              </a:rPr>
              <a:t>비용:</a:t>
            </a:r>
            <a:r>
              <a:rPr b="0" i="0" lang="en-US" sz="1350" u="none" cap="none" strike="noStrike">
                <a:solidFill>
                  <a:srgbClr val="1E3A8A"/>
                </a:solidFill>
                <a:latin typeface="Noto Sans KR"/>
                <a:ea typeface="Noto Sans KR"/>
                <a:cs typeface="Noto Sans KR"/>
                <a:sym typeface="Noto Sans KR"/>
              </a:rPr>
              <a:t> AI 구독료 (월 수십만 원)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1E3A8A"/>
                </a:solidFill>
                <a:latin typeface="Noto Sans KR"/>
                <a:ea typeface="Noto Sans KR"/>
                <a:cs typeface="Noto Sans KR"/>
                <a:sym typeface="Noto Sans KR"/>
              </a:rPr>
              <a:t>핵심 역량:</a:t>
            </a:r>
            <a:r>
              <a:rPr b="0" i="0" lang="en-US" sz="1350" u="none" cap="none" strike="noStrike">
                <a:solidFill>
                  <a:srgbClr val="1E3A8A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b="1" i="0" lang="en-US" sz="1350" u="none" cap="none" strike="noStrike">
                <a:solidFill>
                  <a:srgbClr val="1E3A8A"/>
                </a:solidFill>
                <a:latin typeface="Noto Sans KR"/>
                <a:ea typeface="Noto Sans KR"/>
                <a:cs typeface="Noto Sans KR"/>
                <a:sym typeface="Noto Sans KR"/>
              </a:rPr>
              <a:t>기획력 + 프롬프트 설계 + 일관성 관리</a:t>
            </a:r>
            <a:endParaRPr/>
          </a:p>
        </p:txBody>
      </p:sp>
      <p:pic>
        <p:nvPicPr>
          <p:cNvPr descr="image.png" id="592" name="Google Shape;592;p44"/>
          <p:cNvPicPr preferRelativeResize="0"/>
          <p:nvPr/>
        </p:nvPicPr>
        <p:blipFill rotWithShape="1">
          <a:blip r:embed="rId9">
            <a:alphaModFix/>
          </a:blip>
          <a:srcRect b="13249" l="0" r="0" t="13513"/>
          <a:stretch/>
        </p:blipFill>
        <p:spPr>
          <a:xfrm>
            <a:off x="6879300" y="1322000"/>
            <a:ext cx="5286375" cy="3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44"/>
          <p:cNvSpPr txBox="1"/>
          <p:nvPr/>
        </p:nvSpPr>
        <p:spPr>
          <a:xfrm>
            <a:off x="714375" y="550484"/>
            <a:ext cx="1145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AI 영상 제작 파이프라인</a:t>
            </a:r>
            <a:endParaRPr/>
          </a:p>
        </p:txBody>
      </p:sp>
      <p:sp>
        <p:nvSpPr>
          <p:cNvPr id="594" name="Google Shape;594;p44"/>
          <p:cNvSpPr/>
          <p:nvPr/>
        </p:nvSpPr>
        <p:spPr>
          <a:xfrm>
            <a:off x="571500" y="550484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99" name="Google Shape;59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753992"/>
            <a:ext cx="11049000" cy="929580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45"/>
          <p:cNvSpPr/>
          <p:nvPr/>
        </p:nvSpPr>
        <p:spPr>
          <a:xfrm>
            <a:off x="571500" y="1041201"/>
            <a:ext cx="11049000" cy="44271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01" name="Google Shape;601;p45"/>
          <p:cNvGraphicFramePr/>
          <p:nvPr/>
        </p:nvGraphicFramePr>
        <p:xfrm>
          <a:off x="571500" y="10412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{E800BC98-3DF6-4F6D-AD8C-12DEA74C7724}</a:tableStyleId>
              </a:tblPr>
              <a:tblGrid>
                <a:gridCol w="2762250"/>
                <a:gridCol w="4088000"/>
                <a:gridCol w="4198750"/>
              </a:tblGrid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영역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전통 영상 제작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AI 시대 영상 제작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촬영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카메라 + 조명 + 배우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596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사라짐 → AI 영상 생성으로 대체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캐스팅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배우 오디션, 출연료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596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사라짐 → 캐릭터 기준 이미지로 대체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로케이션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장소 헌팅, 대관료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59669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사라짐 → 공간 기준 이미지로 대체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기획/시나리오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필수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그대로 — 오히려 더 중요해짐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편집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컷 편집, 색보정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그대로 — 맥락 연결을 위해 필수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E11D48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E11D48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일관성 관리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카메라 앞에서는 자연스럽게 유지됨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E11D48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가장 어려운 문제 (AI의 최대 약점)</a:t>
                      </a:r>
                      <a:endParaRPr/>
                    </a:p>
                  </a:txBody>
                  <a:tcPr marT="25400" marB="25400" marR="63500" marL="247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F2"/>
                    </a:solidFill>
                  </a:tcPr>
                </a:tc>
              </a:tr>
            </a:tbl>
          </a:graphicData>
        </a:graphic>
      </p:graphicFrame>
      <p:sp>
        <p:nvSpPr>
          <p:cNvPr id="602" name="Google Shape;602;p45"/>
          <p:cNvSpPr/>
          <p:nvPr/>
        </p:nvSpPr>
        <p:spPr>
          <a:xfrm>
            <a:off x="571500" y="1679376"/>
            <a:ext cx="27624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45"/>
          <p:cNvSpPr/>
          <p:nvPr/>
        </p:nvSpPr>
        <p:spPr>
          <a:xfrm>
            <a:off x="3333750" y="1679376"/>
            <a:ext cx="40881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45"/>
          <p:cNvSpPr/>
          <p:nvPr/>
        </p:nvSpPr>
        <p:spPr>
          <a:xfrm>
            <a:off x="7421760" y="1679376"/>
            <a:ext cx="41988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5"/>
          <p:cNvSpPr txBox="1"/>
          <p:nvPr/>
        </p:nvSpPr>
        <p:spPr>
          <a:xfrm>
            <a:off x="800100" y="5944492"/>
            <a:ext cx="10629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촬영이 사라진 자리를 "설계"가 채웁니다.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실사에서는 자동으로 유지되던 일관성이, AI에서는 </a:t>
            </a:r>
            <a:r>
              <a:rPr b="1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의도적으로 관리</a:t>
            </a:r>
            <a:r>
              <a:rPr b="0" i="0" lang="en-US" sz="13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되어야 합니다. 그래서 Shot Bible이 필요합니다.</a:t>
            </a:r>
            <a:endParaRPr/>
          </a:p>
        </p:txBody>
      </p:sp>
      <p:sp>
        <p:nvSpPr>
          <p:cNvPr id="606" name="Google Shape;606;p45"/>
          <p:cNvSpPr/>
          <p:nvPr/>
        </p:nvSpPr>
        <p:spPr>
          <a:xfrm>
            <a:off x="571500" y="2320379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5"/>
          <p:cNvSpPr/>
          <p:nvPr/>
        </p:nvSpPr>
        <p:spPr>
          <a:xfrm>
            <a:off x="3333750" y="2320379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45"/>
          <p:cNvSpPr/>
          <p:nvPr/>
        </p:nvSpPr>
        <p:spPr>
          <a:xfrm>
            <a:off x="7421760" y="2320379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45"/>
          <p:cNvSpPr/>
          <p:nvPr/>
        </p:nvSpPr>
        <p:spPr>
          <a:xfrm>
            <a:off x="571500" y="2947094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45"/>
          <p:cNvSpPr/>
          <p:nvPr/>
        </p:nvSpPr>
        <p:spPr>
          <a:xfrm>
            <a:off x="3333750" y="2947094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45"/>
          <p:cNvSpPr/>
          <p:nvPr/>
        </p:nvSpPr>
        <p:spPr>
          <a:xfrm>
            <a:off x="7421760" y="2947094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45"/>
          <p:cNvSpPr/>
          <p:nvPr/>
        </p:nvSpPr>
        <p:spPr>
          <a:xfrm>
            <a:off x="571500" y="3573809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45"/>
          <p:cNvSpPr/>
          <p:nvPr/>
        </p:nvSpPr>
        <p:spPr>
          <a:xfrm>
            <a:off x="3333750" y="3573809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45"/>
          <p:cNvSpPr/>
          <p:nvPr/>
        </p:nvSpPr>
        <p:spPr>
          <a:xfrm>
            <a:off x="7421760" y="3573809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45"/>
          <p:cNvSpPr/>
          <p:nvPr/>
        </p:nvSpPr>
        <p:spPr>
          <a:xfrm>
            <a:off x="571500" y="4200525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45"/>
          <p:cNvSpPr/>
          <p:nvPr/>
        </p:nvSpPr>
        <p:spPr>
          <a:xfrm>
            <a:off x="3333750" y="4200525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45"/>
          <p:cNvSpPr/>
          <p:nvPr/>
        </p:nvSpPr>
        <p:spPr>
          <a:xfrm>
            <a:off x="7421760" y="4200525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45"/>
          <p:cNvSpPr/>
          <p:nvPr/>
        </p:nvSpPr>
        <p:spPr>
          <a:xfrm>
            <a:off x="571500" y="4827240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45"/>
          <p:cNvSpPr/>
          <p:nvPr/>
        </p:nvSpPr>
        <p:spPr>
          <a:xfrm>
            <a:off x="3333750" y="4827240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45"/>
          <p:cNvSpPr/>
          <p:nvPr/>
        </p:nvSpPr>
        <p:spPr>
          <a:xfrm>
            <a:off x="7421760" y="4827240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5"/>
          <p:cNvSpPr/>
          <p:nvPr/>
        </p:nvSpPr>
        <p:spPr>
          <a:xfrm>
            <a:off x="571500" y="5453955"/>
            <a:ext cx="27624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45"/>
          <p:cNvSpPr/>
          <p:nvPr/>
        </p:nvSpPr>
        <p:spPr>
          <a:xfrm>
            <a:off x="3333750" y="5453955"/>
            <a:ext cx="40881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45"/>
          <p:cNvSpPr/>
          <p:nvPr/>
        </p:nvSpPr>
        <p:spPr>
          <a:xfrm>
            <a:off x="7421760" y="5453955"/>
            <a:ext cx="4198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24" name="Google Shape;62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75" y="443388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5" name="Google Shape;625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2640" y="2553741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6" name="Google Shape;626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12640" y="5060602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7" name="Google Shape;627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4375" y="1927026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8" name="Google Shape;628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12640" y="4433887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29" name="Google Shape;629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4375" y="318045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0" name="Google Shape;630;p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412640" y="3180457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1" name="Google Shape;631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12640" y="3807172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2" name="Google Shape;632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4375" y="5060602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3" name="Google Shape;633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2640" y="1927026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4" name="Google Shape;634;p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14375" y="3807172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35" name="Google Shape;635;p4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14375" y="2553741"/>
            <a:ext cx="238125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45"/>
          <p:cNvSpPr txBox="1"/>
          <p:nvPr/>
        </p:nvSpPr>
        <p:spPr>
          <a:xfrm>
            <a:off x="714375" y="313868"/>
            <a:ext cx="1145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무엇이 변했고, 무엇은 그대로인가</a:t>
            </a:r>
            <a:endParaRPr/>
          </a:p>
        </p:txBody>
      </p:sp>
      <p:sp>
        <p:nvSpPr>
          <p:cNvPr id="637" name="Google Shape;637;p45"/>
          <p:cNvSpPr/>
          <p:nvPr/>
        </p:nvSpPr>
        <p:spPr>
          <a:xfrm>
            <a:off x="571500" y="313868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46"/>
          <p:cNvSpPr/>
          <p:nvPr/>
        </p:nvSpPr>
        <p:spPr>
          <a:xfrm>
            <a:off x="571500" y="1288851"/>
            <a:ext cx="11049000" cy="44271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43" name="Google Shape;643;p46"/>
          <p:cNvGraphicFramePr/>
          <p:nvPr/>
        </p:nvGraphicFramePr>
        <p:xfrm>
          <a:off x="571500" y="12888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{E800BC98-3DF6-4F6D-AD8C-12DEA74C7724}</a:tableStyleId>
              </a:tblPr>
              <a:tblGrid>
                <a:gridCol w="2757475"/>
                <a:gridCol w="4411850"/>
                <a:gridCol w="3860600"/>
              </a:tblGrid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단계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역할 및 프로세스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주요 도구 (Tools)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시나리오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스토리 구조, 대사, 세계관 기획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ChatGPT, Claude, Gemini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이미지 생성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캐릭터/배경/소품 기준 이미지 도출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Midjourney, Flux, DALL-E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047857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047857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이미지 교정 &amp; 샷 설계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D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047857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로컬 디테일 일관성 조정 및 시간순 배열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D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047857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Nano Banana, Google Mixboard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CFDF5"/>
                    </a:solidFill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영상 생성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레퍼런스 이미지 + 텍스트 → 5~10초 클립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Sora, Runway Gen-3, Kling, Vidu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사운드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대사, 보이스오버, BGM, SFX 합성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ElevenLabs, Suno, Udio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2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350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  </a:t>
                      </a: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편집</a:t>
                      </a:r>
                      <a:endParaRPr/>
                    </a:p>
                  </a:txBody>
                  <a:tcPr marT="25400" marB="25400" marR="63500" marL="352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컷편집, 색보정, 자막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Noto Sans KR"/>
                          <a:ea typeface="Noto Sans KR"/>
                          <a:cs typeface="Noto Sans KR"/>
                          <a:sym typeface="Noto Sans KR"/>
                        </a:rPr>
                        <a:t>Premiere Pro, DaVinci, CapCut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4" name="Google Shape;644;p46"/>
          <p:cNvSpPr/>
          <p:nvPr/>
        </p:nvSpPr>
        <p:spPr>
          <a:xfrm>
            <a:off x="590550" y="1927026"/>
            <a:ext cx="27576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46"/>
          <p:cNvSpPr/>
          <p:nvPr/>
        </p:nvSpPr>
        <p:spPr>
          <a:xfrm>
            <a:off x="3348037" y="1927026"/>
            <a:ext cx="44118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46"/>
          <p:cNvSpPr/>
          <p:nvPr/>
        </p:nvSpPr>
        <p:spPr>
          <a:xfrm>
            <a:off x="7759898" y="1927026"/>
            <a:ext cx="3860700" cy="192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46"/>
          <p:cNvSpPr/>
          <p:nvPr/>
        </p:nvSpPr>
        <p:spPr>
          <a:xfrm>
            <a:off x="590550" y="2568029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46"/>
          <p:cNvSpPr/>
          <p:nvPr/>
        </p:nvSpPr>
        <p:spPr>
          <a:xfrm>
            <a:off x="3348037" y="2568029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46"/>
          <p:cNvSpPr/>
          <p:nvPr/>
        </p:nvSpPr>
        <p:spPr>
          <a:xfrm>
            <a:off x="7759898" y="2568029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46"/>
          <p:cNvSpPr/>
          <p:nvPr/>
        </p:nvSpPr>
        <p:spPr>
          <a:xfrm>
            <a:off x="590550" y="3194744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46"/>
          <p:cNvSpPr/>
          <p:nvPr/>
        </p:nvSpPr>
        <p:spPr>
          <a:xfrm>
            <a:off x="3348037" y="3194744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46"/>
          <p:cNvSpPr/>
          <p:nvPr/>
        </p:nvSpPr>
        <p:spPr>
          <a:xfrm>
            <a:off x="7759898" y="3194744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46"/>
          <p:cNvSpPr/>
          <p:nvPr/>
        </p:nvSpPr>
        <p:spPr>
          <a:xfrm>
            <a:off x="590550" y="3821459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46"/>
          <p:cNvSpPr/>
          <p:nvPr/>
        </p:nvSpPr>
        <p:spPr>
          <a:xfrm>
            <a:off x="3348037" y="3821459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46"/>
          <p:cNvSpPr/>
          <p:nvPr/>
        </p:nvSpPr>
        <p:spPr>
          <a:xfrm>
            <a:off x="7759898" y="3821459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46"/>
          <p:cNvSpPr/>
          <p:nvPr/>
        </p:nvSpPr>
        <p:spPr>
          <a:xfrm>
            <a:off x="590550" y="4448175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46"/>
          <p:cNvSpPr/>
          <p:nvPr/>
        </p:nvSpPr>
        <p:spPr>
          <a:xfrm>
            <a:off x="3348037" y="4448175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46"/>
          <p:cNvSpPr/>
          <p:nvPr/>
        </p:nvSpPr>
        <p:spPr>
          <a:xfrm>
            <a:off x="7759898" y="4448175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46"/>
          <p:cNvSpPr/>
          <p:nvPr/>
        </p:nvSpPr>
        <p:spPr>
          <a:xfrm>
            <a:off x="590550" y="5074890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46"/>
          <p:cNvSpPr/>
          <p:nvPr/>
        </p:nvSpPr>
        <p:spPr>
          <a:xfrm>
            <a:off x="3348037" y="5074890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46"/>
          <p:cNvSpPr/>
          <p:nvPr/>
        </p:nvSpPr>
        <p:spPr>
          <a:xfrm>
            <a:off x="7759898" y="5074890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46"/>
          <p:cNvSpPr/>
          <p:nvPr/>
        </p:nvSpPr>
        <p:spPr>
          <a:xfrm>
            <a:off x="590550" y="5701605"/>
            <a:ext cx="27576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46"/>
          <p:cNvSpPr/>
          <p:nvPr/>
        </p:nvSpPr>
        <p:spPr>
          <a:xfrm>
            <a:off x="3348037" y="5701605"/>
            <a:ext cx="44118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46"/>
          <p:cNvSpPr/>
          <p:nvPr/>
        </p:nvSpPr>
        <p:spPr>
          <a:xfrm>
            <a:off x="7759898" y="5701605"/>
            <a:ext cx="3860700" cy="96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665" name="Google Shape;66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425" y="468153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6" name="Google Shape;66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475" y="342810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7" name="Google Shape;667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3425" y="2174676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8" name="Google Shape;668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3425" y="5308252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69" name="Google Shape;669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3425" y="4054822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0" name="Google Shape;670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3425" y="2801391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1" name="Google Shape;671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3425" y="2174676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2" name="Google Shape;672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3425" y="2801391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3" name="Google Shape;673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475" y="342810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4" name="Google Shape;674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3425" y="4054822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5" name="Google Shape;67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425" y="4681537"/>
            <a:ext cx="238125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76" name="Google Shape;676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3425" y="5308252"/>
            <a:ext cx="238125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46"/>
          <p:cNvSpPr txBox="1"/>
          <p:nvPr/>
        </p:nvSpPr>
        <p:spPr>
          <a:xfrm>
            <a:off x="714375" y="476250"/>
            <a:ext cx="1145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각 단계별 AI 영상 제작 도구 맵</a:t>
            </a:r>
            <a:endParaRPr/>
          </a:p>
        </p:txBody>
      </p:sp>
      <p:sp>
        <p:nvSpPr>
          <p:cNvPr id="678" name="Google Shape;678;p46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7"/>
          <p:cNvSpPr txBox="1"/>
          <p:nvPr/>
        </p:nvSpPr>
        <p:spPr>
          <a:xfrm>
            <a:off x="571500" y="5548300"/>
            <a:ext cx="4312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이 수업은 파이프라인의 허브 역할을 합니다.</a:t>
            </a:r>
            <a:endParaRPr sz="1500"/>
          </a:p>
        </p:txBody>
      </p:sp>
      <p:pic>
        <p:nvPicPr>
          <p:cNvPr id="684" name="Google Shape;684;p47"/>
          <p:cNvPicPr preferRelativeResize="0"/>
          <p:nvPr/>
        </p:nvPicPr>
        <p:blipFill rotWithShape="1">
          <a:blip r:embed="rId3">
            <a:alphaModFix/>
          </a:blip>
          <a:srcRect b="4955" l="0" r="0" t="4955"/>
          <a:stretch/>
        </p:blipFill>
        <p:spPr>
          <a:xfrm>
            <a:off x="6334125" y="985309"/>
            <a:ext cx="5857875" cy="5277364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47"/>
          <p:cNvSpPr txBox="1"/>
          <p:nvPr/>
        </p:nvSpPr>
        <p:spPr>
          <a:xfrm>
            <a:off x="952500" y="1785937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기획</a:t>
            </a:r>
            <a:endParaRPr sz="1500"/>
          </a:p>
        </p:txBody>
      </p:sp>
      <p:sp>
        <p:nvSpPr>
          <p:cNvPr id="686" name="Google Shape;686;p47"/>
          <p:cNvSpPr txBox="1"/>
          <p:nvPr/>
        </p:nvSpPr>
        <p:spPr>
          <a:xfrm>
            <a:off x="952500" y="2233612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스토리보드</a:t>
            </a:r>
            <a:endParaRPr sz="1500"/>
          </a:p>
        </p:txBody>
      </p:sp>
      <p:sp>
        <p:nvSpPr>
          <p:cNvPr id="687" name="Google Shape;687;p47"/>
          <p:cNvSpPr txBox="1"/>
          <p:nvPr/>
        </p:nvSpPr>
        <p:spPr>
          <a:xfrm>
            <a:off x="952500" y="2681287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 생성</a:t>
            </a:r>
            <a:endParaRPr sz="1500"/>
          </a:p>
        </p:txBody>
      </p:sp>
      <p:sp>
        <p:nvSpPr>
          <p:cNvPr id="688" name="Google Shape;688;p47"/>
          <p:cNvSpPr/>
          <p:nvPr/>
        </p:nvSpPr>
        <p:spPr>
          <a:xfrm>
            <a:off x="571500" y="3128950"/>
            <a:ext cx="4123200" cy="600000"/>
          </a:xfrm>
          <a:prstGeom prst="roundRect">
            <a:avLst>
              <a:gd fmla="val 12698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47"/>
          <p:cNvSpPr txBox="1"/>
          <p:nvPr/>
        </p:nvSpPr>
        <p:spPr>
          <a:xfrm>
            <a:off x="952497" y="3317400"/>
            <a:ext cx="33360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50" u="none" cap="none" strike="noStrike">
                <a:solidFill>
                  <a:schemeClr val="dk1"/>
                </a:solidFill>
                <a:latin typeface="Noto Sans KR"/>
                <a:ea typeface="Noto Sans KR"/>
                <a:cs typeface="Noto Sans KR"/>
                <a:sym typeface="Noto Sans KR"/>
              </a:rPr>
              <a:t>샷 설계 (현재 진행 단계)</a:t>
            </a:r>
            <a:endParaRPr sz="1600"/>
          </a:p>
        </p:txBody>
      </p:sp>
      <p:sp>
        <p:nvSpPr>
          <p:cNvPr id="690" name="Google Shape;690;p47"/>
          <p:cNvSpPr txBox="1"/>
          <p:nvPr/>
        </p:nvSpPr>
        <p:spPr>
          <a:xfrm>
            <a:off x="952500" y="3919537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chemeClr val="dk1"/>
                </a:solidFill>
                <a:latin typeface="Noto Sans KR"/>
                <a:ea typeface="Noto Sans KR"/>
                <a:cs typeface="Noto Sans KR"/>
                <a:sym typeface="Noto Sans KR"/>
              </a:rPr>
              <a:t>영상 생성</a:t>
            </a:r>
            <a:endParaRPr sz="1500"/>
          </a:p>
        </p:txBody>
      </p:sp>
      <p:sp>
        <p:nvSpPr>
          <p:cNvPr id="691" name="Google Shape;691;p47"/>
          <p:cNvSpPr txBox="1"/>
          <p:nvPr/>
        </p:nvSpPr>
        <p:spPr>
          <a:xfrm>
            <a:off x="952500" y="4860537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chemeClr val="dk1"/>
                </a:solidFill>
                <a:latin typeface="Noto Sans KR"/>
                <a:ea typeface="Noto Sans KR"/>
                <a:cs typeface="Noto Sans KR"/>
                <a:sym typeface="Noto Sans KR"/>
              </a:rPr>
              <a:t>편집</a:t>
            </a:r>
            <a:endParaRPr sz="1500"/>
          </a:p>
        </p:txBody>
      </p:sp>
      <p:sp>
        <p:nvSpPr>
          <p:cNvPr id="692" name="Google Shape;692;p47"/>
          <p:cNvSpPr txBox="1"/>
          <p:nvPr/>
        </p:nvSpPr>
        <p:spPr>
          <a:xfrm>
            <a:off x="952500" y="4390025"/>
            <a:ext cx="4905300" cy="2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chemeClr val="dk1"/>
                </a:solidFill>
                <a:latin typeface="Noto Sans KR"/>
                <a:ea typeface="Noto Sans KR"/>
                <a:cs typeface="Noto Sans KR"/>
                <a:sym typeface="Noto Sans KR"/>
              </a:rPr>
              <a:t>사운드</a:t>
            </a:r>
            <a:endParaRPr sz="1500"/>
          </a:p>
        </p:txBody>
      </p:sp>
      <p:pic>
        <p:nvPicPr>
          <p:cNvPr descr="image.png" id="693" name="Google Shape;69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19275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4" name="Google Shape;69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66950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5" name="Google Shape;695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714625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6" name="Google Shape;696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" y="3305175"/>
            <a:ext cx="267066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7" name="Google Shape;697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952875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8" name="Google Shape;698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00550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699" name="Google Shape;699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" y="4895850"/>
            <a:ext cx="88999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47"/>
          <p:cNvSpPr txBox="1"/>
          <p:nvPr/>
        </p:nvSpPr>
        <p:spPr>
          <a:xfrm>
            <a:off x="703229" y="911294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제작 파이프라인 전체 구조</a:t>
            </a:r>
            <a:endParaRPr/>
          </a:p>
        </p:txBody>
      </p:sp>
      <p:sp>
        <p:nvSpPr>
          <p:cNvPr id="701" name="Google Shape;701;p47"/>
          <p:cNvSpPr/>
          <p:nvPr/>
        </p:nvSpPr>
        <p:spPr>
          <a:xfrm>
            <a:off x="571500" y="886975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66375"/>
            <a:ext cx="11887200" cy="5414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11" name="Google Shape;71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710904"/>
            <a:ext cx="3555950" cy="27982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12" name="Google Shape;71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7950" y="2710904"/>
            <a:ext cx="3555950" cy="27982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13" name="Google Shape;713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64400" y="2710904"/>
            <a:ext cx="3555950" cy="2798266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49"/>
          <p:cNvSpPr txBox="1"/>
          <p:nvPr/>
        </p:nvSpPr>
        <p:spPr>
          <a:xfrm>
            <a:off x="571500" y="2120354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언어는 상상을 낳고, 이미지는 공간을 확정하며, 영상은 감정을 완성합니다.</a:t>
            </a:r>
            <a:endParaRPr/>
          </a:p>
        </p:txBody>
      </p:sp>
      <p:sp>
        <p:nvSpPr>
          <p:cNvPr id="715" name="Google Shape;715;p49"/>
          <p:cNvSpPr txBox="1"/>
          <p:nvPr/>
        </p:nvSpPr>
        <p:spPr>
          <a:xfrm>
            <a:off x="792639" y="3606254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1. 언어 (Language)</a:t>
            </a:r>
            <a:endParaRPr/>
          </a:p>
        </p:txBody>
      </p:sp>
      <p:sp>
        <p:nvSpPr>
          <p:cNvPr id="716" name="Google Shape;716;p49"/>
          <p:cNvSpPr/>
          <p:nvPr/>
        </p:nvSpPr>
        <p:spPr>
          <a:xfrm>
            <a:off x="866775" y="4034879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49"/>
          <p:cNvSpPr txBox="1"/>
          <p:nvPr/>
        </p:nvSpPr>
        <p:spPr>
          <a:xfrm>
            <a:off x="866775" y="4196804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개념 · 관계 · 맥락</a:t>
            </a:r>
            <a:endParaRPr/>
          </a:p>
        </p:txBody>
      </p:sp>
      <p:sp>
        <p:nvSpPr>
          <p:cNvPr id="718" name="Google Shape;718;p49"/>
          <p:cNvSpPr txBox="1"/>
          <p:nvPr/>
        </p:nvSpPr>
        <p:spPr>
          <a:xfrm>
            <a:off x="866775" y="4583459"/>
            <a:ext cx="29655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추상적이며 해석의 여지가 많습니다. 상상력을 자극하는 매체의 출발점 역할을 합니다.</a:t>
            </a:r>
            <a:endParaRPr/>
          </a:p>
        </p:txBody>
      </p:sp>
      <p:sp>
        <p:nvSpPr>
          <p:cNvPr id="719" name="Google Shape;719;p49"/>
          <p:cNvSpPr txBox="1"/>
          <p:nvPr/>
        </p:nvSpPr>
        <p:spPr>
          <a:xfrm>
            <a:off x="4539090" y="3606254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2. 이미지 (Image)</a:t>
            </a:r>
            <a:endParaRPr/>
          </a:p>
        </p:txBody>
      </p:sp>
      <p:sp>
        <p:nvSpPr>
          <p:cNvPr id="720" name="Google Shape;720;p49"/>
          <p:cNvSpPr/>
          <p:nvPr/>
        </p:nvSpPr>
        <p:spPr>
          <a:xfrm>
            <a:off x="4613225" y="4034879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49"/>
          <p:cNvSpPr txBox="1"/>
          <p:nvPr/>
        </p:nvSpPr>
        <p:spPr>
          <a:xfrm>
            <a:off x="4613225" y="4196804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구도 · 분위기 · 시각 선택</a:t>
            </a:r>
            <a:endParaRPr/>
          </a:p>
        </p:txBody>
      </p:sp>
      <p:sp>
        <p:nvSpPr>
          <p:cNvPr id="722" name="Google Shape;722;p49"/>
          <p:cNvSpPr txBox="1"/>
          <p:nvPr/>
        </p:nvSpPr>
        <p:spPr>
          <a:xfrm>
            <a:off x="4613225" y="4583459"/>
            <a:ext cx="29655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구체적인 공간 정보를 제공하며, 상황을 동시적으로 인식하게 만들어 줍니다.</a:t>
            </a:r>
            <a:endParaRPr/>
          </a:p>
        </p:txBody>
      </p:sp>
      <p:sp>
        <p:nvSpPr>
          <p:cNvPr id="723" name="Google Shape;723;p49"/>
          <p:cNvSpPr txBox="1"/>
          <p:nvPr/>
        </p:nvSpPr>
        <p:spPr>
          <a:xfrm>
            <a:off x="8285540" y="3606254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3. 영상 (Video)</a:t>
            </a:r>
            <a:endParaRPr/>
          </a:p>
        </p:txBody>
      </p:sp>
      <p:sp>
        <p:nvSpPr>
          <p:cNvPr id="724" name="Google Shape;724;p49"/>
          <p:cNvSpPr/>
          <p:nvPr/>
        </p:nvSpPr>
        <p:spPr>
          <a:xfrm>
            <a:off x="8359675" y="4034879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49"/>
          <p:cNvSpPr txBox="1"/>
          <p:nvPr/>
        </p:nvSpPr>
        <p:spPr>
          <a:xfrm>
            <a:off x="8359675" y="4196804"/>
            <a:ext cx="29655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시간 · 리듬 · 변화 · 정서</a:t>
            </a:r>
            <a:endParaRPr/>
          </a:p>
        </p:txBody>
      </p:sp>
      <p:sp>
        <p:nvSpPr>
          <p:cNvPr id="726" name="Google Shape;726;p49"/>
          <p:cNvSpPr txBox="1"/>
          <p:nvPr/>
        </p:nvSpPr>
        <p:spPr>
          <a:xfrm>
            <a:off x="8359675" y="4583459"/>
            <a:ext cx="29655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시간성과 순서를 부여하여, 궁극적인 감정의 흐름(몽타주)과 서사를 완성합니다.</a:t>
            </a:r>
            <a:endParaRPr/>
          </a:p>
        </p:txBody>
      </p:sp>
      <p:pic>
        <p:nvPicPr>
          <p:cNvPr descr="image.png" id="727" name="Google Shape;727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08609" y="3025229"/>
            <a:ext cx="281582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28" name="Google Shape;728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55059" y="3025229"/>
            <a:ext cx="281582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29" name="Google Shape;729;p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01510" y="3025229"/>
            <a:ext cx="281582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49"/>
          <p:cNvSpPr txBox="1"/>
          <p:nvPr/>
        </p:nvSpPr>
        <p:spPr>
          <a:xfrm>
            <a:off x="714375" y="476250"/>
            <a:ext cx="1145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의미 확장 구조</a:t>
            </a:r>
            <a:endParaRPr/>
          </a:p>
        </p:txBody>
      </p:sp>
      <p:sp>
        <p:nvSpPr>
          <p:cNvPr id="731" name="Google Shape;731;p49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50"/>
          <p:cNvSpPr txBox="1"/>
          <p:nvPr/>
        </p:nvSpPr>
        <p:spPr>
          <a:xfrm>
            <a:off x="3677860" y="2836025"/>
            <a:ext cx="4836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8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4800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쉬는 시간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41" name="Google Shape;74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2506" y="2647950"/>
            <a:ext cx="4424214" cy="1112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42" name="Google Shape;74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2506" y="3950940"/>
            <a:ext cx="4424214" cy="1112490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51"/>
          <p:cNvSpPr txBox="1"/>
          <p:nvPr/>
        </p:nvSpPr>
        <p:spPr>
          <a:xfrm>
            <a:off x="571500" y="571500"/>
            <a:ext cx="555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PART 0</a:t>
            </a:r>
            <a:r>
              <a:rPr b="1" lang="en-US" sz="3000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5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 글로컬(Glocal)이란</a:t>
            </a:r>
            <a:endParaRPr/>
          </a:p>
        </p:txBody>
      </p:sp>
      <p:pic>
        <p:nvPicPr>
          <p:cNvPr id="744" name="Google Shape;744;p51" title="ComfyUI_01205_.png"/>
          <p:cNvPicPr preferRelativeResize="0"/>
          <p:nvPr/>
        </p:nvPicPr>
        <p:blipFill rotWithShape="1">
          <a:blip r:embed="rId5">
            <a:alphaModFix/>
          </a:blip>
          <a:srcRect b="0" l="25979" r="25974" t="0"/>
          <a:stretch/>
        </p:blipFill>
        <p:spPr>
          <a:xfrm>
            <a:off x="6334125" y="0"/>
            <a:ext cx="585787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51"/>
          <p:cNvSpPr txBox="1"/>
          <p:nvPr/>
        </p:nvSpPr>
        <p:spPr>
          <a:xfrm>
            <a:off x="1002506" y="1905000"/>
            <a:ext cx="464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Global + Local = Glocal</a:t>
            </a:r>
            <a:endParaRPr/>
          </a:p>
        </p:txBody>
      </p:sp>
      <p:sp>
        <p:nvSpPr>
          <p:cNvPr id="746" name="Google Shape;746;p51"/>
          <p:cNvSpPr txBox="1"/>
          <p:nvPr/>
        </p:nvSpPr>
        <p:spPr>
          <a:xfrm>
            <a:off x="1278731" y="2886075"/>
            <a:ext cx="4105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Global</a:t>
            </a:r>
            <a:endParaRPr/>
          </a:p>
        </p:txBody>
      </p:sp>
      <p:sp>
        <p:nvSpPr>
          <p:cNvPr id="747" name="Google Shape;747;p51"/>
          <p:cNvSpPr txBox="1"/>
          <p:nvPr/>
        </p:nvSpPr>
        <p:spPr>
          <a:xfrm>
            <a:off x="1278731" y="3248025"/>
            <a:ext cx="3909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보편적 감정 구조 / 어디서나 통하는 서사</a:t>
            </a:r>
            <a:endParaRPr/>
          </a:p>
        </p:txBody>
      </p:sp>
      <p:sp>
        <p:nvSpPr>
          <p:cNvPr id="748" name="Google Shape;748;p51"/>
          <p:cNvSpPr txBox="1"/>
          <p:nvPr/>
        </p:nvSpPr>
        <p:spPr>
          <a:xfrm>
            <a:off x="1278731" y="4189065"/>
            <a:ext cx="4105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Local</a:t>
            </a:r>
            <a:endParaRPr/>
          </a:p>
        </p:txBody>
      </p:sp>
      <p:sp>
        <p:nvSpPr>
          <p:cNvPr id="749" name="Google Shape;749;p51"/>
          <p:cNvSpPr txBox="1"/>
          <p:nvPr/>
        </p:nvSpPr>
        <p:spPr>
          <a:xfrm>
            <a:off x="1278731" y="4551015"/>
            <a:ext cx="3909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지역 고유의 디테일 / 현지인만 아는 맥락</a:t>
            </a:r>
            <a:endParaRPr/>
          </a:p>
        </p:txBody>
      </p:sp>
      <p:pic>
        <p:nvPicPr>
          <p:cNvPr descr="image.png" id="750" name="Google Shape;750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93006" y="5634930"/>
            <a:ext cx="237083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51"/>
          <p:cNvSpPr txBox="1"/>
          <p:nvPr/>
        </p:nvSpPr>
        <p:spPr>
          <a:xfrm>
            <a:off x="1067425" y="5587300"/>
            <a:ext cx="4316700" cy="5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외국인도 감정선을 따라갈 수 있고,</a:t>
            </a:r>
            <a:br>
              <a:rPr b="0" i="0" lang="en-US" sz="2000" u="none" cap="none" strike="noStrike">
                <a:solidFill>
                  <a:srgbClr val="065F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7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    현지인도 이질감을 느끼지 않는 영상</a:t>
            </a:r>
            <a:endParaRPr sz="1600">
              <a:solidFill>
                <a:srgbClr val="065F46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56" name="Google Shape;75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30200"/>
            <a:ext cx="3429000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57" name="Google Shape;75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1930200"/>
            <a:ext cx="3429000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58" name="Google Shape;758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1930200"/>
            <a:ext cx="342900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52"/>
          <p:cNvSpPr txBox="1"/>
          <p:nvPr/>
        </p:nvSpPr>
        <p:spPr>
          <a:xfrm>
            <a:off x="1202114" y="2939850"/>
            <a:ext cx="2167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AI는 '평균'을 만든다</a:t>
            </a:r>
            <a:endParaRPr/>
          </a:p>
        </p:txBody>
      </p:sp>
      <p:sp>
        <p:nvSpPr>
          <p:cNvPr id="760" name="Google Shape;760;p52"/>
          <p:cNvSpPr txBox="1"/>
          <p:nvPr/>
        </p:nvSpPr>
        <p:spPr>
          <a:xfrm>
            <a:off x="866775" y="3435150"/>
            <a:ext cx="283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한국 시장을 프롬프트에 넣으면 AI는 학습된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'평균적 한국 시장 이미지'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를 출력합니다.</a:t>
            </a:r>
            <a:endParaRPr/>
          </a:p>
        </p:txBody>
      </p:sp>
      <p:sp>
        <p:nvSpPr>
          <p:cNvPr id="761" name="Google Shape;761;p52"/>
          <p:cNvSpPr txBox="1"/>
          <p:nvPr/>
        </p:nvSpPr>
        <p:spPr>
          <a:xfrm>
            <a:off x="866775" y="4349550"/>
            <a:ext cx="283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우리 동네 OO시장의 파란 천막, 특정 배치, 그 간판 글씨체 등 고유한 디테일은 담기지 않습니다.</a:t>
            </a:r>
            <a:endParaRPr/>
          </a:p>
        </p:txBody>
      </p:sp>
      <p:sp>
        <p:nvSpPr>
          <p:cNvPr id="762" name="Google Shape;762;p52"/>
          <p:cNvSpPr txBox="1"/>
          <p:nvPr/>
        </p:nvSpPr>
        <p:spPr>
          <a:xfrm>
            <a:off x="4795684" y="2939850"/>
            <a:ext cx="2600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현지인은 바로 눈치 챈다</a:t>
            </a:r>
            <a:endParaRPr/>
          </a:p>
        </p:txBody>
      </p:sp>
      <p:sp>
        <p:nvSpPr>
          <p:cNvPr id="763" name="Google Shape;763;p52"/>
          <p:cNvSpPr txBox="1"/>
          <p:nvPr/>
        </p:nvSpPr>
        <p:spPr>
          <a:xfrm>
            <a:off x="4676775" y="3435150"/>
            <a:ext cx="283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외국 관객은 한국 시장처럼 보이면 통과시키지만, 현지 타겟 관객은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조금만 어긋나도 이질감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을 느낍니다.</a:t>
            </a:r>
            <a:endParaRPr/>
          </a:p>
        </p:txBody>
      </p:sp>
      <p:sp>
        <p:nvSpPr>
          <p:cNvPr id="764" name="Google Shape;764;p52"/>
          <p:cNvSpPr txBox="1"/>
          <p:nvPr/>
        </p:nvSpPr>
        <p:spPr>
          <a:xfrm>
            <a:off x="4862363" y="4349550"/>
            <a:ext cx="2467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그 순간 몰입이 끊어지고 맙니다.</a:t>
            </a:r>
            <a:endParaRPr/>
          </a:p>
        </p:txBody>
      </p:sp>
      <p:sp>
        <p:nvSpPr>
          <p:cNvPr id="765" name="Google Shape;765;p52"/>
          <p:cNvSpPr txBox="1"/>
          <p:nvPr/>
        </p:nvSpPr>
        <p:spPr>
          <a:xfrm>
            <a:off x="8639122" y="2939850"/>
            <a:ext cx="2533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글로벌 기준으로 공허함</a:t>
            </a:r>
            <a:endParaRPr/>
          </a:p>
        </p:txBody>
      </p:sp>
      <p:sp>
        <p:nvSpPr>
          <p:cNvPr id="766" name="Google Shape;766;p52"/>
          <p:cNvSpPr txBox="1"/>
          <p:nvPr/>
        </p:nvSpPr>
        <p:spPr>
          <a:xfrm>
            <a:off x="8486775" y="3435150"/>
            <a:ext cx="2838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보편적 감정만 남기면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어디서나 봤을 법한 영상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이 되어버립니다.</a:t>
            </a:r>
            <a:endParaRPr/>
          </a:p>
        </p:txBody>
      </p:sp>
      <p:sp>
        <p:nvSpPr>
          <p:cNvPr id="767" name="Google Shape;767;p52"/>
          <p:cNvSpPr txBox="1"/>
          <p:nvPr/>
        </p:nvSpPr>
        <p:spPr>
          <a:xfrm>
            <a:off x="8486775" y="4092375"/>
            <a:ext cx="2838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디테일이 없으면 지역성도 사라지고, 결국 관객의 기억에도 남지 않습니다.</a:t>
            </a:r>
            <a:endParaRPr/>
          </a:p>
        </p:txBody>
      </p:sp>
      <p:pic>
        <p:nvPicPr>
          <p:cNvPr descr="image.png" id="768" name="Google Shape;768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08150" y="2263575"/>
            <a:ext cx="355699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69" name="Google Shape;769;p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18150" y="2263575"/>
            <a:ext cx="355699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70" name="Google Shape;770;p5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28150" y="2263575"/>
            <a:ext cx="355699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52"/>
          <p:cNvSpPr txBox="1"/>
          <p:nvPr/>
        </p:nvSpPr>
        <p:spPr>
          <a:xfrm>
            <a:off x="774150" y="48825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왜 글로컬이 어려운가</a:t>
            </a:r>
            <a:endParaRPr/>
          </a:p>
        </p:txBody>
      </p:sp>
      <p:sp>
        <p:nvSpPr>
          <p:cNvPr id="772" name="Google Shape;772;p52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777" name="Google Shape;777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256350"/>
            <a:ext cx="5286375" cy="456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78" name="Google Shape;778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256350"/>
            <a:ext cx="5286375" cy="45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53"/>
          <p:cNvSpPr txBox="1"/>
          <p:nvPr/>
        </p:nvSpPr>
        <p:spPr>
          <a:xfrm>
            <a:off x="1914525" y="6192125"/>
            <a:ext cx="83631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결론: AI는 간판 글씨, 특정 색, 공간 비율, 소품 배치를 '학습 평균'으로 채웁니다.</a:t>
            </a:r>
            <a:endParaRPr/>
          </a:p>
        </p:txBody>
      </p:sp>
      <p:sp>
        <p:nvSpPr>
          <p:cNvPr id="780" name="Google Shape;780;p53"/>
          <p:cNvSpPr txBox="1"/>
          <p:nvPr/>
        </p:nvSpPr>
        <p:spPr>
          <a:xfrm>
            <a:off x="849391" y="4498175"/>
            <a:ext cx="473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[ 이미지 A ]</a:t>
            </a:r>
            <a:endParaRPr/>
          </a:p>
        </p:txBody>
      </p:sp>
      <p:sp>
        <p:nvSpPr>
          <p:cNvPr id="781" name="Google Shape;781;p53"/>
          <p:cNvSpPr txBox="1"/>
          <p:nvPr/>
        </p:nvSpPr>
        <p:spPr>
          <a:xfrm>
            <a:off x="962025" y="4898225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B91C1C"/>
                </a:solidFill>
                <a:latin typeface="Noto Sans KR"/>
                <a:ea typeface="Noto Sans KR"/>
                <a:cs typeface="Noto Sans KR"/>
                <a:sym typeface="Noto Sans KR"/>
              </a:rPr>
              <a:t>AI가 생성한 '한국 전통 시장'</a:t>
            </a:r>
            <a:endParaRPr/>
          </a:p>
        </p:txBody>
      </p:sp>
      <p:sp>
        <p:nvSpPr>
          <p:cNvPr id="782" name="Google Shape;782;p53"/>
          <p:cNvSpPr txBox="1"/>
          <p:nvPr/>
        </p:nvSpPr>
        <p:spPr>
          <a:xfrm>
            <a:off x="962025" y="5298275"/>
            <a:ext cx="4505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어디서 본 듯하지만 실제로는 존재하지 않는 평균값</a:t>
            </a:r>
            <a:endParaRPr/>
          </a:p>
        </p:txBody>
      </p:sp>
      <p:sp>
        <p:nvSpPr>
          <p:cNvPr id="783" name="Google Shape;783;p53"/>
          <p:cNvSpPr txBox="1"/>
          <p:nvPr/>
        </p:nvSpPr>
        <p:spPr>
          <a:xfrm>
            <a:off x="6612016" y="4498175"/>
            <a:ext cx="473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[ 이미지 B ]</a:t>
            </a:r>
            <a:endParaRPr/>
          </a:p>
        </p:txBody>
      </p:sp>
      <p:sp>
        <p:nvSpPr>
          <p:cNvPr id="784" name="Google Shape;784;p53"/>
          <p:cNvSpPr txBox="1"/>
          <p:nvPr/>
        </p:nvSpPr>
        <p:spPr>
          <a:xfrm>
            <a:off x="6724650" y="4898225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E7D32"/>
                </a:solidFill>
                <a:latin typeface="Noto Sans KR"/>
                <a:ea typeface="Noto Sans KR"/>
                <a:cs typeface="Noto Sans KR"/>
                <a:sym typeface="Noto Sans KR"/>
              </a:rPr>
              <a:t>실제 촬영한 특정 동네 시장</a:t>
            </a:r>
            <a:endParaRPr/>
          </a:p>
        </p:txBody>
      </p:sp>
      <p:sp>
        <p:nvSpPr>
          <p:cNvPr id="785" name="Google Shape;785;p53"/>
          <p:cNvSpPr txBox="1"/>
          <p:nvPr/>
        </p:nvSpPr>
        <p:spPr>
          <a:xfrm>
            <a:off x="6724650" y="5298275"/>
            <a:ext cx="4505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고유한 배치, 비율, 질감이 살아있는 진짜 공간</a:t>
            </a:r>
            <a:endParaRPr/>
          </a:p>
        </p:txBody>
      </p:sp>
      <p:pic>
        <p:nvPicPr>
          <p:cNvPr descr="image.png" id="786" name="Google Shape;786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25" y="1593050"/>
            <a:ext cx="4505325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787" name="Google Shape;787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4650" y="1593050"/>
            <a:ext cx="4505325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53"/>
          <p:cNvSpPr txBox="1"/>
          <p:nvPr/>
        </p:nvSpPr>
        <p:spPr>
          <a:xfrm>
            <a:off x="723500" y="493175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AI가 만드는 '평균적' 로컬</a:t>
            </a:r>
            <a:endParaRPr/>
          </a:p>
        </p:txBody>
      </p:sp>
      <p:sp>
        <p:nvSpPr>
          <p:cNvPr id="789" name="Google Shape;789;p53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/>
        </p:nvSpPr>
        <p:spPr>
          <a:xfrm>
            <a:off x="762000" y="762000"/>
            <a:ext cx="5350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기업 협업 사례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582400" y="2402132"/>
            <a:ext cx="4095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문베어 브루어리 프로젝트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582400" y="3059350"/>
            <a:ext cx="366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브랜드의 핵심 아이덴티티를 시각화하는 </a:t>
            </a:r>
            <a:endParaRPr b="0" i="0" sz="150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디자인 작업을 진행했습니다.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820525" y="4002332"/>
            <a:ext cx="3324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크래프트 맥주 캔 패키징 디자인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820525" y="4390922"/>
            <a:ext cx="3324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 세계관 설정 및 캐릭터 디자인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820525" y="4779512"/>
            <a:ext cx="3324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브랜드 마스코트 3D 캐릭터 모델링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820525" y="5168102"/>
            <a:ext cx="3324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다양한 프로모션 굿즈 디자인</a:t>
            </a:r>
            <a:r>
              <a:rPr lang="en-US" sz="135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참여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582400" y="402138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582400" y="440997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582400" y="479856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582400" y="518715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56" name="Google Shape;156;p18"/>
          <p:cNvSpPr/>
          <p:nvPr/>
        </p:nvSpPr>
        <p:spPr>
          <a:xfrm>
            <a:off x="582400" y="7620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7" name="Google Shape;15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9375" y="667575"/>
            <a:ext cx="3974722" cy="31686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8" name="Google Shape;15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93449" y="667575"/>
            <a:ext cx="3398547" cy="28143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9" name="Google Shape;15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09375" y="4044485"/>
            <a:ext cx="3974722" cy="21710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60" name="Google Shape;16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93448" y="3639729"/>
            <a:ext cx="3398546" cy="255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Google Shape;794;p54" title="12_여서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553201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8001" y="580702"/>
            <a:ext cx="5181599" cy="5181599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54"/>
          <p:cNvSpPr txBox="1"/>
          <p:nvPr/>
        </p:nvSpPr>
        <p:spPr>
          <a:xfrm>
            <a:off x="6909575" y="5997185"/>
            <a:ext cx="5073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이 여성의 다양한 표정을 3x3 그리드 이미지에 표현해줘. 웃음 기쁨 놀라움 행복, 눈물 등 표정 시트를 만들어줘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725" y="114278"/>
            <a:ext cx="11878559" cy="6629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0025" y="152400"/>
            <a:ext cx="6553201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56" title="IMG_0009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70" y="195950"/>
            <a:ext cx="5185876" cy="3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56" title="12_여성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325" y="3702300"/>
            <a:ext cx="3003300" cy="300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24" y="62350"/>
            <a:ext cx="12027699" cy="671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18" name="Google Shape;81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262062"/>
            <a:ext cx="3492549" cy="5391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19" name="Google Shape;819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9799" y="1262062"/>
            <a:ext cx="3492549" cy="5391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20" name="Google Shape;820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8099" y="1262062"/>
            <a:ext cx="3492549" cy="5391149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58"/>
          <p:cNvSpPr txBox="1"/>
          <p:nvPr/>
        </p:nvSpPr>
        <p:spPr>
          <a:xfrm>
            <a:off x="744218" y="3890962"/>
            <a:ext cx="31470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Text-to-Video [T2V]</a:t>
            </a:r>
            <a:endParaRPr/>
          </a:p>
        </p:txBody>
      </p:sp>
      <p:sp>
        <p:nvSpPr>
          <p:cNvPr id="822" name="Google Shape;822;p58"/>
          <p:cNvSpPr txBox="1"/>
          <p:nvPr/>
        </p:nvSpPr>
        <p:spPr>
          <a:xfrm>
            <a:off x="819150" y="4338637"/>
            <a:ext cx="299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"글로 영상을 만든다"</a:t>
            </a:r>
            <a:endParaRPr/>
          </a:p>
        </p:txBody>
      </p:sp>
      <p:sp>
        <p:nvSpPr>
          <p:cNvPr id="823" name="Google Shape;823;p58"/>
          <p:cNvSpPr txBox="1"/>
          <p:nvPr/>
        </p:nvSpPr>
        <p:spPr>
          <a:xfrm>
            <a:off x="819150" y="4810876"/>
            <a:ext cx="29973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가장 진입 장벽이 낮습니다. 텍스트 프롬프트만으로 아이디어를 즉각 시각화할 수 있지만, 매번 새로운 결과물이 나와 일관성 유지가 어렵습니다.</a:t>
            </a:r>
            <a:endParaRPr sz="1200"/>
          </a:p>
        </p:txBody>
      </p:sp>
      <p:sp>
        <p:nvSpPr>
          <p:cNvPr id="824" name="Google Shape;824;p58"/>
          <p:cNvSpPr txBox="1"/>
          <p:nvPr/>
        </p:nvSpPr>
        <p:spPr>
          <a:xfrm>
            <a:off x="4522518" y="4043362"/>
            <a:ext cx="31470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Image-to-Video [I2V]</a:t>
            </a:r>
            <a:endParaRPr/>
          </a:p>
        </p:txBody>
      </p:sp>
      <p:sp>
        <p:nvSpPr>
          <p:cNvPr id="825" name="Google Shape;825;p58"/>
          <p:cNvSpPr txBox="1"/>
          <p:nvPr/>
        </p:nvSpPr>
        <p:spPr>
          <a:xfrm>
            <a:off x="4597449" y="4491037"/>
            <a:ext cx="299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"사진으로 영상을 만든다"</a:t>
            </a:r>
            <a:endParaRPr/>
          </a:p>
        </p:txBody>
      </p:sp>
      <p:sp>
        <p:nvSpPr>
          <p:cNvPr id="826" name="Google Shape;826;p58"/>
          <p:cNvSpPr txBox="1"/>
          <p:nvPr/>
        </p:nvSpPr>
        <p:spPr>
          <a:xfrm>
            <a:off x="4597449" y="4963276"/>
            <a:ext cx="29973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이미지를 출발점으로 고정하여 캐릭터와 배경의 외형 일관성을 확보합니다. 이를 위해 </a:t>
            </a:r>
            <a:r>
              <a:rPr b="1" i="0" lang="en-US" sz="13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'샷의 언어'</a:t>
            </a:r>
            <a:r>
              <a:rPr b="0" i="0" lang="en-US" sz="13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와 레퍼런스 이미지가 필수적입니다.</a:t>
            </a:r>
            <a:endParaRPr sz="1200"/>
          </a:p>
        </p:txBody>
      </p:sp>
      <p:sp>
        <p:nvSpPr>
          <p:cNvPr id="827" name="Google Shape;827;p58"/>
          <p:cNvSpPr txBox="1"/>
          <p:nvPr/>
        </p:nvSpPr>
        <p:spPr>
          <a:xfrm>
            <a:off x="8300817" y="4043362"/>
            <a:ext cx="31470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Video-to-Video [V2V]</a:t>
            </a:r>
            <a:endParaRPr/>
          </a:p>
        </p:txBody>
      </p:sp>
      <p:sp>
        <p:nvSpPr>
          <p:cNvPr id="828" name="Google Shape;828;p58"/>
          <p:cNvSpPr txBox="1"/>
          <p:nvPr/>
        </p:nvSpPr>
        <p:spPr>
          <a:xfrm>
            <a:off x="8375749" y="4491037"/>
            <a:ext cx="299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"영상을 변환한다"</a:t>
            </a:r>
            <a:endParaRPr/>
          </a:p>
        </p:txBody>
      </p:sp>
      <p:sp>
        <p:nvSpPr>
          <p:cNvPr id="829" name="Google Shape;829;p58"/>
          <p:cNvSpPr txBox="1"/>
          <p:nvPr/>
        </p:nvSpPr>
        <p:spPr>
          <a:xfrm>
            <a:off x="8375749" y="4963276"/>
            <a:ext cx="2997300" cy="1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기존 영상의 모션이나 스타일을 다른 형태로 바꿉니다. 최근 숏폼 밈 제작에 많이 활용되나, 변환 과정에서 품질 저하와 제약이 많습니다.</a:t>
            </a:r>
            <a:endParaRPr sz="1200"/>
          </a:p>
        </p:txBody>
      </p:sp>
      <p:sp>
        <p:nvSpPr>
          <p:cNvPr id="830" name="Google Shape;830;p58"/>
          <p:cNvSpPr txBox="1"/>
          <p:nvPr/>
        </p:nvSpPr>
        <p:spPr>
          <a:xfrm>
            <a:off x="571500" y="204787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B5E20"/>
                </a:solidFill>
                <a:latin typeface="Noto Sans KR"/>
                <a:ea typeface="Noto Sans KR"/>
                <a:cs typeface="Noto Sans KR"/>
                <a:sym typeface="Noto Sans KR"/>
              </a:rPr>
              <a:t>영상 생성 방식 3가지: 어디서 시작하는가?</a:t>
            </a:r>
            <a:endParaRPr/>
          </a:p>
        </p:txBody>
      </p:sp>
      <p:sp>
        <p:nvSpPr>
          <p:cNvPr id="831" name="Google Shape;831;p58"/>
          <p:cNvSpPr/>
          <p:nvPr/>
        </p:nvSpPr>
        <p:spPr>
          <a:xfrm>
            <a:off x="571500" y="852487"/>
            <a:ext cx="11049000" cy="285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2" name="Google Shape;832;p58" title="kling_20260412_作品____________267_0.mp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363" y="1565749"/>
            <a:ext cx="3330864" cy="18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58" title="kling_20260412_作品____________230_1.mp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49800" y="1441451"/>
            <a:ext cx="3492551" cy="1953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58" title="kling_20260412_Motion_Control__5303_0.mp4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28100" y="1481752"/>
            <a:ext cx="3492549" cy="1933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39" name="Google Shape;83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406040"/>
            <a:ext cx="5286375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59"/>
          <p:cNvSpPr txBox="1"/>
          <p:nvPr/>
        </p:nvSpPr>
        <p:spPr>
          <a:xfrm>
            <a:off x="571500" y="1518883"/>
            <a:ext cx="5286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로컬 콘텐츠에서 디테일 오류는 전체 신뢰도를 깹니다.</a:t>
            </a:r>
            <a:endParaRPr/>
          </a:p>
        </p:txBody>
      </p:sp>
      <p:sp>
        <p:nvSpPr>
          <p:cNvPr id="841" name="Google Shape;841;p59"/>
          <p:cNvSpPr txBox="1"/>
          <p:nvPr/>
        </p:nvSpPr>
        <p:spPr>
          <a:xfrm>
            <a:off x="857250" y="5596540"/>
            <a:ext cx="47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72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E7D32"/>
                </a:solidFill>
                <a:latin typeface="Noto Sans KR"/>
                <a:ea typeface="Noto Sans KR"/>
                <a:cs typeface="Noto Sans KR"/>
                <a:sym typeface="Noto Sans KR"/>
              </a:rPr>
              <a:t>해결: 레퍼런스 이미지를 직접 촬영</a:t>
            </a:r>
            <a:r>
              <a:rPr b="1" lang="en-US" sz="1350">
                <a:solidFill>
                  <a:srgbClr val="2E7D32"/>
                </a:solidFill>
                <a:latin typeface="Noto Sans KR"/>
                <a:ea typeface="Noto Sans KR"/>
                <a:cs typeface="Noto Sans KR"/>
                <a:sym typeface="Noto Sans KR"/>
              </a:rPr>
              <a:t>하거나 검색하여 레퍼런스로</a:t>
            </a:r>
            <a:r>
              <a:rPr b="1" i="0" lang="en-US" sz="1350" u="none" cap="none" strike="noStrike">
                <a:solidFill>
                  <a:srgbClr val="2E7D32"/>
                </a:solidFill>
                <a:latin typeface="Noto Sans KR"/>
                <a:ea typeface="Noto Sans KR"/>
                <a:cs typeface="Noto Sans KR"/>
                <a:sym typeface="Noto Sans KR"/>
              </a:rPr>
              <a:t> 고정하세요. AI한테 상상을 맡기면 안 됩니다.</a:t>
            </a:r>
            <a:endParaRPr/>
          </a:p>
        </p:txBody>
      </p:sp>
      <p:pic>
        <p:nvPicPr>
          <p:cNvPr id="842" name="Google Shape;842;p59" title="gemini_image_37 (1).png"/>
          <p:cNvPicPr preferRelativeResize="0"/>
          <p:nvPr/>
        </p:nvPicPr>
        <p:blipFill rotWithShape="1">
          <a:blip r:embed="rId4">
            <a:alphaModFix/>
          </a:blip>
          <a:srcRect b="0" l="16783" r="5335" t="0"/>
          <a:stretch/>
        </p:blipFill>
        <p:spPr>
          <a:xfrm>
            <a:off x="6343575" y="1075708"/>
            <a:ext cx="5286376" cy="4952999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59"/>
          <p:cNvSpPr txBox="1"/>
          <p:nvPr/>
        </p:nvSpPr>
        <p:spPr>
          <a:xfrm>
            <a:off x="1000125" y="2118958"/>
            <a:ext cx="4857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간판 글씨 깨짐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AI는 한글 간판을 흐릿하게 처리하거나 의미 없는 글자를 만듭니다.</a:t>
            </a:r>
            <a:endParaRPr/>
          </a:p>
        </p:txBody>
      </p:sp>
      <p:sp>
        <p:nvSpPr>
          <p:cNvPr id="844" name="Google Shape;844;p59"/>
          <p:cNvSpPr txBox="1"/>
          <p:nvPr/>
        </p:nvSpPr>
        <p:spPr>
          <a:xfrm>
            <a:off x="1000125" y="2842039"/>
            <a:ext cx="4857900" cy="7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음식 모양 왜곡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특정 지역 음식의 색·형태·그릇이 어긋나면 현지인이 즉시 인식합니다.</a:t>
            </a:r>
            <a:endParaRPr/>
          </a:p>
        </p:txBody>
      </p:sp>
      <p:sp>
        <p:nvSpPr>
          <p:cNvPr id="845" name="Google Shape;845;p59"/>
          <p:cNvSpPr txBox="1"/>
          <p:nvPr/>
        </p:nvSpPr>
        <p:spPr>
          <a:xfrm>
            <a:off x="1000125" y="3814444"/>
            <a:ext cx="4857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공간 비율 이상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골목 폭, 천장 높이, 인도 너비 등 공간 감각의 미묘한 차이가 납니다.</a:t>
            </a:r>
            <a:endParaRPr/>
          </a:p>
        </p:txBody>
      </p:sp>
      <p:sp>
        <p:nvSpPr>
          <p:cNvPr id="846" name="Google Shape;846;p59"/>
          <p:cNvSpPr txBox="1"/>
          <p:nvPr/>
        </p:nvSpPr>
        <p:spPr>
          <a:xfrm>
            <a:off x="1000125" y="4571613"/>
            <a:ext cx="4857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소품 시대 오류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간판 디자인, 포장 용기, 의류 스타일의 연도가 불일치합니다.</a:t>
            </a:r>
            <a:endParaRPr/>
          </a:p>
        </p:txBody>
      </p:sp>
      <p:pic>
        <p:nvPicPr>
          <p:cNvPr descr="image.png" id="847" name="Google Shape;847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50" y="5634640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48" name="Google Shape;848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123721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49" name="Google Shape;849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846801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0" name="Google Shape;850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819207"/>
            <a:ext cx="177849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1" name="Google Shape;851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576375"/>
            <a:ext cx="177849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59"/>
          <p:cNvSpPr txBox="1"/>
          <p:nvPr/>
        </p:nvSpPr>
        <p:spPr>
          <a:xfrm>
            <a:off x="682975" y="488258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동네는 더 정확해야 한다</a:t>
            </a:r>
            <a:endParaRPr/>
          </a:p>
        </p:txBody>
      </p:sp>
      <p:sp>
        <p:nvSpPr>
          <p:cNvPr id="853" name="Google Shape;853;p59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58" name="Google Shape;858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652712"/>
            <a:ext cx="3429000" cy="3152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9" name="Google Shape;859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2652712"/>
            <a:ext cx="3429000" cy="3152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0" name="Google Shape;860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2652712"/>
            <a:ext cx="3429000" cy="31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60"/>
          <p:cNvSpPr txBox="1"/>
          <p:nvPr/>
        </p:nvSpPr>
        <p:spPr>
          <a:xfrm>
            <a:off x="2516088" y="1957387"/>
            <a:ext cx="7159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이 세 축이 함께 작동할 때 현지인도, 외국 관객도 읽을 수 있는 영상이 됩니다.</a:t>
            </a:r>
            <a:endParaRPr/>
          </a:p>
        </p:txBody>
      </p:sp>
      <p:pic>
        <p:nvPicPr>
          <p:cNvPr descr="image.png" id="862" name="Google Shape;862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70025" y="2947987"/>
            <a:ext cx="831949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60"/>
          <p:cNvSpPr txBox="1"/>
          <p:nvPr/>
        </p:nvSpPr>
        <p:spPr>
          <a:xfrm>
            <a:off x="1339635" y="4187812"/>
            <a:ext cx="18927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지역성은 디테일</a:t>
            </a:r>
            <a:endParaRPr/>
          </a:p>
        </p:txBody>
      </p:sp>
      <p:sp>
        <p:nvSpPr>
          <p:cNvPr id="864" name="Google Shape;864;p60"/>
          <p:cNvSpPr txBox="1"/>
          <p:nvPr/>
        </p:nvSpPr>
        <p:spPr>
          <a:xfrm>
            <a:off x="866775" y="4664062"/>
            <a:ext cx="2838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추상적 상징이 아니라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구체적 소품·공간·습관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으로 표현해야 합니다.</a:t>
            </a:r>
            <a:endParaRPr/>
          </a:p>
        </p:txBody>
      </p:sp>
      <p:pic>
        <p:nvPicPr>
          <p:cNvPr descr="image.png" id="865" name="Google Shape;865;p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80025" y="2947987"/>
            <a:ext cx="831949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60"/>
          <p:cNvSpPr txBox="1"/>
          <p:nvPr/>
        </p:nvSpPr>
        <p:spPr>
          <a:xfrm>
            <a:off x="5409667" y="4187812"/>
            <a:ext cx="13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감정은 행동</a:t>
            </a:r>
            <a:endParaRPr/>
          </a:p>
        </p:txBody>
      </p:sp>
      <p:sp>
        <p:nvSpPr>
          <p:cNvPr id="867" name="Google Shape;867;p60"/>
          <p:cNvSpPr txBox="1"/>
          <p:nvPr/>
        </p:nvSpPr>
        <p:spPr>
          <a:xfrm>
            <a:off x="4676775" y="4664062"/>
            <a:ext cx="283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단순한 표정이 아니라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몸짓·거리·속도·정지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 상태로 정서를 드러냅니다.</a:t>
            </a:r>
            <a:endParaRPr/>
          </a:p>
        </p:txBody>
      </p:sp>
      <p:pic>
        <p:nvPicPr>
          <p:cNvPr descr="image.png" id="868" name="Google Shape;868;p6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490025" y="2947987"/>
            <a:ext cx="831949" cy="1000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60"/>
          <p:cNvSpPr txBox="1"/>
          <p:nvPr/>
        </p:nvSpPr>
        <p:spPr>
          <a:xfrm>
            <a:off x="9219667" y="4187812"/>
            <a:ext cx="13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의미는 구조</a:t>
            </a:r>
            <a:endParaRPr/>
          </a:p>
        </p:txBody>
      </p:sp>
      <p:sp>
        <p:nvSpPr>
          <p:cNvPr id="870" name="Google Shape;870;p60"/>
          <p:cNvSpPr txBox="1"/>
          <p:nvPr/>
        </p:nvSpPr>
        <p:spPr>
          <a:xfrm>
            <a:off x="8486775" y="4664062"/>
            <a:ext cx="2838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직접적인 설명이 아니라 </a:t>
            </a: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샷의 순서와 편집 리듬</a:t>
            </a: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으로 메시지를 전달합니다.</a:t>
            </a:r>
            <a:endParaRPr/>
          </a:p>
        </p:txBody>
      </p:sp>
      <p:pic>
        <p:nvPicPr>
          <p:cNvPr descr="image.png" id="871" name="Google Shape;871;p6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08150" y="3288457"/>
            <a:ext cx="355699" cy="3168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2" name="Google Shape;872;p6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918150" y="3224212"/>
            <a:ext cx="355699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3" name="Google Shape;873;p6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728150" y="3224212"/>
            <a:ext cx="355699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60"/>
          <p:cNvSpPr txBox="1"/>
          <p:nvPr/>
        </p:nvSpPr>
        <p:spPr>
          <a:xfrm>
            <a:off x="723500" y="48295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글로컬 전달력의 3축</a:t>
            </a:r>
            <a:endParaRPr/>
          </a:p>
        </p:txBody>
      </p:sp>
      <p:sp>
        <p:nvSpPr>
          <p:cNvPr id="875" name="Google Shape;875;p60"/>
          <p:cNvSpPr/>
          <p:nvPr/>
        </p:nvSpPr>
        <p:spPr>
          <a:xfrm>
            <a:off x="571500" y="476250"/>
            <a:ext cx="57300" cy="4857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61"/>
          <p:cNvSpPr txBox="1"/>
          <p:nvPr/>
        </p:nvSpPr>
        <p:spPr>
          <a:xfrm>
            <a:off x="571500" y="1936804"/>
            <a:ext cx="5286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앞서 배운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쿨레쇼프 효과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를 기억하시나요?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앞 장면의 감정은 뒤 장면에 의해 결정됩니다.</a:t>
            </a:r>
            <a:endParaRPr/>
          </a:p>
        </p:txBody>
      </p:sp>
      <p:sp>
        <p:nvSpPr>
          <p:cNvPr id="881" name="Google Shape;881;p61"/>
          <p:cNvSpPr txBox="1"/>
          <p:nvPr/>
        </p:nvSpPr>
        <p:spPr>
          <a:xfrm>
            <a:off x="571500" y="2784529"/>
            <a:ext cx="52863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그런데 만약 앞 장면의 캐릭터가 다음 장면에서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갑자기 다른 스타일의 아트워크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로 바뀐다면?</a:t>
            </a:r>
            <a:endParaRPr/>
          </a:p>
        </p:txBody>
      </p:sp>
      <p:sp>
        <p:nvSpPr>
          <p:cNvPr id="882" name="Google Shape;882;p61"/>
          <p:cNvSpPr txBox="1"/>
          <p:nvPr/>
        </p:nvSpPr>
        <p:spPr>
          <a:xfrm>
            <a:off x="571500" y="3523610"/>
            <a:ext cx="5286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EF4444"/>
                </a:solidFill>
                <a:latin typeface="Noto Sans KR"/>
                <a:ea typeface="Noto Sans KR"/>
                <a:cs typeface="Noto Sans KR"/>
                <a:sym typeface="Noto Sans KR"/>
              </a:rPr>
              <a:t>관객의 머릿속에서 "같은 인물"이라는 연결이 끊어집니다.</a:t>
            </a:r>
            <a:endParaRPr/>
          </a:p>
        </p:txBody>
      </p:sp>
      <p:sp>
        <p:nvSpPr>
          <p:cNvPr id="883" name="Google Shape;883;p61"/>
          <p:cNvSpPr txBox="1"/>
          <p:nvPr/>
        </p:nvSpPr>
        <p:spPr>
          <a:xfrm>
            <a:off x="571500" y="4142232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일관성의 3가지 축</a:t>
            </a:r>
            <a:endParaRPr/>
          </a:p>
        </p:txBody>
      </p:sp>
      <p:sp>
        <p:nvSpPr>
          <p:cNvPr id="884" name="Google Shape;884;p61"/>
          <p:cNvSpPr txBox="1"/>
          <p:nvPr/>
        </p:nvSpPr>
        <p:spPr>
          <a:xfrm>
            <a:off x="809625" y="458990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외형, 의상, 체형의 유지</a:t>
            </a:r>
            <a:endParaRPr/>
          </a:p>
        </p:txBody>
      </p:sp>
      <p:sp>
        <p:nvSpPr>
          <p:cNvPr id="885" name="Google Shape;885;p61"/>
          <p:cNvSpPr txBox="1"/>
          <p:nvPr/>
        </p:nvSpPr>
        <p:spPr>
          <a:xfrm>
            <a:off x="809625" y="497849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공간: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배경의 분위기, 비율, 색감의 유지</a:t>
            </a:r>
            <a:endParaRPr/>
          </a:p>
        </p:txBody>
      </p:sp>
      <p:sp>
        <p:nvSpPr>
          <p:cNvPr id="886" name="Google Shape;886;p61"/>
          <p:cNvSpPr txBox="1"/>
          <p:nvPr/>
        </p:nvSpPr>
        <p:spPr>
          <a:xfrm>
            <a:off x="809625" y="536708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톤 (Tone):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전체적인 감정과 장르의 유지</a:t>
            </a:r>
            <a:endParaRPr/>
          </a:p>
        </p:txBody>
      </p:sp>
      <p:sp>
        <p:nvSpPr>
          <p:cNvPr id="887" name="Google Shape;887;p61"/>
          <p:cNvSpPr txBox="1"/>
          <p:nvPr/>
        </p:nvSpPr>
        <p:spPr>
          <a:xfrm>
            <a:off x="571500" y="460895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888" name="Google Shape;888;p61"/>
          <p:cNvSpPr txBox="1"/>
          <p:nvPr/>
        </p:nvSpPr>
        <p:spPr>
          <a:xfrm>
            <a:off x="571500" y="499754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889" name="Google Shape;889;p61"/>
          <p:cNvSpPr txBox="1"/>
          <p:nvPr/>
        </p:nvSpPr>
        <p:spPr>
          <a:xfrm>
            <a:off x="571500" y="538613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890" name="Google Shape;890;p61"/>
          <p:cNvSpPr txBox="1"/>
          <p:nvPr/>
        </p:nvSpPr>
        <p:spPr>
          <a:xfrm>
            <a:off x="714375" y="788729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일관성이 무너지면 맥락이 흩어진다</a:t>
            </a:r>
            <a:endParaRPr/>
          </a:p>
        </p:txBody>
      </p:sp>
      <p:sp>
        <p:nvSpPr>
          <p:cNvPr id="891" name="Google Shape;891;p61"/>
          <p:cNvSpPr/>
          <p:nvPr/>
        </p:nvSpPr>
        <p:spPr>
          <a:xfrm>
            <a:off x="571500" y="788729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2" name="Google Shape;892;p61" title="1_포스터.jpg"/>
          <p:cNvPicPr preferRelativeResize="0"/>
          <p:nvPr/>
        </p:nvPicPr>
        <p:blipFill rotWithShape="1">
          <a:blip r:embed="rId3">
            <a:alphaModFix/>
          </a:blip>
          <a:srcRect b="0" l="0" r="0" t="14603"/>
          <a:stretch/>
        </p:blipFill>
        <p:spPr>
          <a:xfrm>
            <a:off x="7674764" y="0"/>
            <a:ext cx="451723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62"/>
          <p:cNvSpPr txBox="1"/>
          <p:nvPr/>
        </p:nvSpPr>
        <p:spPr>
          <a:xfrm>
            <a:off x="6790163" y="1337359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30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 일관성 유지</a:t>
            </a:r>
            <a:endParaRPr/>
          </a:p>
        </p:txBody>
      </p:sp>
      <p:sp>
        <p:nvSpPr>
          <p:cNvPr id="898" name="Google Shape;898;p62"/>
          <p:cNvSpPr txBox="1"/>
          <p:nvPr/>
        </p:nvSpPr>
        <p:spPr>
          <a:xfrm>
            <a:off x="6790163" y="3208655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30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공간 일관성 유지</a:t>
            </a:r>
            <a:endParaRPr/>
          </a:p>
        </p:txBody>
      </p:sp>
      <p:sp>
        <p:nvSpPr>
          <p:cNvPr id="899" name="Google Shape;899;p62"/>
          <p:cNvSpPr txBox="1"/>
          <p:nvPr/>
        </p:nvSpPr>
        <p:spPr>
          <a:xfrm>
            <a:off x="6790163" y="4811910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30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톤(Tone) 일관성 유지</a:t>
            </a:r>
            <a:endParaRPr/>
          </a:p>
        </p:txBody>
      </p:sp>
      <p:pic>
        <p:nvPicPr>
          <p:cNvPr descr="image.png" id="900" name="Google Shape;900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00" y="1375459"/>
            <a:ext cx="173087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62"/>
          <p:cNvSpPr txBox="1"/>
          <p:nvPr/>
        </p:nvSpPr>
        <p:spPr>
          <a:xfrm>
            <a:off x="6916825" y="1785034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기준 이미지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다각도 3장 이상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확보 (정면/측면/뒷면)</a:t>
            </a:r>
            <a:endParaRPr/>
          </a:p>
        </p:txBody>
      </p:sp>
      <p:sp>
        <p:nvSpPr>
          <p:cNvPr id="902" name="Google Shape;902;p62"/>
          <p:cNvSpPr txBox="1"/>
          <p:nvPr/>
        </p:nvSpPr>
        <p:spPr>
          <a:xfrm>
            <a:off x="6916825" y="217362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프롬프트에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"절대 바꾸지 않을 요소"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명시</a:t>
            </a:r>
            <a:endParaRPr/>
          </a:p>
        </p:txBody>
      </p:sp>
      <p:sp>
        <p:nvSpPr>
          <p:cNvPr id="903" name="Google Shape;903;p62"/>
          <p:cNvSpPr txBox="1"/>
          <p:nvPr/>
        </p:nvSpPr>
        <p:spPr>
          <a:xfrm>
            <a:off x="6916825" y="256221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표정과 포즈만 변경, 나머지는 고정 (Seed 활용)</a:t>
            </a:r>
            <a:endParaRPr/>
          </a:p>
        </p:txBody>
      </p:sp>
      <p:pic>
        <p:nvPicPr>
          <p:cNvPr descr="image.png" id="904" name="Google Shape;904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78700" y="3246755"/>
            <a:ext cx="173087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62"/>
          <p:cNvSpPr txBox="1"/>
          <p:nvPr/>
        </p:nvSpPr>
        <p:spPr>
          <a:xfrm>
            <a:off x="6916825" y="365633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배경 메인 레퍼런스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1장 확정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(빛의 방향, 색감 고정)</a:t>
            </a:r>
            <a:endParaRPr/>
          </a:p>
        </p:txBody>
      </p:sp>
      <p:sp>
        <p:nvSpPr>
          <p:cNvPr id="906" name="Google Shape;906;p62"/>
          <p:cNvSpPr txBox="1"/>
          <p:nvPr/>
        </p:nvSpPr>
        <p:spPr>
          <a:xfrm>
            <a:off x="6916825" y="404492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로컬 소품(간판 등)은 가급적 실제 촬영 이미지 활용</a:t>
            </a:r>
            <a:endParaRPr/>
          </a:p>
        </p:txBody>
      </p:sp>
      <p:pic>
        <p:nvPicPr>
          <p:cNvPr descr="image.png" id="907" name="Google Shape;907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78700" y="4850010"/>
            <a:ext cx="173087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62"/>
          <p:cNvSpPr txBox="1"/>
          <p:nvPr/>
        </p:nvSpPr>
        <p:spPr>
          <a:xfrm>
            <a:off x="6916825" y="525958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핵심 감정 키워드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1개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확정 (예: '상실감', '설렘')</a:t>
            </a:r>
            <a:endParaRPr/>
          </a:p>
        </p:txBody>
      </p:sp>
      <p:sp>
        <p:nvSpPr>
          <p:cNvPr id="909" name="Google Shape;909;p62"/>
          <p:cNvSpPr txBox="1"/>
          <p:nvPr/>
        </p:nvSpPr>
        <p:spPr>
          <a:xfrm>
            <a:off x="6916825" y="5648176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컬러 팔레트(Color Palette) 고정</a:t>
            </a:r>
            <a:endParaRPr/>
          </a:p>
        </p:txBody>
      </p:sp>
      <p:sp>
        <p:nvSpPr>
          <p:cNvPr id="910" name="Google Shape;910;p62"/>
          <p:cNvSpPr txBox="1"/>
          <p:nvPr/>
        </p:nvSpPr>
        <p:spPr>
          <a:xfrm>
            <a:off x="6678700" y="1804084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1" name="Google Shape;911;p62"/>
          <p:cNvSpPr txBox="1"/>
          <p:nvPr/>
        </p:nvSpPr>
        <p:spPr>
          <a:xfrm>
            <a:off x="6678700" y="2192675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2" name="Google Shape;912;p62"/>
          <p:cNvSpPr txBox="1"/>
          <p:nvPr/>
        </p:nvSpPr>
        <p:spPr>
          <a:xfrm>
            <a:off x="6678700" y="2581265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3" name="Google Shape;913;p62"/>
          <p:cNvSpPr txBox="1"/>
          <p:nvPr/>
        </p:nvSpPr>
        <p:spPr>
          <a:xfrm>
            <a:off x="6678700" y="3675380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4" name="Google Shape;914;p62"/>
          <p:cNvSpPr txBox="1"/>
          <p:nvPr/>
        </p:nvSpPr>
        <p:spPr>
          <a:xfrm>
            <a:off x="6678700" y="4063970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5" name="Google Shape;915;p62"/>
          <p:cNvSpPr txBox="1"/>
          <p:nvPr/>
        </p:nvSpPr>
        <p:spPr>
          <a:xfrm>
            <a:off x="6678700" y="5278635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6" name="Google Shape;916;p62"/>
          <p:cNvSpPr txBox="1"/>
          <p:nvPr/>
        </p:nvSpPr>
        <p:spPr>
          <a:xfrm>
            <a:off x="6678700" y="5667226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917" name="Google Shape;917;p62"/>
          <p:cNvSpPr txBox="1"/>
          <p:nvPr/>
        </p:nvSpPr>
        <p:spPr>
          <a:xfrm>
            <a:off x="714375" y="57150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일관성을 유지하는 실전 방법</a:t>
            </a:r>
            <a:endParaRPr/>
          </a:p>
        </p:txBody>
      </p:sp>
      <p:sp>
        <p:nvSpPr>
          <p:cNvPr id="918" name="Google Shape;918;p62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9" name="Google Shape;919;p62" title="3_다무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1505" y="2091425"/>
            <a:ext cx="5286375" cy="302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24" name="Google Shape;924;p63"/>
          <p:cNvPicPr preferRelativeResize="0"/>
          <p:nvPr/>
        </p:nvPicPr>
        <p:blipFill rotWithShape="1">
          <a:blip r:embed="rId3">
            <a:alphaModFix/>
          </a:blip>
          <a:srcRect b="0" l="22905" r="19212" t="0"/>
          <a:stretch/>
        </p:blipFill>
        <p:spPr>
          <a:xfrm>
            <a:off x="722313" y="1316249"/>
            <a:ext cx="4184652" cy="4130676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63"/>
          <p:cNvSpPr txBox="1"/>
          <p:nvPr/>
        </p:nvSpPr>
        <p:spPr>
          <a:xfrm>
            <a:off x="634682" y="5827924"/>
            <a:ext cx="104718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고구려 시대 10세 소년. 광개토대왕비 근처에서 하늘깨비를 처음 발견한 인물.  호기심 많고 순수하며, 하늘깨비에게 '하늘깨비'라는 이름을 지어주고 친구가 되어준다.</a:t>
            </a:r>
            <a:endParaRPr sz="700"/>
          </a:p>
        </p:txBody>
      </p:sp>
      <p:sp>
        <p:nvSpPr>
          <p:cNvPr id="926" name="Google Shape;926;p63"/>
          <p:cNvSpPr txBox="1"/>
          <p:nvPr/>
        </p:nvSpPr>
        <p:spPr>
          <a:xfrm>
            <a:off x="634682" y="689186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다무</a:t>
            </a:r>
            <a:endParaRPr sz="700"/>
          </a:p>
        </p:txBody>
      </p:sp>
      <p:pic>
        <p:nvPicPr>
          <p:cNvPr descr="그림 2" id="927" name="Google Shape;927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19675" y="3524461"/>
            <a:ext cx="3279777" cy="1874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2" id="928" name="Google Shape;928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99450" y="3524461"/>
            <a:ext cx="3279777" cy="18748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1" id="929" name="Google Shape;929;p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72388" y="1316249"/>
            <a:ext cx="3797301" cy="1614488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63"/>
          <p:cNvSpPr txBox="1"/>
          <p:nvPr/>
        </p:nvSpPr>
        <p:spPr>
          <a:xfrm>
            <a:off x="7718108" y="3035511"/>
            <a:ext cx="3894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자문위원의 고증 자문을 통한 복식 참고 ( 무용총의 무용도 속 복식 참고 ) </a:t>
            </a:r>
            <a:endParaRPr sz="700"/>
          </a:p>
        </p:txBody>
      </p:sp>
      <p:pic>
        <p:nvPicPr>
          <p:cNvPr descr="그림 6" id="931" name="Google Shape;931;p63"/>
          <p:cNvPicPr preferRelativeResize="0"/>
          <p:nvPr/>
        </p:nvPicPr>
        <p:blipFill rotWithShape="1">
          <a:blip r:embed="rId7">
            <a:alphaModFix/>
          </a:blip>
          <a:srcRect b="0" l="32296" r="31095" t="0"/>
          <a:stretch/>
        </p:blipFill>
        <p:spPr>
          <a:xfrm>
            <a:off x="4978400" y="1316249"/>
            <a:ext cx="1346201" cy="2100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/>
        </p:nvSpPr>
        <p:spPr>
          <a:xfrm>
            <a:off x="3677885" y="2413200"/>
            <a:ext cx="4836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8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 수업 위치와 목표</a:t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5810250" y="3834319"/>
            <a:ext cx="571500" cy="381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3793033" y="4110544"/>
            <a:ext cx="4605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전환 구간 — 이미지와 영상 사이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3133278" y="2192684"/>
            <a:ext cx="5925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47857"/>
                </a:solidFill>
                <a:latin typeface="Noto Sans KR"/>
                <a:ea typeface="Noto Sans KR"/>
                <a:cs typeface="Noto Sans KR"/>
                <a:sym typeface="Noto Sans KR"/>
              </a:rPr>
              <a:t>PART 0</a:t>
            </a:r>
            <a:r>
              <a:rPr b="1" lang="en-US" sz="1800">
                <a:solidFill>
                  <a:srgbClr val="047857"/>
                </a:solidFill>
                <a:latin typeface="Noto Sans KR"/>
                <a:ea typeface="Noto Sans KR"/>
                <a:cs typeface="Noto Sans KR"/>
                <a:sym typeface="Noto Sans KR"/>
              </a:rPr>
              <a:t>1</a:t>
            </a:r>
            <a:endParaRPr>
              <a:solidFill>
                <a:srgbClr val="047857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36" name="Google Shape;936;p64"/>
          <p:cNvPicPr preferRelativeResize="0"/>
          <p:nvPr/>
        </p:nvPicPr>
        <p:blipFill rotWithShape="1">
          <a:blip r:embed="rId3">
            <a:alphaModFix/>
          </a:blip>
          <a:srcRect b="0" l="23659" r="23659" t="0"/>
          <a:stretch/>
        </p:blipFill>
        <p:spPr>
          <a:xfrm>
            <a:off x="1047750" y="1287197"/>
            <a:ext cx="3640140" cy="3949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8" id="937" name="Google Shape;937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1425" y="1339584"/>
            <a:ext cx="3179763" cy="1817689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64"/>
          <p:cNvSpPr txBox="1"/>
          <p:nvPr/>
        </p:nvSpPr>
        <p:spPr>
          <a:xfrm>
            <a:off x="1201420" y="5490897"/>
            <a:ext cx="104973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통일신라 시대 10대 후반의 행자(승려 지망생). 성실하고 착하지만, 다른 행자들에게 괴롭힘을 당하기도 한다. 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금강역사상처럼 강해지고 싶다는 소망을 가지고 있다. 돌깨비들과 우정을 나누며 점차 밝아진다.</a:t>
            </a:r>
            <a:endParaRPr sz="700"/>
          </a:p>
        </p:txBody>
      </p:sp>
      <p:sp>
        <p:nvSpPr>
          <p:cNvPr id="939" name="Google Shape;939;p64"/>
          <p:cNvSpPr txBox="1"/>
          <p:nvPr/>
        </p:nvSpPr>
        <p:spPr>
          <a:xfrm>
            <a:off x="634682" y="625209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무진</a:t>
            </a:r>
            <a:endParaRPr sz="700"/>
          </a:p>
        </p:txBody>
      </p:sp>
      <p:pic>
        <p:nvPicPr>
          <p:cNvPr descr="그림 2" id="940" name="Google Shape;940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51425" y="3344597"/>
            <a:ext cx="3179763" cy="1817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4" id="941" name="Google Shape;941;p64"/>
          <p:cNvPicPr preferRelativeResize="0"/>
          <p:nvPr/>
        </p:nvPicPr>
        <p:blipFill rotWithShape="1">
          <a:blip r:embed="rId6">
            <a:alphaModFix/>
          </a:blip>
          <a:srcRect b="3239" l="8094" r="5243" t="2873"/>
          <a:stretch/>
        </p:blipFill>
        <p:spPr>
          <a:xfrm>
            <a:off x="9090025" y="1041134"/>
            <a:ext cx="2360614" cy="4972051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64"/>
          <p:cNvSpPr txBox="1"/>
          <p:nvPr/>
        </p:nvSpPr>
        <p:spPr>
          <a:xfrm>
            <a:off x="7765733" y="6138597"/>
            <a:ext cx="3639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자문위원의 고증 자문을 통한 복식 참고 ( 신라시대 혜초 스님 복식 ) </a:t>
            </a:r>
            <a:endParaRPr sz="7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47" name="Google Shape;947;p65"/>
          <p:cNvPicPr preferRelativeResize="0"/>
          <p:nvPr/>
        </p:nvPicPr>
        <p:blipFill rotWithShape="1">
          <a:blip r:embed="rId3">
            <a:alphaModFix/>
          </a:blip>
          <a:srcRect b="0" l="27524" r="25297" t="0"/>
          <a:stretch/>
        </p:blipFill>
        <p:spPr>
          <a:xfrm>
            <a:off x="1657350" y="1357662"/>
            <a:ext cx="3219451" cy="38989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8" id="948" name="Google Shape;948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0600" y="2651475"/>
            <a:ext cx="4806950" cy="2746376"/>
          </a:xfrm>
          <a:prstGeom prst="rect">
            <a:avLst/>
          </a:prstGeom>
          <a:noFill/>
          <a:ln>
            <a:noFill/>
          </a:ln>
        </p:spPr>
      </p:pic>
      <p:sp>
        <p:nvSpPr>
          <p:cNvPr id="949" name="Google Shape;949;p65"/>
          <p:cNvSpPr txBox="1"/>
          <p:nvPr/>
        </p:nvSpPr>
        <p:spPr>
          <a:xfrm>
            <a:off x="939482" y="5589938"/>
            <a:ext cx="111339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일제강점기 10세 소녀. 품에 태극기를 숨기고 일본 헌병에게 쫓기는 용감한 소녀. 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후에 이 시나리오의 할머니가 된다. 강인하고 애국심이 강한 인물.</a:t>
            </a:r>
            <a:endParaRPr sz="700"/>
          </a:p>
        </p:txBody>
      </p:sp>
      <p:sp>
        <p:nvSpPr>
          <p:cNvPr id="950" name="Google Shape;950;p65"/>
          <p:cNvSpPr txBox="1"/>
          <p:nvPr/>
        </p:nvSpPr>
        <p:spPr>
          <a:xfrm>
            <a:off x="634682" y="600425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소녀 (할머니 어린 시절)</a:t>
            </a:r>
            <a:endParaRPr sz="700"/>
          </a:p>
        </p:txBody>
      </p:sp>
      <p:pic>
        <p:nvPicPr>
          <p:cNvPr descr="그림 2" id="951" name="Google Shape;951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50000" y="1040163"/>
            <a:ext cx="2819400" cy="1611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56" name="Google Shape;956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238" y="1587988"/>
            <a:ext cx="4691064" cy="34226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8" id="957" name="Google Shape;95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46875" y="1587988"/>
            <a:ext cx="4699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66"/>
          <p:cNvSpPr txBox="1"/>
          <p:nvPr/>
        </p:nvSpPr>
        <p:spPr>
          <a:xfrm>
            <a:off x="1315700" y="5385300"/>
            <a:ext cx="104529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광화문 앞의 해태상, 하늘깨비가 스며들어 움직이게 된다.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하지만 일본군들에게 총을 맞아 구멍들이 생겼다.</a:t>
            </a:r>
            <a:endParaRPr sz="700"/>
          </a:p>
        </p:txBody>
      </p:sp>
      <p:sp>
        <p:nvSpPr>
          <p:cNvPr id="959" name="Google Shape;959;p66"/>
          <p:cNvSpPr txBox="1"/>
          <p:nvPr/>
        </p:nvSpPr>
        <p:spPr>
          <a:xfrm>
            <a:off x="634682" y="570400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해태상</a:t>
            </a:r>
            <a:endParaRPr sz="7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64" name="Google Shape;964;p67"/>
          <p:cNvPicPr preferRelativeResize="0"/>
          <p:nvPr/>
        </p:nvPicPr>
        <p:blipFill rotWithShape="1">
          <a:blip r:embed="rId3">
            <a:alphaModFix/>
          </a:blip>
          <a:srcRect b="0" l="14038" r="14045" t="0"/>
          <a:stretch/>
        </p:blipFill>
        <p:spPr>
          <a:xfrm>
            <a:off x="728663" y="1330813"/>
            <a:ext cx="5484814" cy="4359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8" id="965" name="Google Shape;965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10363" y="3515213"/>
            <a:ext cx="4108450" cy="2347912"/>
          </a:xfrm>
          <a:prstGeom prst="rect">
            <a:avLst/>
          </a:prstGeom>
          <a:noFill/>
          <a:ln>
            <a:noFill/>
          </a:ln>
        </p:spPr>
      </p:pic>
      <p:sp>
        <p:nvSpPr>
          <p:cNvPr id="966" name="Google Shape;966;p67"/>
          <p:cNvSpPr txBox="1"/>
          <p:nvPr/>
        </p:nvSpPr>
        <p:spPr>
          <a:xfrm>
            <a:off x="634682" y="535475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거란족</a:t>
            </a:r>
            <a:endParaRPr sz="700"/>
          </a:p>
        </p:txBody>
      </p:sp>
      <p:pic>
        <p:nvPicPr>
          <p:cNvPr descr="그림 2" id="967" name="Google Shape;967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80488" y="767250"/>
            <a:ext cx="1739901" cy="22336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4" id="968" name="Google Shape;968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54813" y="784713"/>
            <a:ext cx="2081214" cy="2216151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67"/>
          <p:cNvSpPr txBox="1"/>
          <p:nvPr/>
        </p:nvSpPr>
        <p:spPr>
          <a:xfrm>
            <a:off x="7037070" y="3232638"/>
            <a:ext cx="36378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자문위원의 고증 자문을 통한 복식 참고 ( 거란족 복식과 헤어스타일) </a:t>
            </a:r>
            <a:endParaRPr sz="7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그림 6" id="974" name="Google Shape;974;p68"/>
          <p:cNvPicPr preferRelativeResize="0"/>
          <p:nvPr/>
        </p:nvPicPr>
        <p:blipFill rotWithShape="1">
          <a:blip r:embed="rId3">
            <a:alphaModFix/>
          </a:blip>
          <a:srcRect b="0" l="23410" r="23410" t="0"/>
          <a:stretch/>
        </p:blipFill>
        <p:spPr>
          <a:xfrm>
            <a:off x="690563" y="1436682"/>
            <a:ext cx="4016376" cy="43164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8" id="975" name="Google Shape;975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6000" y="3646482"/>
            <a:ext cx="3313115" cy="1893888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68"/>
          <p:cNvSpPr txBox="1"/>
          <p:nvPr/>
        </p:nvSpPr>
        <p:spPr>
          <a:xfrm>
            <a:off x="634682" y="768345"/>
            <a:ext cx="11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일본 순사</a:t>
            </a:r>
            <a:endParaRPr sz="700"/>
          </a:p>
        </p:txBody>
      </p:sp>
      <p:pic>
        <p:nvPicPr>
          <p:cNvPr descr="그림 2" id="977" name="Google Shape;977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9975" y="1608133"/>
            <a:ext cx="3205164" cy="1831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그림 2" id="978" name="Google Shape;978;p6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15338" y="2065333"/>
            <a:ext cx="3146427" cy="2233612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68"/>
          <p:cNvSpPr txBox="1"/>
          <p:nvPr/>
        </p:nvSpPr>
        <p:spPr>
          <a:xfrm>
            <a:off x="8461058" y="4597395"/>
            <a:ext cx="3639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자문위원의 고증 자문을 통한 복식 참고 ( 일제강점기 순사 복장 ) </a:t>
            </a:r>
            <a:endParaRPr sz="7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Google Shape;984;p69" title="FB＿IMG＿168881948017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499" y="121462"/>
            <a:ext cx="11207132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70" title="gemini_image_10 (2) 복사.png"/>
          <p:cNvPicPr preferRelativeResize="0"/>
          <p:nvPr/>
        </p:nvPicPr>
        <p:blipFill rotWithShape="1">
          <a:blip r:embed="rId3">
            <a:alphaModFix/>
          </a:blip>
          <a:srcRect b="22917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Google Shape;994;p71" title="광화문 해태사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650133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72" title="14 (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681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Google Shape;1004;p73" title="cad8ed7b42115c51614f2280fb14b8a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9633" y="17250"/>
            <a:ext cx="1228163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4200" y="4978400"/>
            <a:ext cx="913455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3339" y="4003912"/>
            <a:ext cx="254124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0"/>
          <p:cNvSpPr/>
          <p:nvPr/>
        </p:nvSpPr>
        <p:spPr>
          <a:xfrm>
            <a:off x="571500" y="3184762"/>
            <a:ext cx="11049000" cy="38100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0"/>
          <p:cNvSpPr txBox="1"/>
          <p:nvPr/>
        </p:nvSpPr>
        <p:spPr>
          <a:xfrm>
            <a:off x="1804250" y="5229200"/>
            <a:ext cx="88134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오늘의 목표: 4·5주차 결과물(시나리오·스토리보드·이미지)을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영상 생성 가능한 Shot Bible로 재구성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507968" y="3441937"/>
            <a:ext cx="266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B7280"/>
                </a:solidFill>
                <a:latin typeface="Noto Sans KR"/>
                <a:ea typeface="Noto Sans KR"/>
                <a:cs typeface="Noto Sans KR"/>
                <a:sym typeface="Noto Sans KR"/>
              </a:rPr>
              <a:t>4주차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571500" y="3889612"/>
            <a:ext cx="2541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스토리보드</a:t>
            </a:r>
            <a:endParaRPr/>
          </a:p>
        </p:txBody>
      </p:sp>
      <p:sp>
        <p:nvSpPr>
          <p:cNvPr id="179" name="Google Shape;179;p20"/>
          <p:cNvSpPr txBox="1"/>
          <p:nvPr/>
        </p:nvSpPr>
        <p:spPr>
          <a:xfrm>
            <a:off x="3343888" y="2117962"/>
            <a:ext cx="266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B7280"/>
                </a:solidFill>
                <a:latin typeface="Noto Sans KR"/>
                <a:ea typeface="Noto Sans KR"/>
                <a:cs typeface="Noto Sans KR"/>
                <a:sym typeface="Noto Sans KR"/>
              </a:rPr>
              <a:t>5주차</a:t>
            </a:r>
            <a:endParaRPr/>
          </a:p>
        </p:txBody>
      </p:sp>
      <p:sp>
        <p:nvSpPr>
          <p:cNvPr id="180" name="Google Shape;180;p20"/>
          <p:cNvSpPr txBox="1"/>
          <p:nvPr/>
        </p:nvSpPr>
        <p:spPr>
          <a:xfrm>
            <a:off x="3407419" y="2565637"/>
            <a:ext cx="2541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 생성</a:t>
            </a:r>
            <a:endParaRPr/>
          </a:p>
        </p:txBody>
      </p:sp>
      <p:sp>
        <p:nvSpPr>
          <p:cNvPr id="181" name="Google Shape;181;p20"/>
          <p:cNvSpPr txBox="1"/>
          <p:nvPr/>
        </p:nvSpPr>
        <p:spPr>
          <a:xfrm>
            <a:off x="6179808" y="3441937"/>
            <a:ext cx="266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6주차 ★</a:t>
            </a:r>
            <a:endParaRPr/>
          </a:p>
        </p:txBody>
      </p:sp>
      <p:sp>
        <p:nvSpPr>
          <p:cNvPr id="182" name="Google Shape;182;p20"/>
          <p:cNvSpPr txBox="1"/>
          <p:nvPr/>
        </p:nvSpPr>
        <p:spPr>
          <a:xfrm>
            <a:off x="9015728" y="2117962"/>
            <a:ext cx="266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B7280"/>
                </a:solidFill>
                <a:latin typeface="Noto Sans KR"/>
                <a:ea typeface="Noto Sans KR"/>
                <a:cs typeface="Noto Sans KR"/>
                <a:sym typeface="Noto Sans KR"/>
              </a:rPr>
              <a:t>7주차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9079259" y="2565637"/>
            <a:ext cx="2541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영상 생성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6405264" y="4165837"/>
            <a:ext cx="221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샷 설계</a:t>
            </a:r>
            <a:endParaRPr/>
          </a:p>
        </p:txBody>
      </p:sp>
      <p:sp>
        <p:nvSpPr>
          <p:cNvPr id="185" name="Google Shape;185;p20"/>
          <p:cNvSpPr/>
          <p:nvPr/>
        </p:nvSpPr>
        <p:spPr>
          <a:xfrm>
            <a:off x="1746870" y="3108562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1A4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4582790" y="3108562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1A4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7418709" y="3108562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1A4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0"/>
          <p:cNvSpPr/>
          <p:nvPr/>
        </p:nvSpPr>
        <p:spPr>
          <a:xfrm>
            <a:off x="10254629" y="3108562"/>
            <a:ext cx="190500" cy="1905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38100">
            <a:solidFill>
              <a:srgbClr val="1A43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6주차의 위치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" name="Google Shape;1009;p74" title="gemini_image_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681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Google Shape;1014;p75" title="ComfyUI_00070_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650135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p76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74115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24" name="Google Shape;1024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Google Shape;1025;p77"/>
          <p:cNvSpPr txBox="1"/>
          <p:nvPr/>
        </p:nvSpPr>
        <p:spPr>
          <a:xfrm>
            <a:off x="571500" y="2208907"/>
            <a:ext cx="11049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PART 0</a:t>
            </a:r>
            <a:r>
              <a:rPr b="1" lang="en-US" sz="2100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6</a:t>
            </a:r>
            <a:endParaRPr/>
          </a:p>
        </p:txBody>
      </p:sp>
      <p:sp>
        <p:nvSpPr>
          <p:cNvPr id="1026" name="Google Shape;1026;p77"/>
          <p:cNvSpPr txBox="1"/>
          <p:nvPr/>
        </p:nvSpPr>
        <p:spPr>
          <a:xfrm>
            <a:off x="295275" y="2704207"/>
            <a:ext cx="11601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영상화에 유리한 이미지</a:t>
            </a:r>
            <a:endParaRPr/>
          </a:p>
        </p:txBody>
      </p:sp>
      <p:sp>
        <p:nvSpPr>
          <p:cNvPr id="1027" name="Google Shape;1027;p77"/>
          <p:cNvSpPr txBox="1"/>
          <p:nvPr/>
        </p:nvSpPr>
        <p:spPr>
          <a:xfrm>
            <a:off x="1809750" y="3666232"/>
            <a:ext cx="85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6EE7B7"/>
                </a:solidFill>
                <a:latin typeface="Noto Sans KR"/>
                <a:ea typeface="Noto Sans KR"/>
                <a:cs typeface="Noto Sans KR"/>
                <a:sym typeface="Noto Sans KR"/>
              </a:rPr>
              <a:t>"예쁜 이미지 ≠ 좋은 영상용 이미지"</a:t>
            </a:r>
            <a:endParaRPr/>
          </a:p>
        </p:txBody>
      </p:sp>
      <p:sp>
        <p:nvSpPr>
          <p:cNvPr id="1028" name="Google Shape;1028;p77"/>
          <p:cNvSpPr txBox="1"/>
          <p:nvPr/>
        </p:nvSpPr>
        <p:spPr>
          <a:xfrm>
            <a:off x="1809750" y="4252912"/>
            <a:ext cx="85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이미지를 재판단하고, 동적인 서사를 담을 수 있는 구조를 선별하는 눈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78"/>
          <p:cNvSpPr txBox="1"/>
          <p:nvPr/>
        </p:nvSpPr>
        <p:spPr>
          <a:xfrm>
            <a:off x="571500" y="1601241"/>
            <a:ext cx="52863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수천 장의 이미지를 만들다 보면 본질을 잃기 쉽습니다. </a:t>
            </a:r>
            <a:endParaRPr b="0" i="0" sz="1500" u="none" cap="none" strike="noStrike">
              <a:solidFill>
                <a:srgbClr val="47556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우리는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사진 전람회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가 아니라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을 만들고 있다는 사실을 기억해야 합니다.</a:t>
            </a:r>
            <a:endParaRPr/>
          </a:p>
        </p:txBody>
      </p:sp>
      <p:sp>
        <p:nvSpPr>
          <p:cNvPr id="1034" name="Google Shape;1034;p78"/>
          <p:cNvSpPr txBox="1"/>
          <p:nvPr/>
        </p:nvSpPr>
        <p:spPr>
          <a:xfrm>
            <a:off x="571500" y="2801391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83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우리가 던져야 할 핵심 질문</a:t>
            </a:r>
            <a:endParaRPr/>
          </a:p>
        </p:txBody>
      </p:sp>
      <p:sp>
        <p:nvSpPr>
          <p:cNvPr id="1035" name="Google Shape;1035;p78"/>
          <p:cNvSpPr txBox="1"/>
          <p:nvPr/>
        </p:nvSpPr>
        <p:spPr>
          <a:xfrm>
            <a:off x="571500" y="4567237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583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EF4444"/>
                </a:solidFill>
                <a:latin typeface="Noto Sans KR"/>
                <a:ea typeface="Noto Sans KR"/>
                <a:cs typeface="Noto Sans KR"/>
                <a:sym typeface="Noto Sans KR"/>
              </a:rPr>
              <a:t>초보자가 자주 하는 오해</a:t>
            </a:r>
            <a:endParaRPr/>
          </a:p>
        </p:txBody>
      </p:sp>
      <p:pic>
        <p:nvPicPr>
          <p:cNvPr descr="image.png" id="1036" name="Google Shape;1036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968" y="2819225"/>
            <a:ext cx="158353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78"/>
          <p:cNvSpPr txBox="1"/>
          <p:nvPr/>
        </p:nvSpPr>
        <p:spPr>
          <a:xfrm>
            <a:off x="809625" y="3230016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어떤 이미지가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영상화(움직임)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에 유리한가?</a:t>
            </a:r>
            <a:endParaRPr/>
          </a:p>
        </p:txBody>
      </p:sp>
      <p:sp>
        <p:nvSpPr>
          <p:cNvPr id="1038" name="Google Shape;1038;p78"/>
          <p:cNvSpPr txBox="1"/>
          <p:nvPr/>
        </p:nvSpPr>
        <p:spPr>
          <a:xfrm>
            <a:off x="809625" y="361860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 한 장을 어떻게 시간성을 지닌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샷(Shot)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으로 바꿀 것인가?</a:t>
            </a:r>
            <a:endParaRPr/>
          </a:p>
        </p:txBody>
      </p:sp>
      <p:sp>
        <p:nvSpPr>
          <p:cNvPr id="1039" name="Google Shape;1039;p78"/>
          <p:cNvSpPr txBox="1"/>
          <p:nvPr/>
        </p:nvSpPr>
        <p:spPr>
          <a:xfrm>
            <a:off x="809625" y="400719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 장면을 관객이 어떻게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읽어내게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할 것인가?</a:t>
            </a:r>
            <a:endParaRPr/>
          </a:p>
        </p:txBody>
      </p:sp>
      <p:pic>
        <p:nvPicPr>
          <p:cNvPr descr="image.png" id="1040" name="Google Shape;1040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0968" y="4585071"/>
            <a:ext cx="158353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78"/>
          <p:cNvSpPr txBox="1"/>
          <p:nvPr/>
        </p:nvSpPr>
        <p:spPr>
          <a:xfrm>
            <a:off x="809625" y="499586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예쁜 이미지가 좋은 영상을 만든다. (X)</a:t>
            </a:r>
            <a:endParaRPr/>
          </a:p>
        </p:txBody>
      </p:sp>
      <p:sp>
        <p:nvSpPr>
          <p:cNvPr id="1042" name="Google Shape;1042;p78"/>
          <p:cNvSpPr txBox="1"/>
          <p:nvPr/>
        </p:nvSpPr>
        <p:spPr>
          <a:xfrm>
            <a:off x="809625" y="538445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화려하고 복잡한 무빙이 완성도를 높인다. (X)</a:t>
            </a:r>
            <a:endParaRPr/>
          </a:p>
        </p:txBody>
      </p:sp>
      <p:sp>
        <p:nvSpPr>
          <p:cNvPr id="1043" name="Google Shape;1043;p78"/>
          <p:cNvSpPr txBox="1"/>
          <p:nvPr/>
        </p:nvSpPr>
        <p:spPr>
          <a:xfrm>
            <a:off x="809625" y="577304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프롬프트를 길게 쓸수록 정답이 나온다. (X)</a:t>
            </a:r>
            <a:endParaRPr/>
          </a:p>
        </p:txBody>
      </p:sp>
      <p:sp>
        <p:nvSpPr>
          <p:cNvPr id="1044" name="Google Shape;1044;p78"/>
          <p:cNvSpPr txBox="1"/>
          <p:nvPr/>
        </p:nvSpPr>
        <p:spPr>
          <a:xfrm>
            <a:off x="571500" y="3249066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45" name="Google Shape;1045;p78"/>
          <p:cNvSpPr txBox="1"/>
          <p:nvPr/>
        </p:nvSpPr>
        <p:spPr>
          <a:xfrm>
            <a:off x="571500" y="363765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46" name="Google Shape;1046;p78"/>
          <p:cNvSpPr txBox="1"/>
          <p:nvPr/>
        </p:nvSpPr>
        <p:spPr>
          <a:xfrm>
            <a:off x="571500" y="402624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47" name="Google Shape;1047;p78"/>
          <p:cNvSpPr txBox="1"/>
          <p:nvPr/>
        </p:nvSpPr>
        <p:spPr>
          <a:xfrm>
            <a:off x="571500" y="501491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48" name="Google Shape;1048;p78"/>
          <p:cNvSpPr txBox="1"/>
          <p:nvPr/>
        </p:nvSpPr>
        <p:spPr>
          <a:xfrm>
            <a:off x="571500" y="540350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49" name="Google Shape;1049;p78"/>
          <p:cNvSpPr txBox="1"/>
          <p:nvPr/>
        </p:nvSpPr>
        <p:spPr>
          <a:xfrm>
            <a:off x="571500" y="579209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50" name="Google Shape;1050;p78"/>
          <p:cNvSpPr txBox="1"/>
          <p:nvPr/>
        </p:nvSpPr>
        <p:spPr>
          <a:xfrm>
            <a:off x="714375" y="57150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핵심 질문과 자주 하는 오해</a:t>
            </a:r>
            <a:endParaRPr/>
          </a:p>
        </p:txBody>
      </p:sp>
      <p:sp>
        <p:nvSpPr>
          <p:cNvPr id="1051" name="Google Shape;1051;p78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2" name="Google Shape;1052;p78" title="5_다무.png"/>
          <p:cNvPicPr preferRelativeResize="0"/>
          <p:nvPr/>
        </p:nvPicPr>
        <p:blipFill rotWithShape="1">
          <a:blip r:embed="rId5">
            <a:alphaModFix/>
          </a:blip>
          <a:srcRect b="0" l="25595" r="25595" t="0"/>
          <a:stretch/>
        </p:blipFill>
        <p:spPr>
          <a:xfrm>
            <a:off x="6334125" y="0"/>
            <a:ext cx="585787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57" name="Google Shape;1057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95437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79"/>
          <p:cNvSpPr txBox="1"/>
          <p:nvPr/>
        </p:nvSpPr>
        <p:spPr>
          <a:xfrm>
            <a:off x="6334125" y="1675507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✅ 유리한 조건 (Good)</a:t>
            </a:r>
            <a:endParaRPr/>
          </a:p>
        </p:txBody>
      </p:sp>
      <p:sp>
        <p:nvSpPr>
          <p:cNvPr id="1059" name="Google Shape;1059;p79"/>
          <p:cNvSpPr txBox="1"/>
          <p:nvPr/>
        </p:nvSpPr>
        <p:spPr>
          <a:xfrm>
            <a:off x="6334125" y="3829942"/>
            <a:ext cx="5550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EF4444"/>
                </a:solidFill>
                <a:latin typeface="Noto Sans KR"/>
                <a:ea typeface="Noto Sans KR"/>
                <a:cs typeface="Noto Sans KR"/>
                <a:sym typeface="Noto Sans KR"/>
              </a:rPr>
              <a:t>❌ 불리한 조건 (Bad)</a:t>
            </a:r>
            <a:endParaRPr/>
          </a:p>
        </p:txBody>
      </p:sp>
      <p:sp>
        <p:nvSpPr>
          <p:cNvPr id="1060" name="Google Shape;1060;p79"/>
          <p:cNvSpPr txBox="1"/>
          <p:nvPr/>
        </p:nvSpPr>
        <p:spPr>
          <a:xfrm>
            <a:off x="6572250" y="210413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주 피사체 명확: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화면에서 누가/무엇이 보이는지 즉각적 인지</a:t>
            </a:r>
            <a:endParaRPr/>
          </a:p>
        </p:txBody>
      </p:sp>
      <p:sp>
        <p:nvSpPr>
          <p:cNvPr id="1061" name="Google Shape;1061;p79"/>
          <p:cNvSpPr txBox="1"/>
          <p:nvPr/>
        </p:nvSpPr>
        <p:spPr>
          <a:xfrm>
            <a:off x="6572250" y="249272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전경·중경·후경 분리: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공간의 깊이가 있어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카메라 무빙의 여지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존재</a:t>
            </a:r>
            <a:endParaRPr/>
          </a:p>
        </p:txBody>
      </p:sp>
      <p:sp>
        <p:nvSpPr>
          <p:cNvPr id="1062" name="Google Shape;1062;p79"/>
          <p:cNvSpPr txBox="1"/>
          <p:nvPr/>
        </p:nvSpPr>
        <p:spPr>
          <a:xfrm>
            <a:off x="6572250" y="288131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시선/동선 존재: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인물이나 사물이 향하는 방향성 확보</a:t>
            </a:r>
            <a:endParaRPr/>
          </a:p>
        </p:txBody>
      </p:sp>
      <p:sp>
        <p:nvSpPr>
          <p:cNvPr id="1063" name="Google Shape;1063;p79"/>
          <p:cNvSpPr txBox="1"/>
          <p:nvPr/>
        </p:nvSpPr>
        <p:spPr>
          <a:xfrm>
            <a:off x="6572250" y="326990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명확한 빛: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광원이 확실하고 그림자의 방향이 일관적임</a:t>
            </a:r>
            <a:endParaRPr/>
          </a:p>
        </p:txBody>
      </p:sp>
      <p:sp>
        <p:nvSpPr>
          <p:cNvPr id="1064" name="Google Shape;1064;p79"/>
          <p:cNvSpPr txBox="1"/>
          <p:nvPr/>
        </p:nvSpPr>
        <p:spPr>
          <a:xfrm>
            <a:off x="6572250" y="425856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정보 과밀: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배경이 너무 복잡해 AI가 어디를 움직일지 혼동</a:t>
            </a:r>
            <a:endParaRPr/>
          </a:p>
        </p:txBody>
      </p:sp>
      <p:sp>
        <p:nvSpPr>
          <p:cNvPr id="1065" name="Google Shape;1065;p79"/>
          <p:cNvSpPr txBox="1"/>
          <p:nvPr/>
        </p:nvSpPr>
        <p:spPr>
          <a:xfrm>
            <a:off x="6572250" y="4647158"/>
            <a:ext cx="50484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납작한 구도 (Flat):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원근감이 없어 움직임을 줄 수 없음 (마치 벽화 같음)</a:t>
            </a:r>
            <a:endParaRPr/>
          </a:p>
        </p:txBody>
      </p:sp>
      <p:sp>
        <p:nvSpPr>
          <p:cNvPr id="1066" name="Google Shape;1066;p79"/>
          <p:cNvSpPr txBox="1"/>
          <p:nvPr/>
        </p:nvSpPr>
        <p:spPr>
          <a:xfrm>
            <a:off x="6572250" y="5310038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방향성 부재: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정지된 스틸 사진처럼 박제된 느낌</a:t>
            </a:r>
            <a:endParaRPr/>
          </a:p>
        </p:txBody>
      </p:sp>
      <p:sp>
        <p:nvSpPr>
          <p:cNvPr id="1067" name="Google Shape;1067;p79"/>
          <p:cNvSpPr txBox="1"/>
          <p:nvPr/>
        </p:nvSpPr>
        <p:spPr>
          <a:xfrm>
            <a:off x="6572250" y="5698628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조명 충돌: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광원이 여러 개 섞여 일관성 붕괴</a:t>
            </a:r>
            <a:endParaRPr/>
          </a:p>
        </p:txBody>
      </p:sp>
      <p:sp>
        <p:nvSpPr>
          <p:cNvPr id="1068" name="Google Shape;1068;p79"/>
          <p:cNvSpPr txBox="1"/>
          <p:nvPr/>
        </p:nvSpPr>
        <p:spPr>
          <a:xfrm>
            <a:off x="6334125" y="212318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69" name="Google Shape;1069;p79"/>
          <p:cNvSpPr txBox="1"/>
          <p:nvPr/>
        </p:nvSpPr>
        <p:spPr>
          <a:xfrm>
            <a:off x="6334125" y="251177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0" name="Google Shape;1070;p79"/>
          <p:cNvSpPr txBox="1"/>
          <p:nvPr/>
        </p:nvSpPr>
        <p:spPr>
          <a:xfrm>
            <a:off x="6334125" y="290036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1" name="Google Shape;1071;p79"/>
          <p:cNvSpPr txBox="1"/>
          <p:nvPr/>
        </p:nvSpPr>
        <p:spPr>
          <a:xfrm>
            <a:off x="6334125" y="3288952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2" name="Google Shape;1072;p79"/>
          <p:cNvSpPr txBox="1"/>
          <p:nvPr/>
        </p:nvSpPr>
        <p:spPr>
          <a:xfrm>
            <a:off x="6334125" y="4277617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3" name="Google Shape;1073;p79"/>
          <p:cNvSpPr txBox="1"/>
          <p:nvPr/>
        </p:nvSpPr>
        <p:spPr>
          <a:xfrm>
            <a:off x="6334125" y="4666208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4" name="Google Shape;1074;p79"/>
          <p:cNvSpPr txBox="1"/>
          <p:nvPr/>
        </p:nvSpPr>
        <p:spPr>
          <a:xfrm>
            <a:off x="6334125" y="5329088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5" name="Google Shape;1075;p79"/>
          <p:cNvSpPr txBox="1"/>
          <p:nvPr/>
        </p:nvSpPr>
        <p:spPr>
          <a:xfrm>
            <a:off x="6334125" y="5717678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076" name="Google Shape;1076;p79"/>
          <p:cNvSpPr txBox="1"/>
          <p:nvPr/>
        </p:nvSpPr>
        <p:spPr>
          <a:xfrm>
            <a:off x="714375" y="57150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영상화에 유리한 조건 vs 불리한 조건</a:t>
            </a:r>
            <a:endParaRPr/>
          </a:p>
        </p:txBody>
      </p:sp>
      <p:sp>
        <p:nvSpPr>
          <p:cNvPr id="1077" name="Google Shape;1077;p79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8" name="Google Shape;1078;p79" title="0fd4f4ea-e3b2-4a6d-b70d-e23bb6a2f900.png"/>
          <p:cNvPicPr preferRelativeResize="0"/>
          <p:nvPr/>
        </p:nvPicPr>
        <p:blipFill rotWithShape="1">
          <a:blip r:embed="rId4">
            <a:alphaModFix/>
          </a:blip>
          <a:srcRect b="0" l="19980" r="19986" t="0"/>
          <a:stretch/>
        </p:blipFill>
        <p:spPr>
          <a:xfrm>
            <a:off x="571500" y="1404925"/>
            <a:ext cx="5286374" cy="495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3" name="Google Shape;108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496591"/>
            <a:ext cx="3555950" cy="34554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4" name="Google Shape;1084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7950" y="2496591"/>
            <a:ext cx="3555950" cy="34554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5" name="Google Shape;1085;p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64400" y="2496591"/>
            <a:ext cx="3555950" cy="3455491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p80"/>
          <p:cNvSpPr txBox="1"/>
          <p:nvPr/>
        </p:nvSpPr>
        <p:spPr>
          <a:xfrm>
            <a:off x="866775" y="33728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유지 (Keep)</a:t>
            </a:r>
            <a:endParaRPr/>
          </a:p>
        </p:txBody>
      </p:sp>
      <p:sp>
        <p:nvSpPr>
          <p:cNvPr id="1087" name="Google Shape;1087;p80"/>
          <p:cNvSpPr/>
          <p:nvPr/>
        </p:nvSpPr>
        <p:spPr>
          <a:xfrm>
            <a:off x="866775" y="3753891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80"/>
          <p:cNvSpPr txBox="1"/>
          <p:nvPr/>
        </p:nvSpPr>
        <p:spPr>
          <a:xfrm>
            <a:off x="866775" y="3868191"/>
            <a:ext cx="2965500" cy="15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영상화 조건(전경/후경 깊이, 시선 등)을 충분히 만족합니다.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조치: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바로 영상 생성(Video Prompt) 단계로 넘어가 프롬프트 작성을 시작합니다.</a:t>
            </a:r>
            <a:endParaRPr/>
          </a:p>
        </p:txBody>
      </p:sp>
      <p:sp>
        <p:nvSpPr>
          <p:cNvPr id="1089" name="Google Shape;1089;p80"/>
          <p:cNvSpPr txBox="1"/>
          <p:nvPr/>
        </p:nvSpPr>
        <p:spPr>
          <a:xfrm>
            <a:off x="4613225" y="33728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B45309"/>
                </a:solidFill>
                <a:latin typeface="Noto Sans KR"/>
                <a:ea typeface="Noto Sans KR"/>
                <a:cs typeface="Noto Sans KR"/>
                <a:sym typeface="Noto Sans KR"/>
              </a:rPr>
              <a:t>수정 (Modify)</a:t>
            </a:r>
            <a:endParaRPr/>
          </a:p>
        </p:txBody>
      </p:sp>
      <p:sp>
        <p:nvSpPr>
          <p:cNvPr id="1090" name="Google Shape;1090;p80"/>
          <p:cNvSpPr/>
          <p:nvPr/>
        </p:nvSpPr>
        <p:spPr>
          <a:xfrm>
            <a:off x="4613225" y="3753891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80"/>
          <p:cNvSpPr txBox="1"/>
          <p:nvPr/>
        </p:nvSpPr>
        <p:spPr>
          <a:xfrm>
            <a:off x="4613225" y="3868191"/>
            <a:ext cx="2965500" cy="15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전체적인 콘셉트나 감정선은 맞지만, 구도나 빛, 미세한 로컬 디테일 조정이 필요합니다.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조치: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Nano Banana 등의 툴로 부분 교정(Inpainting)을 진행합니다.</a:t>
            </a:r>
            <a:endParaRPr/>
          </a:p>
        </p:txBody>
      </p:sp>
      <p:sp>
        <p:nvSpPr>
          <p:cNvPr id="1092" name="Google Shape;1092;p80"/>
          <p:cNvSpPr txBox="1"/>
          <p:nvPr/>
        </p:nvSpPr>
        <p:spPr>
          <a:xfrm>
            <a:off x="8359675" y="3372891"/>
            <a:ext cx="31137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91B1B"/>
                </a:solidFill>
                <a:latin typeface="Noto Sans KR"/>
                <a:ea typeface="Noto Sans KR"/>
                <a:cs typeface="Noto Sans KR"/>
                <a:sym typeface="Noto Sans KR"/>
              </a:rPr>
              <a:t>폐기 (Discard)</a:t>
            </a:r>
            <a:endParaRPr/>
          </a:p>
        </p:txBody>
      </p:sp>
      <p:sp>
        <p:nvSpPr>
          <p:cNvPr id="1093" name="Google Shape;1093;p80"/>
          <p:cNvSpPr/>
          <p:nvPr/>
        </p:nvSpPr>
        <p:spPr>
          <a:xfrm>
            <a:off x="8359675" y="3753891"/>
            <a:ext cx="29655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80"/>
          <p:cNvSpPr txBox="1"/>
          <p:nvPr/>
        </p:nvSpPr>
        <p:spPr>
          <a:xfrm>
            <a:off x="8359675" y="3868191"/>
            <a:ext cx="2965500" cy="12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 자체는 화려하고 예쁘지만 구조적으로 영상에 맞지 않습니다.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조치: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감정적 미련을 버리고 과감히 폐기 후 다시 생성합니다.</a:t>
            </a:r>
            <a:endParaRPr/>
          </a:p>
        </p:txBody>
      </p:sp>
      <p:pic>
        <p:nvPicPr>
          <p:cNvPr descr="image.png" id="1095" name="Google Shape;1095;p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858541"/>
            <a:ext cx="26684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6" name="Google Shape;1096;p8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13225" y="2858541"/>
            <a:ext cx="26684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7" name="Google Shape;1097;p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59675" y="2858541"/>
            <a:ext cx="266848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80"/>
          <p:cNvSpPr txBox="1"/>
          <p:nvPr/>
        </p:nvSpPr>
        <p:spPr>
          <a:xfrm>
            <a:off x="714375" y="57150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5주차 결과물의 재판단</a:t>
            </a:r>
            <a:endParaRPr/>
          </a:p>
        </p:txBody>
      </p:sp>
      <p:sp>
        <p:nvSpPr>
          <p:cNvPr id="1099" name="Google Shape;1099;p80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80"/>
          <p:cNvSpPr txBox="1"/>
          <p:nvPr/>
        </p:nvSpPr>
        <p:spPr>
          <a:xfrm>
            <a:off x="571500" y="1476375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생성된 이미지 전부를 영상에 쓰지 않습니다. </a:t>
            </a:r>
            <a:r>
              <a:rPr b="1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냉정한 재선별</a:t>
            </a:r>
            <a:r>
              <a:rPr b="0" i="0" lang="en-US" sz="15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이 필수입니다.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" name="Google Shape;1105;p81" title="CinemaInside_DWjJX9WEv3k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700" y="152400"/>
            <a:ext cx="3686175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81" title="CinemaInside_DWOiT6jEicI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77275" y="152400"/>
            <a:ext cx="3686175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" name="Google Shape;1107;p81" title="CinemaInside_DWOmqcmku7P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15850" y="152400"/>
            <a:ext cx="3686175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82"/>
          <p:cNvSpPr txBox="1"/>
          <p:nvPr/>
        </p:nvSpPr>
        <p:spPr>
          <a:xfrm>
            <a:off x="3677860" y="2836025"/>
            <a:ext cx="4836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8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4800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쉬는 시간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7" name="Google Shape;1117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8" name="Google Shape;1118;p83"/>
          <p:cNvSpPr txBox="1"/>
          <p:nvPr/>
        </p:nvSpPr>
        <p:spPr>
          <a:xfrm>
            <a:off x="1143000" y="2102197"/>
            <a:ext cx="10477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PART </a:t>
            </a:r>
            <a:r>
              <a:rPr b="1" lang="en-US" sz="2100">
                <a:solidFill>
                  <a:srgbClr val="10B981"/>
                </a:solidFill>
                <a:latin typeface="Noto Sans KR"/>
                <a:ea typeface="Noto Sans KR"/>
                <a:cs typeface="Noto Sans KR"/>
                <a:sym typeface="Noto Sans KR"/>
              </a:rPr>
              <a:t>07</a:t>
            </a:r>
            <a:endParaRPr/>
          </a:p>
        </p:txBody>
      </p:sp>
      <p:sp>
        <p:nvSpPr>
          <p:cNvPr id="1119" name="Google Shape;1119;p83"/>
          <p:cNvSpPr txBox="1"/>
          <p:nvPr/>
        </p:nvSpPr>
        <p:spPr>
          <a:xfrm>
            <a:off x="1143000" y="2597497"/>
            <a:ext cx="11001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실습 (Workshop)</a:t>
            </a:r>
            <a:endParaRPr/>
          </a:p>
        </p:txBody>
      </p:sp>
      <p:sp>
        <p:nvSpPr>
          <p:cNvPr id="1120" name="Google Shape;1120;p83"/>
          <p:cNvSpPr txBox="1"/>
          <p:nvPr/>
        </p:nvSpPr>
        <p:spPr>
          <a:xfrm>
            <a:off x="1143000" y="3559522"/>
            <a:ext cx="85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Shot Bible 만들기</a:t>
            </a:r>
            <a:endParaRPr/>
          </a:p>
        </p:txBody>
      </p:sp>
      <p:sp>
        <p:nvSpPr>
          <p:cNvPr id="1121" name="Google Shape;1121;p83"/>
          <p:cNvSpPr txBox="1"/>
          <p:nvPr/>
        </p:nvSpPr>
        <p:spPr>
          <a:xfrm>
            <a:off x="1143000" y="4146202"/>
            <a:ext cx="762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오늘 수업 시간 안에 7주차 영상 생성 준비를 완료합니다. 배운 판단 기준과 파이프라인을 적용하여 팀별로 실제 영상 생성을 위한 완벽한 설계도를 구축합니다.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1"/>
          <p:cNvSpPr txBox="1"/>
          <p:nvPr/>
        </p:nvSpPr>
        <p:spPr>
          <a:xfrm>
            <a:off x="1108800" y="2485150"/>
            <a:ext cx="9974400" cy="2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9575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850"/>
              <a:buFont typeface="Noto Sans KR"/>
              <a:buAutoNum type="arabicPeriod"/>
            </a:pPr>
            <a:r>
              <a:rPr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기획 → 이미지 → 영상 → </a:t>
            </a:r>
            <a:r>
              <a:rPr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편집</a:t>
            </a:r>
            <a:r>
              <a:rPr b="1"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 전체 흐름을 정리</a:t>
            </a:r>
            <a:r>
              <a:rPr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한다.</a:t>
            </a:r>
            <a:endParaRPr sz="2850">
              <a:solidFill>
                <a:srgbClr val="37415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-409575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850"/>
              <a:buFont typeface="Noto Sans KR"/>
              <a:buAutoNum type="arabicPeriod"/>
            </a:pPr>
            <a:r>
              <a:rPr b="1"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의미 확장 과정</a:t>
            </a:r>
            <a:r>
              <a:rPr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(언어 → 시각 → 영상)의 단계별로 이해한다.</a:t>
            </a:r>
            <a:endParaRPr sz="2850">
              <a:solidFill>
                <a:srgbClr val="37415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indent="-4095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850"/>
              <a:buFont typeface="Noto Sans KR"/>
              <a:buAutoNum type="arabicPeriod"/>
            </a:pPr>
            <a:r>
              <a:rPr b="1"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글로컬</a:t>
            </a:r>
            <a:r>
              <a:rPr lang="en-US" sz="2850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 관객을 고려한 영상 구성 방식을 이해한다.</a:t>
            </a:r>
            <a:endParaRPr sz="2850">
              <a:solidFill>
                <a:srgbClr val="374151"/>
              </a:solidFill>
              <a:latin typeface="Noto Sans KR"/>
              <a:ea typeface="Noto Sans KR"/>
              <a:cs typeface="Noto Sans KR"/>
              <a:sym typeface="Noto Sans KR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수업 목표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26" name="Google Shape;1126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259585"/>
            <a:ext cx="5286375" cy="86856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84"/>
          <p:cNvSpPr txBox="1"/>
          <p:nvPr/>
        </p:nvSpPr>
        <p:spPr>
          <a:xfrm>
            <a:off x="571500" y="1634579"/>
            <a:ext cx="555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F172A"/>
                </a:solidFill>
                <a:latin typeface="Noto Sans KR"/>
                <a:ea typeface="Noto Sans KR"/>
                <a:cs typeface="Noto Sans KR"/>
                <a:sym typeface="Noto Sans KR"/>
              </a:rPr>
              <a:t>모든 설계도를 한눈에</a:t>
            </a:r>
            <a:endParaRPr/>
          </a:p>
        </p:txBody>
      </p:sp>
      <p:sp>
        <p:nvSpPr>
          <p:cNvPr id="1128" name="Google Shape;1128;p84"/>
          <p:cNvSpPr txBox="1"/>
          <p:nvPr/>
        </p:nvSpPr>
        <p:spPr>
          <a:xfrm>
            <a:off x="571500" y="2187029"/>
            <a:ext cx="52863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앞서 배운 모든 이론(일관성, 글로컬, 편집, 몽타주)을 Google Mixboard(또는 Milanote 등)와 같은 무한 캔버스에 시각화하여 </a:t>
            </a: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하나의 설계도(Shot Bible)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로 완성합니다.</a:t>
            </a:r>
            <a:endParaRPr/>
          </a:p>
        </p:txBody>
      </p:sp>
      <p:sp>
        <p:nvSpPr>
          <p:cNvPr id="1129" name="Google Shape;1129;p84"/>
          <p:cNvSpPr txBox="1"/>
          <p:nvPr/>
        </p:nvSpPr>
        <p:spPr>
          <a:xfrm>
            <a:off x="571500" y="3462376"/>
            <a:ext cx="5550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산출물 핵심 3요소</a:t>
            </a:r>
            <a:endParaRPr/>
          </a:p>
        </p:txBody>
      </p:sp>
      <p:sp>
        <p:nvSpPr>
          <p:cNvPr id="1130" name="Google Shape;1130;p84"/>
          <p:cNvSpPr txBox="1"/>
          <p:nvPr/>
        </p:nvSpPr>
        <p:spPr>
          <a:xfrm>
            <a:off x="809625" y="3814801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 기준 보드: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인물의 일관성을 잡아줄 앵커 이미지들</a:t>
            </a:r>
            <a:endParaRPr/>
          </a:p>
        </p:txBody>
      </p:sp>
      <p:sp>
        <p:nvSpPr>
          <p:cNvPr id="1131" name="Google Shape;1131;p84"/>
          <p:cNvSpPr txBox="1"/>
          <p:nvPr/>
        </p:nvSpPr>
        <p:spPr>
          <a:xfrm>
            <a:off x="809625" y="4203391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공간/소품 기준 보드: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글로컬 디테일을 살려줄 배경 및 소품 앵커</a:t>
            </a:r>
            <a:endParaRPr/>
          </a:p>
        </p:txBody>
      </p:sp>
      <p:sp>
        <p:nvSpPr>
          <p:cNvPr id="1132" name="Google Shape;1132;p84"/>
          <p:cNvSpPr txBox="1"/>
          <p:nvPr/>
        </p:nvSpPr>
        <p:spPr>
          <a:xfrm>
            <a:off x="809625" y="4591981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시간순 샷 배열: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예쁜 순서가 아닌 '사건의 서사 흐름'에 맞춘 재배열</a:t>
            </a:r>
            <a:endParaRPr/>
          </a:p>
        </p:txBody>
      </p:sp>
      <p:sp>
        <p:nvSpPr>
          <p:cNvPr id="1133" name="Google Shape;1133;p84"/>
          <p:cNvSpPr txBox="1"/>
          <p:nvPr/>
        </p:nvSpPr>
        <p:spPr>
          <a:xfrm>
            <a:off x="847725" y="5450085"/>
            <a:ext cx="47721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💡 이렇게 펼쳐놓고 봐야만 </a:t>
            </a: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샷과 샷 사이의 '홈통(연결성)'</a:t>
            </a: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이 제대로 작동하는지, 전체 감정의 톤이 일관된지 확인할 수 있습니다.</a:t>
            </a:r>
            <a:endParaRPr/>
          </a:p>
        </p:txBody>
      </p:sp>
      <p:sp>
        <p:nvSpPr>
          <p:cNvPr id="1134" name="Google Shape;1134;p84"/>
          <p:cNvSpPr txBox="1"/>
          <p:nvPr/>
        </p:nvSpPr>
        <p:spPr>
          <a:xfrm>
            <a:off x="571500" y="3833851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35" name="Google Shape;1135;p84"/>
          <p:cNvSpPr txBox="1"/>
          <p:nvPr/>
        </p:nvSpPr>
        <p:spPr>
          <a:xfrm>
            <a:off x="571500" y="4222441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36" name="Google Shape;1136;p84"/>
          <p:cNvSpPr txBox="1"/>
          <p:nvPr/>
        </p:nvSpPr>
        <p:spPr>
          <a:xfrm>
            <a:off x="571500" y="4611031"/>
            <a:ext cx="66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137" name="Google Shape;1137;p84"/>
          <p:cNvSpPr txBox="1"/>
          <p:nvPr/>
        </p:nvSpPr>
        <p:spPr>
          <a:xfrm>
            <a:off x="714375" y="57150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Mixboard Shot Bible</a:t>
            </a:r>
            <a:endParaRPr/>
          </a:p>
        </p:txBody>
      </p:sp>
      <p:sp>
        <p:nvSpPr>
          <p:cNvPr id="1138" name="Google Shape;1138;p84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9" name="Google Shape;1139;p84"/>
          <p:cNvPicPr preferRelativeResize="0"/>
          <p:nvPr/>
        </p:nvPicPr>
        <p:blipFill rotWithShape="1">
          <a:blip r:embed="rId4">
            <a:alphaModFix/>
          </a:blip>
          <a:srcRect b="0" l="0" r="2724" t="0"/>
          <a:stretch/>
        </p:blipFill>
        <p:spPr>
          <a:xfrm>
            <a:off x="5946825" y="0"/>
            <a:ext cx="6371126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44" name="Google Shape;1144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886450"/>
            <a:ext cx="1104900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5" name="Google Shape;1145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209675"/>
            <a:ext cx="5453062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6" name="Google Shape;1146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67437" y="1209675"/>
            <a:ext cx="5453062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7" name="Google Shape;1147;p8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476625"/>
            <a:ext cx="5453062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8" name="Google Shape;1148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67437" y="3476625"/>
            <a:ext cx="5453062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9" name="Google Shape;1149;p85"/>
          <p:cNvSpPr txBox="1"/>
          <p:nvPr/>
        </p:nvSpPr>
        <p:spPr>
          <a:xfrm>
            <a:off x="762000" y="6076950"/>
            <a:ext cx="10668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핵심: 분산된 자료를 한 화면에 모아 Shot Bible로 완성하는 플랫폼</a:t>
            </a:r>
            <a:endParaRPr/>
          </a:p>
        </p:txBody>
      </p:sp>
      <p:sp>
        <p:nvSpPr>
          <p:cNvPr id="1150" name="Google Shape;1150;p85"/>
          <p:cNvSpPr txBox="1"/>
          <p:nvPr/>
        </p:nvSpPr>
        <p:spPr>
          <a:xfrm>
            <a:off x="866775" y="2000250"/>
            <a:ext cx="13815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아이디어 보드</a:t>
            </a:r>
            <a:endParaRPr/>
          </a:p>
        </p:txBody>
      </p:sp>
      <p:sp>
        <p:nvSpPr>
          <p:cNvPr id="1151" name="Google Shape;1151;p85"/>
          <p:cNvSpPr txBox="1"/>
          <p:nvPr/>
        </p:nvSpPr>
        <p:spPr>
          <a:xfrm>
            <a:off x="866775" y="2381250"/>
            <a:ext cx="4862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팀의 초기 레퍼런스, 영감, 콘셉트를 무작위로 모아두고 시각화하는 첫 번째 공간입니다.</a:t>
            </a:r>
            <a:endParaRPr/>
          </a:p>
        </p:txBody>
      </p:sp>
      <p:sp>
        <p:nvSpPr>
          <p:cNvPr id="1152" name="Google Shape;1152;p85"/>
          <p:cNvSpPr txBox="1"/>
          <p:nvPr/>
        </p:nvSpPr>
        <p:spPr>
          <a:xfrm>
            <a:off x="6462712" y="2000250"/>
            <a:ext cx="18216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프리프로덕션 보드</a:t>
            </a:r>
            <a:endParaRPr/>
          </a:p>
        </p:txBody>
      </p:sp>
      <p:sp>
        <p:nvSpPr>
          <p:cNvPr id="1153" name="Google Shape;1153;p85"/>
          <p:cNvSpPr txBox="1"/>
          <p:nvPr/>
        </p:nvSpPr>
        <p:spPr>
          <a:xfrm>
            <a:off x="6462712" y="2381250"/>
            <a:ext cx="4862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생성된 이미지들을 선별하여 샷을 설계하고, 분류하고, 우선순위를 정하는 논리적 작업대입니다.</a:t>
            </a:r>
            <a:endParaRPr/>
          </a:p>
        </p:txBody>
      </p:sp>
      <p:sp>
        <p:nvSpPr>
          <p:cNvPr id="1154" name="Google Shape;1154;p85"/>
          <p:cNvSpPr txBox="1"/>
          <p:nvPr/>
        </p:nvSpPr>
        <p:spPr>
          <a:xfrm>
            <a:off x="866775" y="4267200"/>
            <a:ext cx="22368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Shot Bible (최종 목표)</a:t>
            </a:r>
            <a:endParaRPr/>
          </a:p>
        </p:txBody>
      </p:sp>
      <p:sp>
        <p:nvSpPr>
          <p:cNvPr id="1155" name="Google Shape;1155;p85"/>
          <p:cNvSpPr txBox="1"/>
          <p:nvPr/>
        </p:nvSpPr>
        <p:spPr>
          <a:xfrm>
            <a:off x="866775" y="4648200"/>
            <a:ext cx="4862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다음 주(7주차) 영상 생성 도구에 바로 투입하기 위해 완벽하게 정리된 최종 설계도입니다.</a:t>
            </a:r>
            <a:endParaRPr/>
          </a:p>
        </p:txBody>
      </p:sp>
      <p:sp>
        <p:nvSpPr>
          <p:cNvPr id="1156" name="Google Shape;1156;p85"/>
          <p:cNvSpPr txBox="1"/>
          <p:nvPr/>
        </p:nvSpPr>
        <p:spPr>
          <a:xfrm>
            <a:off x="6462712" y="4267200"/>
            <a:ext cx="16014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팀 커뮤니케이션</a:t>
            </a:r>
            <a:endParaRPr/>
          </a:p>
        </p:txBody>
      </p:sp>
      <p:sp>
        <p:nvSpPr>
          <p:cNvPr id="1157" name="Google Shape;1157;p85"/>
          <p:cNvSpPr txBox="1"/>
          <p:nvPr/>
        </p:nvSpPr>
        <p:spPr>
          <a:xfrm>
            <a:off x="6462712" y="4648200"/>
            <a:ext cx="4862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이미지, 메모, 텍스트를 실시간으로 공유하며 팀원 간의 시각적 동기화를 이룹니다.</a:t>
            </a:r>
            <a:endParaRPr/>
          </a:p>
        </p:txBody>
      </p:sp>
      <p:pic>
        <p:nvPicPr>
          <p:cNvPr descr="image.png" id="1158" name="Google Shape;1158;p8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1524000"/>
            <a:ext cx="237083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9" name="Google Shape;1159;p8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62712" y="1524000"/>
            <a:ext cx="237083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0" name="Google Shape;1160;p8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6775" y="3790950"/>
            <a:ext cx="237083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1" name="Google Shape;1161;p8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62712" y="3790950"/>
            <a:ext cx="237083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85"/>
          <p:cNvSpPr txBox="1"/>
          <p:nvPr/>
        </p:nvSpPr>
        <p:spPr>
          <a:xfrm>
            <a:off x="703225" y="6051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Mixboard란 무엇인가?</a:t>
            </a:r>
            <a:endParaRPr/>
          </a:p>
        </p:txBody>
      </p:sp>
      <p:sp>
        <p:nvSpPr>
          <p:cNvPr id="1163" name="Google Shape;1163;p85"/>
          <p:cNvSpPr/>
          <p:nvPr/>
        </p:nvSpPr>
        <p:spPr>
          <a:xfrm>
            <a:off x="571500" y="57150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68" name="Google Shape;1168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9050" y="1654733"/>
            <a:ext cx="5902674" cy="3696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9" name="Google Shape;1169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0131" y="1675815"/>
            <a:ext cx="5860513" cy="5059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0" name="Google Shape;1170;p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04992" y="1781220"/>
            <a:ext cx="4827545" cy="2740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1" name="Google Shape;1171;p8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38768" y="4175888"/>
            <a:ext cx="843239" cy="843239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p86"/>
          <p:cNvSpPr/>
          <p:nvPr/>
        </p:nvSpPr>
        <p:spPr>
          <a:xfrm>
            <a:off x="571500" y="1781226"/>
            <a:ext cx="5334000" cy="560100"/>
          </a:xfrm>
          <a:prstGeom prst="roundRect">
            <a:avLst>
              <a:gd fmla="val 13606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86"/>
          <p:cNvSpPr txBox="1"/>
          <p:nvPr/>
        </p:nvSpPr>
        <p:spPr>
          <a:xfrm>
            <a:off x="1047750" y="1980779"/>
            <a:ext cx="4667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mixboard.google.com 접속</a:t>
            </a:r>
            <a:endParaRPr/>
          </a:p>
        </p:txBody>
      </p:sp>
      <p:sp>
        <p:nvSpPr>
          <p:cNvPr id="1174" name="Google Shape;1174;p86"/>
          <p:cNvSpPr/>
          <p:nvPr/>
        </p:nvSpPr>
        <p:spPr>
          <a:xfrm>
            <a:off x="571500" y="2531766"/>
            <a:ext cx="5334000" cy="560100"/>
          </a:xfrm>
          <a:prstGeom prst="roundRect">
            <a:avLst>
              <a:gd fmla="val 13606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86"/>
          <p:cNvSpPr txBox="1"/>
          <p:nvPr/>
        </p:nvSpPr>
        <p:spPr>
          <a:xfrm>
            <a:off x="1047750" y="2674641"/>
            <a:ext cx="4667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Get Start</a:t>
            </a:r>
            <a:r>
              <a:rPr b="1" i="0" lang="en-US" sz="135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 버튼으로 새 보드 생성</a:t>
            </a:r>
            <a:endParaRPr/>
          </a:p>
        </p:txBody>
      </p:sp>
      <p:sp>
        <p:nvSpPr>
          <p:cNvPr id="1176" name="Google Shape;1176;p86"/>
          <p:cNvSpPr/>
          <p:nvPr/>
        </p:nvSpPr>
        <p:spPr>
          <a:xfrm>
            <a:off x="571500" y="3282302"/>
            <a:ext cx="5334000" cy="560100"/>
          </a:xfrm>
          <a:prstGeom prst="roundRect">
            <a:avLst>
              <a:gd fmla="val 9133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86"/>
          <p:cNvSpPr txBox="1"/>
          <p:nvPr/>
        </p:nvSpPr>
        <p:spPr>
          <a:xfrm>
            <a:off x="1047750" y="3425182"/>
            <a:ext cx="4667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제목정하기</a:t>
            </a:r>
            <a:endParaRPr/>
          </a:p>
        </p:txBody>
      </p:sp>
      <p:pic>
        <p:nvPicPr>
          <p:cNvPr descr="image.png" id="1178" name="Google Shape;1178;p8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40160" y="4386697"/>
            <a:ext cx="240290" cy="421620"/>
          </a:xfrm>
          <a:prstGeom prst="rect">
            <a:avLst/>
          </a:prstGeom>
          <a:noFill/>
          <a:ln>
            <a:noFill/>
          </a:ln>
        </p:spPr>
      </p:pic>
      <p:sp>
        <p:nvSpPr>
          <p:cNvPr id="1179" name="Google Shape;1179;p86"/>
          <p:cNvSpPr txBox="1"/>
          <p:nvPr/>
        </p:nvSpPr>
        <p:spPr>
          <a:xfrm>
            <a:off x="571500" y="545901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Mixboard 시작하기</a:t>
            </a:r>
            <a:endParaRPr/>
          </a:p>
        </p:txBody>
      </p:sp>
      <p:pic>
        <p:nvPicPr>
          <p:cNvPr id="1180" name="Google Shape;1180;p8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09050" y="2181757"/>
            <a:ext cx="5902675" cy="3169614"/>
          </a:xfrm>
          <a:prstGeom prst="rect">
            <a:avLst/>
          </a:prstGeom>
          <a:noFill/>
          <a:ln>
            <a:noFill/>
          </a:ln>
        </p:spPr>
      </p:pic>
      <p:sp>
        <p:nvSpPr>
          <p:cNvPr id="1181" name="Google Shape;1181;p86"/>
          <p:cNvSpPr/>
          <p:nvPr/>
        </p:nvSpPr>
        <p:spPr>
          <a:xfrm>
            <a:off x="571500" y="4080602"/>
            <a:ext cx="5334000" cy="560100"/>
          </a:xfrm>
          <a:prstGeom prst="roundRect">
            <a:avLst>
              <a:gd fmla="val 9133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86"/>
          <p:cNvSpPr txBox="1"/>
          <p:nvPr/>
        </p:nvSpPr>
        <p:spPr>
          <a:xfrm>
            <a:off x="1047750" y="4223482"/>
            <a:ext cx="4667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+버튼 누르고 이미지 업로드</a:t>
            </a:r>
            <a:endParaRPr/>
          </a:p>
        </p:txBody>
      </p:sp>
      <p:sp>
        <p:nvSpPr>
          <p:cNvPr id="1183" name="Google Shape;1183;p86"/>
          <p:cNvSpPr/>
          <p:nvPr/>
        </p:nvSpPr>
        <p:spPr>
          <a:xfrm>
            <a:off x="571500" y="4878902"/>
            <a:ext cx="5334000" cy="560100"/>
          </a:xfrm>
          <a:prstGeom prst="roundRect">
            <a:avLst>
              <a:gd fmla="val 9133" name="adj"/>
            </a:avLst>
          </a:prstGeom>
          <a:solidFill>
            <a:srgbClr val="F4F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86"/>
          <p:cNvSpPr txBox="1"/>
          <p:nvPr/>
        </p:nvSpPr>
        <p:spPr>
          <a:xfrm>
            <a:off x="1047750" y="5021782"/>
            <a:ext cx="46674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프롬프트 입력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185" name="Google Shape;1185;p86"/>
          <p:cNvSpPr txBox="1"/>
          <p:nvPr/>
        </p:nvSpPr>
        <p:spPr>
          <a:xfrm>
            <a:off x="679350" y="1924100"/>
            <a:ext cx="2403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064E3B"/>
                </a:solidFill>
                <a:latin typeface="Noto Sans KR"/>
                <a:ea typeface="Noto Sans KR"/>
                <a:cs typeface="Noto Sans KR"/>
                <a:sym typeface="Noto Sans KR"/>
              </a:rPr>
              <a:t>1.</a:t>
            </a:r>
            <a:endParaRPr sz="2450">
              <a:solidFill>
                <a:srgbClr val="064E3B"/>
              </a:solidFill>
            </a:endParaRPr>
          </a:p>
        </p:txBody>
      </p:sp>
      <p:sp>
        <p:nvSpPr>
          <p:cNvPr id="1186" name="Google Shape;1186;p86"/>
          <p:cNvSpPr txBox="1"/>
          <p:nvPr/>
        </p:nvSpPr>
        <p:spPr>
          <a:xfrm>
            <a:off x="679350" y="2661663"/>
            <a:ext cx="2403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064E3B"/>
                </a:solidFill>
                <a:latin typeface="Noto Sans KR"/>
                <a:ea typeface="Noto Sans KR"/>
                <a:cs typeface="Noto Sans KR"/>
                <a:sym typeface="Noto Sans KR"/>
              </a:rPr>
              <a:t>2.</a:t>
            </a:r>
            <a:endParaRPr sz="2450">
              <a:solidFill>
                <a:srgbClr val="064E3B"/>
              </a:solidFill>
            </a:endParaRPr>
          </a:p>
        </p:txBody>
      </p:sp>
      <p:sp>
        <p:nvSpPr>
          <p:cNvPr id="1187" name="Google Shape;1187;p86"/>
          <p:cNvSpPr txBox="1"/>
          <p:nvPr/>
        </p:nvSpPr>
        <p:spPr>
          <a:xfrm>
            <a:off x="679350" y="3371125"/>
            <a:ext cx="2403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064E3B"/>
                </a:solidFill>
                <a:latin typeface="Noto Sans KR"/>
                <a:ea typeface="Noto Sans KR"/>
                <a:cs typeface="Noto Sans KR"/>
                <a:sym typeface="Noto Sans KR"/>
              </a:rPr>
              <a:t>3.</a:t>
            </a:r>
            <a:endParaRPr sz="2450">
              <a:solidFill>
                <a:srgbClr val="064E3B"/>
              </a:solidFill>
            </a:endParaRPr>
          </a:p>
        </p:txBody>
      </p:sp>
      <p:sp>
        <p:nvSpPr>
          <p:cNvPr id="1188" name="Google Shape;1188;p86"/>
          <p:cNvSpPr txBox="1"/>
          <p:nvPr/>
        </p:nvSpPr>
        <p:spPr>
          <a:xfrm>
            <a:off x="679350" y="4210500"/>
            <a:ext cx="2403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064E3B"/>
                </a:solidFill>
                <a:latin typeface="Noto Sans KR"/>
                <a:ea typeface="Noto Sans KR"/>
                <a:cs typeface="Noto Sans KR"/>
                <a:sym typeface="Noto Sans KR"/>
              </a:rPr>
              <a:t>4.</a:t>
            </a:r>
            <a:endParaRPr sz="2450">
              <a:solidFill>
                <a:srgbClr val="064E3B"/>
              </a:solidFill>
            </a:endParaRPr>
          </a:p>
        </p:txBody>
      </p:sp>
      <p:sp>
        <p:nvSpPr>
          <p:cNvPr id="1189" name="Google Shape;1189;p86"/>
          <p:cNvSpPr txBox="1"/>
          <p:nvPr/>
        </p:nvSpPr>
        <p:spPr>
          <a:xfrm>
            <a:off x="679350" y="5008800"/>
            <a:ext cx="2403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064E3B"/>
                </a:solidFill>
                <a:latin typeface="Noto Sans KR"/>
                <a:ea typeface="Noto Sans KR"/>
                <a:cs typeface="Noto Sans KR"/>
                <a:sym typeface="Noto Sans KR"/>
              </a:rPr>
              <a:t>5.</a:t>
            </a:r>
            <a:endParaRPr sz="2450">
              <a:solidFill>
                <a:srgbClr val="064E3B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94" name="Google Shape;1194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705475"/>
            <a:ext cx="110490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5" name="Google Shape;1195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28825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6" name="Google Shape;1196;p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9468" y="2028825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7" name="Google Shape;1197;p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67437" y="2028825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8" name="Google Shape;1198;p8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65406" y="2028825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9" name="Google Shape;1199;p8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3795712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0" name="Google Shape;1200;p8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369468" y="3795712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1" name="Google Shape;1201;p8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167437" y="3795712"/>
            <a:ext cx="2655093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2" name="Google Shape;1202;p8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965406" y="3795712"/>
            <a:ext cx="2655093" cy="1624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03" name="Google Shape;1203;p87"/>
          <p:cNvSpPr txBox="1"/>
          <p:nvPr/>
        </p:nvSpPr>
        <p:spPr>
          <a:xfrm>
            <a:off x="571500" y="1476375"/>
            <a:ext cx="11049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보드를 마음대로 쓰지 말고, 이 8가지 구역을 나누어 체계적으로 배치하세요.</a:t>
            </a:r>
            <a:endParaRPr/>
          </a:p>
        </p:txBody>
      </p:sp>
      <p:sp>
        <p:nvSpPr>
          <p:cNvPr id="1204" name="Google Shape;1204;p87"/>
          <p:cNvSpPr txBox="1"/>
          <p:nvPr/>
        </p:nvSpPr>
        <p:spPr>
          <a:xfrm>
            <a:off x="571500" y="5915025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B7280"/>
                </a:solidFill>
                <a:latin typeface="Noto Sans KR"/>
                <a:ea typeface="Noto Sans KR"/>
                <a:cs typeface="Noto Sans KR"/>
                <a:sym typeface="Noto Sans KR"/>
              </a:rPr>
              <a:t>* 이 8개의 영역이 한 보드 위에 섬(Island)처럼 클러스터링 되어야 합니다.</a:t>
            </a:r>
            <a:endParaRPr/>
          </a:p>
        </p:txBody>
      </p:sp>
      <p:sp>
        <p:nvSpPr>
          <p:cNvPr id="1205" name="Google Shape;1205;p87"/>
          <p:cNvSpPr txBox="1"/>
          <p:nvPr/>
        </p:nvSpPr>
        <p:spPr>
          <a:xfrm>
            <a:off x="781050" y="2238375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① 작품 중심 카드</a:t>
            </a:r>
            <a:endParaRPr/>
          </a:p>
        </p:txBody>
      </p:sp>
      <p:sp>
        <p:nvSpPr>
          <p:cNvPr id="1206" name="Google Shape;1206;p87"/>
          <p:cNvSpPr txBox="1"/>
          <p:nvPr/>
        </p:nvSpPr>
        <p:spPr>
          <a:xfrm>
            <a:off x="781050" y="2562225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제목 · 로그라인 · 핵심 감정 정리</a:t>
            </a:r>
            <a:endParaRPr/>
          </a:p>
        </p:txBody>
      </p:sp>
      <p:sp>
        <p:nvSpPr>
          <p:cNvPr id="1207" name="Google Shape;1207;p87"/>
          <p:cNvSpPr txBox="1"/>
          <p:nvPr/>
        </p:nvSpPr>
        <p:spPr>
          <a:xfrm>
            <a:off x="3579018" y="2238375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2E7D32"/>
                </a:solidFill>
                <a:latin typeface="Noto Sans KR"/>
                <a:ea typeface="Noto Sans KR"/>
                <a:cs typeface="Noto Sans KR"/>
                <a:sym typeface="Noto Sans KR"/>
              </a:rPr>
              <a:t>② 캐릭터 기준</a:t>
            </a:r>
            <a:endParaRPr/>
          </a:p>
        </p:txBody>
      </p:sp>
      <p:sp>
        <p:nvSpPr>
          <p:cNvPr id="1208" name="Google Shape;1208;p87"/>
          <p:cNvSpPr txBox="1"/>
          <p:nvPr/>
        </p:nvSpPr>
        <p:spPr>
          <a:xfrm>
            <a:off x="3579018" y="2562225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인물 일관성 레퍼런스 이미지</a:t>
            </a:r>
            <a:endParaRPr/>
          </a:p>
        </p:txBody>
      </p:sp>
      <p:sp>
        <p:nvSpPr>
          <p:cNvPr id="1209" name="Google Shape;1209;p87"/>
          <p:cNvSpPr txBox="1"/>
          <p:nvPr/>
        </p:nvSpPr>
        <p:spPr>
          <a:xfrm>
            <a:off x="6376987" y="2238375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0369A1"/>
                </a:solidFill>
                <a:latin typeface="Noto Sans KR"/>
                <a:ea typeface="Noto Sans KR"/>
                <a:cs typeface="Noto Sans KR"/>
                <a:sym typeface="Noto Sans KR"/>
              </a:rPr>
              <a:t>③ 공간 기준</a:t>
            </a:r>
            <a:endParaRPr/>
          </a:p>
        </p:txBody>
      </p:sp>
      <p:sp>
        <p:nvSpPr>
          <p:cNvPr id="1210" name="Google Shape;1210;p87"/>
          <p:cNvSpPr txBox="1"/>
          <p:nvPr/>
        </p:nvSpPr>
        <p:spPr>
          <a:xfrm>
            <a:off x="6376987" y="2562225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배경 일관성 레퍼런스 이미지</a:t>
            </a:r>
            <a:endParaRPr/>
          </a:p>
        </p:txBody>
      </p:sp>
      <p:sp>
        <p:nvSpPr>
          <p:cNvPr id="1211" name="Google Shape;1211;p87"/>
          <p:cNvSpPr txBox="1"/>
          <p:nvPr/>
        </p:nvSpPr>
        <p:spPr>
          <a:xfrm>
            <a:off x="9174956" y="2238375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B91C1C"/>
                </a:solidFill>
                <a:latin typeface="Noto Sans KR"/>
                <a:ea typeface="Noto Sans KR"/>
                <a:cs typeface="Noto Sans KR"/>
                <a:sym typeface="Noto Sans KR"/>
              </a:rPr>
              <a:t>④ 소품·반복 요소</a:t>
            </a:r>
            <a:endParaRPr/>
          </a:p>
        </p:txBody>
      </p:sp>
      <p:sp>
        <p:nvSpPr>
          <p:cNvPr id="1212" name="Google Shape;1212;p87"/>
          <p:cNvSpPr txBox="1"/>
          <p:nvPr/>
        </p:nvSpPr>
        <p:spPr>
          <a:xfrm>
            <a:off x="9174956" y="2562225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글로컬 디테일 고정 (실사 권장)</a:t>
            </a:r>
            <a:endParaRPr/>
          </a:p>
        </p:txBody>
      </p:sp>
      <p:sp>
        <p:nvSpPr>
          <p:cNvPr id="1213" name="Google Shape;1213;p87"/>
          <p:cNvSpPr txBox="1"/>
          <p:nvPr/>
        </p:nvSpPr>
        <p:spPr>
          <a:xfrm>
            <a:off x="781050" y="4005262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B45309"/>
                </a:solidFill>
                <a:latin typeface="Noto Sans KR"/>
                <a:ea typeface="Noto Sans KR"/>
                <a:cs typeface="Noto Sans KR"/>
                <a:sym typeface="Noto Sans KR"/>
              </a:rPr>
              <a:t>⑤ 시간순 샷 배열</a:t>
            </a:r>
            <a:endParaRPr/>
          </a:p>
        </p:txBody>
      </p:sp>
      <p:sp>
        <p:nvSpPr>
          <p:cNvPr id="1214" name="Google Shape;1214;p87"/>
          <p:cNvSpPr txBox="1"/>
          <p:nvPr/>
        </p:nvSpPr>
        <p:spPr>
          <a:xfrm>
            <a:off x="781050" y="4329112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서사 흐름에 맞춘 이미지 A→B→C</a:t>
            </a:r>
            <a:endParaRPr/>
          </a:p>
        </p:txBody>
      </p:sp>
      <p:sp>
        <p:nvSpPr>
          <p:cNvPr id="1215" name="Google Shape;1215;p87"/>
          <p:cNvSpPr txBox="1"/>
          <p:nvPr/>
        </p:nvSpPr>
        <p:spPr>
          <a:xfrm>
            <a:off x="3579018" y="4005262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7E22CE"/>
                </a:solidFill>
                <a:latin typeface="Noto Sans KR"/>
                <a:ea typeface="Noto Sans KR"/>
                <a:cs typeface="Noto Sans KR"/>
                <a:sym typeface="Noto Sans KR"/>
              </a:rPr>
              <a:t>⑥ 샷 메모 카드</a:t>
            </a:r>
            <a:endParaRPr/>
          </a:p>
        </p:txBody>
      </p:sp>
      <p:sp>
        <p:nvSpPr>
          <p:cNvPr id="1216" name="Google Shape;1216;p87"/>
          <p:cNvSpPr txBox="1"/>
          <p:nvPr/>
        </p:nvSpPr>
        <p:spPr>
          <a:xfrm>
            <a:off x="3579018" y="4329112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카메라·빛·감정·길이 작업 지시서</a:t>
            </a:r>
            <a:endParaRPr/>
          </a:p>
        </p:txBody>
      </p:sp>
      <p:sp>
        <p:nvSpPr>
          <p:cNvPr id="1217" name="Google Shape;1217;p87"/>
          <p:cNvSpPr txBox="1"/>
          <p:nvPr/>
        </p:nvSpPr>
        <p:spPr>
          <a:xfrm>
            <a:off x="6376987" y="4005262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BE185D"/>
                </a:solidFill>
                <a:latin typeface="Noto Sans KR"/>
                <a:ea typeface="Noto Sans KR"/>
                <a:cs typeface="Noto Sans KR"/>
                <a:sym typeface="Noto Sans KR"/>
              </a:rPr>
              <a:t>⑦ 대사·텍스트</a:t>
            </a:r>
            <a:endParaRPr/>
          </a:p>
        </p:txBody>
      </p:sp>
      <p:sp>
        <p:nvSpPr>
          <p:cNvPr id="1218" name="Google Shape;1218;p87"/>
          <p:cNvSpPr txBox="1"/>
          <p:nvPr/>
        </p:nvSpPr>
        <p:spPr>
          <a:xfrm>
            <a:off x="6376987" y="4329112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실제 대본 및 나레이션 카드</a:t>
            </a:r>
            <a:endParaRPr/>
          </a:p>
        </p:txBody>
      </p:sp>
      <p:sp>
        <p:nvSpPr>
          <p:cNvPr id="1219" name="Google Shape;1219;p87"/>
          <p:cNvSpPr txBox="1"/>
          <p:nvPr/>
        </p:nvSpPr>
        <p:spPr>
          <a:xfrm>
            <a:off x="9174956" y="4005262"/>
            <a:ext cx="23478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6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⑧ 우선순위 (A/B/C)</a:t>
            </a:r>
            <a:endParaRPr/>
          </a:p>
        </p:txBody>
      </p:sp>
      <p:sp>
        <p:nvSpPr>
          <p:cNvPr id="1220" name="Google Shape;1220;p87"/>
          <p:cNvSpPr txBox="1"/>
          <p:nvPr/>
        </p:nvSpPr>
        <p:spPr>
          <a:xfrm>
            <a:off x="9174956" y="4329112"/>
            <a:ext cx="2235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다음 주 영상 생성 우선순위 라벨링</a:t>
            </a:r>
            <a:endParaRPr/>
          </a:p>
        </p:txBody>
      </p:sp>
      <p:pic>
        <p:nvPicPr>
          <p:cNvPr descr="image.png" id="1221" name="Google Shape;1221;p8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1050" y="2266950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2" name="Google Shape;1222;p8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79018" y="2266950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3" name="Google Shape;1223;p8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376987" y="2266950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4" name="Google Shape;1224;p8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174956" y="2266950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5" name="Google Shape;1225;p8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81050" y="4033837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6" name="Google Shape;1226;p8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579018" y="4033837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7" name="Google Shape;1227;p8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376987" y="4033837"/>
            <a:ext cx="133498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8" name="Google Shape;1228;p8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174956" y="4033837"/>
            <a:ext cx="133498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9" name="Google Shape;1229;p87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Mixboard 보드 레이아웃 — 8영역 구조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34" name="Google Shape;1234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255639"/>
            <a:ext cx="2619375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5" name="Google Shape;1235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1375" y="2255639"/>
            <a:ext cx="2619375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6" name="Google Shape;1236;p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91250" y="2255639"/>
            <a:ext cx="2619375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7" name="Google Shape;1237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1125" y="2255639"/>
            <a:ext cx="2619375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8" name="Google Shape;1238;p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952875"/>
            <a:ext cx="2635299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9" name="Google Shape;1239;p8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97299" y="3952875"/>
            <a:ext cx="2635299" cy="1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0" name="Google Shape;1240;p8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3099" y="3952875"/>
            <a:ext cx="2635299" cy="1506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88"/>
          <p:cNvSpPr txBox="1"/>
          <p:nvPr/>
        </p:nvSpPr>
        <p:spPr>
          <a:xfrm>
            <a:off x="819150" y="2503289"/>
            <a:ext cx="22302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01. 자료 집결</a:t>
            </a:r>
            <a:endParaRPr/>
          </a:p>
        </p:txBody>
      </p:sp>
      <p:sp>
        <p:nvSpPr>
          <p:cNvPr id="1242" name="Google Shape;1242;p88"/>
          <p:cNvSpPr txBox="1"/>
          <p:nvPr/>
        </p:nvSpPr>
        <p:spPr>
          <a:xfrm>
            <a:off x="819150" y="2884289"/>
            <a:ext cx="21240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시나리오·스토리보드·생성 이미지 전부 Mixboard에 업로드</a:t>
            </a:r>
            <a:endParaRPr/>
          </a:p>
        </p:txBody>
      </p:sp>
      <p:sp>
        <p:nvSpPr>
          <p:cNvPr id="1243" name="Google Shape;1243;p88"/>
          <p:cNvSpPr txBox="1"/>
          <p:nvPr/>
        </p:nvSpPr>
        <p:spPr>
          <a:xfrm>
            <a:off x="3629025" y="2503289"/>
            <a:ext cx="22302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02. 1차 분류</a:t>
            </a:r>
            <a:endParaRPr/>
          </a:p>
        </p:txBody>
      </p:sp>
      <p:sp>
        <p:nvSpPr>
          <p:cNvPr id="1244" name="Google Shape;1244;p88"/>
          <p:cNvSpPr txBox="1"/>
          <p:nvPr/>
        </p:nvSpPr>
        <p:spPr>
          <a:xfrm>
            <a:off x="3629025" y="2884289"/>
            <a:ext cx="2124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유지·수정·폐기 색상 태그 붙이기</a:t>
            </a:r>
            <a:endParaRPr/>
          </a:p>
        </p:txBody>
      </p:sp>
      <p:sp>
        <p:nvSpPr>
          <p:cNvPr id="1245" name="Google Shape;1245;p88"/>
          <p:cNvSpPr txBox="1"/>
          <p:nvPr/>
        </p:nvSpPr>
        <p:spPr>
          <a:xfrm>
            <a:off x="6438900" y="2503289"/>
            <a:ext cx="22302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03. 시간순 배열</a:t>
            </a:r>
            <a:endParaRPr/>
          </a:p>
        </p:txBody>
      </p:sp>
      <p:sp>
        <p:nvSpPr>
          <p:cNvPr id="1246" name="Google Shape;1246;p88"/>
          <p:cNvSpPr txBox="1"/>
          <p:nvPr/>
        </p:nvSpPr>
        <p:spPr>
          <a:xfrm>
            <a:off x="6438900" y="2884289"/>
            <a:ext cx="21240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예쁜 순서가 아닌 사건 흐름(시작-전개-피크) 순서로 나열</a:t>
            </a:r>
            <a:endParaRPr/>
          </a:p>
        </p:txBody>
      </p:sp>
      <p:sp>
        <p:nvSpPr>
          <p:cNvPr id="1247" name="Google Shape;1247;p88"/>
          <p:cNvSpPr txBox="1"/>
          <p:nvPr/>
        </p:nvSpPr>
        <p:spPr>
          <a:xfrm>
            <a:off x="9248775" y="2503289"/>
            <a:ext cx="22302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04. 기준 확정</a:t>
            </a:r>
            <a:endParaRPr/>
          </a:p>
        </p:txBody>
      </p:sp>
      <p:sp>
        <p:nvSpPr>
          <p:cNvPr id="1248" name="Google Shape;1248;p88"/>
          <p:cNvSpPr txBox="1"/>
          <p:nvPr/>
        </p:nvSpPr>
        <p:spPr>
          <a:xfrm>
            <a:off x="9248775" y="2884289"/>
            <a:ext cx="21240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캐릭터·공간·소품 앵커 레퍼런스 픽스</a:t>
            </a:r>
            <a:endParaRPr/>
          </a:p>
        </p:txBody>
      </p:sp>
      <p:sp>
        <p:nvSpPr>
          <p:cNvPr id="1249" name="Google Shape;1249;p88"/>
          <p:cNvSpPr txBox="1"/>
          <p:nvPr/>
        </p:nvSpPr>
        <p:spPr>
          <a:xfrm>
            <a:off x="819150" y="4200525"/>
            <a:ext cx="2247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05. 샷 메모 작성</a:t>
            </a:r>
            <a:endParaRPr/>
          </a:p>
        </p:txBody>
      </p:sp>
      <p:sp>
        <p:nvSpPr>
          <p:cNvPr id="1250" name="Google Shape;1250;p88"/>
          <p:cNvSpPr txBox="1"/>
          <p:nvPr/>
        </p:nvSpPr>
        <p:spPr>
          <a:xfrm>
            <a:off x="819150" y="4581525"/>
            <a:ext cx="21399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카메라·빛·감정·대사·길이 세부 기록</a:t>
            </a:r>
            <a:endParaRPr/>
          </a:p>
        </p:txBody>
      </p:sp>
      <p:sp>
        <p:nvSpPr>
          <p:cNvPr id="1251" name="Google Shape;1251;p88"/>
          <p:cNvSpPr txBox="1"/>
          <p:nvPr/>
        </p:nvSpPr>
        <p:spPr>
          <a:xfrm>
            <a:off x="3644949" y="4200525"/>
            <a:ext cx="2247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06. 우선순위 지정</a:t>
            </a:r>
            <a:endParaRPr/>
          </a:p>
        </p:txBody>
      </p:sp>
      <p:sp>
        <p:nvSpPr>
          <p:cNvPr id="1252" name="Google Shape;1252;p88"/>
          <p:cNvSpPr txBox="1"/>
          <p:nvPr/>
        </p:nvSpPr>
        <p:spPr>
          <a:xfrm>
            <a:off x="3644949" y="4581525"/>
            <a:ext cx="2139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A/B/C 생성 우선도 태그 부여</a:t>
            </a:r>
            <a:endParaRPr/>
          </a:p>
        </p:txBody>
      </p:sp>
      <p:sp>
        <p:nvSpPr>
          <p:cNvPr id="1253" name="Google Shape;1253;p88"/>
          <p:cNvSpPr txBox="1"/>
          <p:nvPr/>
        </p:nvSpPr>
        <p:spPr>
          <a:xfrm>
            <a:off x="6470749" y="4200525"/>
            <a:ext cx="2247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07. 프롬프트 초안</a:t>
            </a:r>
            <a:endParaRPr/>
          </a:p>
        </p:txBody>
      </p:sp>
      <p:sp>
        <p:nvSpPr>
          <p:cNvPr id="1254" name="Google Shape;1254;p88"/>
          <p:cNvSpPr txBox="1"/>
          <p:nvPr/>
        </p:nvSpPr>
        <p:spPr>
          <a:xfrm>
            <a:off x="6470749" y="4581525"/>
            <a:ext cx="21399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각 A샷의  프롬프트 </a:t>
            </a:r>
            <a:r>
              <a:rPr lang="en-US" sz="1200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작성</a:t>
            </a:r>
            <a:endParaRPr/>
          </a:p>
        </p:txBody>
      </p:sp>
      <p:sp>
        <p:nvSpPr>
          <p:cNvPr id="1255" name="Google Shape;1255;p88"/>
          <p:cNvSpPr txBox="1"/>
          <p:nvPr/>
        </p:nvSpPr>
        <p:spPr>
          <a:xfrm>
            <a:off x="714375" y="47625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실습 전체 흐름 — 7단계</a:t>
            </a:r>
            <a:endParaRPr/>
          </a:p>
        </p:txBody>
      </p:sp>
      <p:sp>
        <p:nvSpPr>
          <p:cNvPr id="1256" name="Google Shape;1256;p88"/>
          <p:cNvSpPr/>
          <p:nvPr/>
        </p:nvSpPr>
        <p:spPr>
          <a:xfrm>
            <a:off x="571500" y="47625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1" name="Google Shape;1261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3014662"/>
            <a:ext cx="528637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2" name="Google Shape;1262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088" y="4280962"/>
            <a:ext cx="5286375" cy="868560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89"/>
          <p:cNvSpPr txBox="1"/>
          <p:nvPr/>
        </p:nvSpPr>
        <p:spPr>
          <a:xfrm>
            <a:off x="727350" y="2102197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1: 자료 집결</a:t>
            </a:r>
            <a:endParaRPr/>
          </a:p>
        </p:txBody>
      </p:sp>
      <p:sp>
        <p:nvSpPr>
          <p:cNvPr id="1264" name="Google Shape;1264;p89"/>
          <p:cNvSpPr txBox="1"/>
          <p:nvPr/>
        </p:nvSpPr>
        <p:spPr>
          <a:xfrm>
            <a:off x="714375" y="3762552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2: 1차 분류 (태그 부착)</a:t>
            </a:r>
            <a:endParaRPr/>
          </a:p>
        </p:txBody>
      </p:sp>
      <p:sp>
        <p:nvSpPr>
          <p:cNvPr id="1265" name="Google Shape;1265;p89"/>
          <p:cNvSpPr txBox="1"/>
          <p:nvPr/>
        </p:nvSpPr>
        <p:spPr>
          <a:xfrm>
            <a:off x="870225" y="5461698"/>
            <a:ext cx="5048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* 단순히 '예쁜가'가 아닌 </a:t>
            </a:r>
            <a:r>
              <a:rPr b="1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'영상화 가능성'</a:t>
            </a:r>
            <a:r>
              <a:rPr b="0" i="0" lang="en-US" sz="1200" u="none" cap="none" strike="noStrik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 기준</a:t>
            </a:r>
            <a:endParaRPr/>
          </a:p>
        </p:txBody>
      </p:sp>
      <p:sp>
        <p:nvSpPr>
          <p:cNvPr id="1266" name="Google Shape;1266;p89"/>
          <p:cNvSpPr txBox="1"/>
          <p:nvPr/>
        </p:nvSpPr>
        <p:spPr>
          <a:xfrm>
            <a:off x="6334125" y="2102197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3: 시간순 재배열</a:t>
            </a:r>
            <a:endParaRPr/>
          </a:p>
        </p:txBody>
      </p:sp>
      <p:sp>
        <p:nvSpPr>
          <p:cNvPr id="1267" name="Google Shape;1267;p89"/>
          <p:cNvSpPr txBox="1"/>
          <p:nvPr/>
        </p:nvSpPr>
        <p:spPr>
          <a:xfrm>
            <a:off x="6334125" y="2549872"/>
            <a:ext cx="528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5단계 구간에 이미지를 배치합니다.</a:t>
            </a:r>
            <a:endParaRPr/>
          </a:p>
        </p:txBody>
      </p:sp>
      <p:sp>
        <p:nvSpPr>
          <p:cNvPr id="1268" name="Google Shape;1268;p89"/>
          <p:cNvSpPr txBox="1"/>
          <p:nvPr/>
        </p:nvSpPr>
        <p:spPr>
          <a:xfrm>
            <a:off x="965475" y="254987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시나리오 원고 및 스토리보드 이미지 취합</a:t>
            </a:r>
            <a:endParaRPr/>
          </a:p>
        </p:txBody>
      </p:sp>
      <p:sp>
        <p:nvSpPr>
          <p:cNvPr id="1269" name="Google Shape;1269;p89"/>
          <p:cNvSpPr txBox="1"/>
          <p:nvPr/>
        </p:nvSpPr>
        <p:spPr>
          <a:xfrm>
            <a:off x="965475" y="296703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5주차에 생성한 이미지 전부 Mixboard에 일괄 업로드</a:t>
            </a:r>
            <a:endParaRPr/>
          </a:p>
        </p:txBody>
      </p:sp>
      <p:sp>
        <p:nvSpPr>
          <p:cNvPr id="1270" name="Google Shape;1270;p89"/>
          <p:cNvSpPr txBox="1"/>
          <p:nvPr/>
        </p:nvSpPr>
        <p:spPr>
          <a:xfrm>
            <a:off x="952500" y="4210227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유지 (영상화 가능, 바로 사용)</a:t>
            </a:r>
            <a:endParaRPr/>
          </a:p>
        </p:txBody>
      </p:sp>
      <p:sp>
        <p:nvSpPr>
          <p:cNvPr id="1271" name="Google Shape;1271;p89"/>
          <p:cNvSpPr txBox="1"/>
          <p:nvPr/>
        </p:nvSpPr>
        <p:spPr>
          <a:xfrm>
            <a:off x="952500" y="4627392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수정 필요 (구도, 빛, 디테일 조정)</a:t>
            </a:r>
            <a:endParaRPr/>
          </a:p>
        </p:txBody>
      </p:sp>
      <p:sp>
        <p:nvSpPr>
          <p:cNvPr id="1272" name="Google Shape;1272;p89"/>
          <p:cNvSpPr txBox="1"/>
          <p:nvPr/>
        </p:nvSpPr>
        <p:spPr>
          <a:xfrm>
            <a:off x="952500" y="5044558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폐기 (새로 재생성)</a:t>
            </a:r>
            <a:endParaRPr/>
          </a:p>
        </p:txBody>
      </p:sp>
      <p:sp>
        <p:nvSpPr>
          <p:cNvPr id="1273" name="Google Shape;1273;p89"/>
          <p:cNvSpPr txBox="1"/>
          <p:nvPr/>
        </p:nvSpPr>
        <p:spPr>
          <a:xfrm>
            <a:off x="6534150" y="3214687"/>
            <a:ext cx="4886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시작 ➡ 전개 ➡ 전환 ➡ 피크 ➡ 마무리</a:t>
            </a:r>
            <a:endParaRPr/>
          </a:p>
        </p:txBody>
      </p:sp>
      <p:sp>
        <p:nvSpPr>
          <p:cNvPr id="1274" name="Google Shape;1274;p89"/>
          <p:cNvSpPr txBox="1"/>
          <p:nvPr/>
        </p:nvSpPr>
        <p:spPr>
          <a:xfrm>
            <a:off x="6562688" y="4471462"/>
            <a:ext cx="48672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⚠️ </a:t>
            </a: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주의:</a:t>
            </a: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 예쁜 이미지 순서가 아니라 </a:t>
            </a:r>
            <a:r>
              <a:rPr b="1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'사건 발생 순서'</a:t>
            </a: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입니다. 샷 사이의 홈통(맥락)이 자연스럽게 이어져야 합니다.</a:t>
            </a:r>
            <a:endParaRPr/>
          </a:p>
        </p:txBody>
      </p:sp>
      <p:sp>
        <p:nvSpPr>
          <p:cNvPr id="1275" name="Google Shape;1275;p89"/>
          <p:cNvSpPr txBox="1"/>
          <p:nvPr/>
        </p:nvSpPr>
        <p:spPr>
          <a:xfrm>
            <a:off x="727350" y="2587972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276" name="Google Shape;1276;p89"/>
          <p:cNvSpPr txBox="1"/>
          <p:nvPr/>
        </p:nvSpPr>
        <p:spPr>
          <a:xfrm>
            <a:off x="727350" y="3005137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277" name="Google Shape;1277;p89"/>
          <p:cNvSpPr txBox="1"/>
          <p:nvPr/>
        </p:nvSpPr>
        <p:spPr>
          <a:xfrm>
            <a:off x="714375" y="4248327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278" name="Google Shape;1278;p89"/>
          <p:cNvSpPr txBox="1"/>
          <p:nvPr/>
        </p:nvSpPr>
        <p:spPr>
          <a:xfrm>
            <a:off x="714375" y="4665492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279" name="Google Shape;1279;p89"/>
          <p:cNvSpPr txBox="1"/>
          <p:nvPr/>
        </p:nvSpPr>
        <p:spPr>
          <a:xfrm>
            <a:off x="714375" y="5082658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280" name="Google Shape;1280;p89"/>
          <p:cNvSpPr txBox="1"/>
          <p:nvPr/>
        </p:nvSpPr>
        <p:spPr>
          <a:xfrm>
            <a:off x="714375" y="47625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실습 Step 1 · 2 · 3</a:t>
            </a:r>
            <a:endParaRPr/>
          </a:p>
        </p:txBody>
      </p:sp>
      <p:sp>
        <p:nvSpPr>
          <p:cNvPr id="1281" name="Google Shape;1281;p89"/>
          <p:cNvSpPr/>
          <p:nvPr/>
        </p:nvSpPr>
        <p:spPr>
          <a:xfrm>
            <a:off x="571500" y="47625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86" name="Google Shape;1286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57162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0"/>
          <p:cNvSpPr txBox="1"/>
          <p:nvPr/>
        </p:nvSpPr>
        <p:spPr>
          <a:xfrm>
            <a:off x="6334125" y="1428898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4: 기준 이미지 확정</a:t>
            </a:r>
            <a:endParaRPr/>
          </a:p>
        </p:txBody>
      </p:sp>
      <p:sp>
        <p:nvSpPr>
          <p:cNvPr id="1288" name="Google Shape;1288;p90"/>
          <p:cNvSpPr txBox="1"/>
          <p:nvPr/>
        </p:nvSpPr>
        <p:spPr>
          <a:xfrm>
            <a:off x="6572250" y="3128069"/>
            <a:ext cx="5048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🔒 로컬 디테일(간판 등)은 실제 촬영 이미지 우선!</a:t>
            </a:r>
            <a:endParaRPr/>
          </a:p>
        </p:txBody>
      </p:sp>
      <p:sp>
        <p:nvSpPr>
          <p:cNvPr id="1289" name="Google Shape;1289;p90"/>
          <p:cNvSpPr txBox="1"/>
          <p:nvPr/>
        </p:nvSpPr>
        <p:spPr>
          <a:xfrm>
            <a:off x="6334125" y="3752850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5: 샷 메모 + 텍스트 작성</a:t>
            </a:r>
            <a:endParaRPr/>
          </a:p>
        </p:txBody>
      </p:sp>
      <p:sp>
        <p:nvSpPr>
          <p:cNvPr id="1290" name="Google Shape;1290;p90"/>
          <p:cNvSpPr txBox="1"/>
          <p:nvPr/>
        </p:nvSpPr>
        <p:spPr>
          <a:xfrm>
            <a:off x="6334125" y="4200525"/>
            <a:ext cx="528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각 샷에 메모 카드를 부착합니다.</a:t>
            </a:r>
            <a:endParaRPr/>
          </a:p>
        </p:txBody>
      </p:sp>
      <p:pic>
        <p:nvPicPr>
          <p:cNvPr descr="image.png" id="1291" name="Google Shape;1291;p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71625"/>
            <a:ext cx="5286375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2" name="Google Shape;1292;p90"/>
          <p:cNvSpPr txBox="1"/>
          <p:nvPr/>
        </p:nvSpPr>
        <p:spPr>
          <a:xfrm>
            <a:off x="6572250" y="1876573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 레퍼런스: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1세트 픽스 (다각도)</a:t>
            </a:r>
            <a:endParaRPr/>
          </a:p>
        </p:txBody>
      </p:sp>
      <p:sp>
        <p:nvSpPr>
          <p:cNvPr id="1293" name="Google Shape;1293;p90"/>
          <p:cNvSpPr txBox="1"/>
          <p:nvPr/>
        </p:nvSpPr>
        <p:spPr>
          <a:xfrm>
            <a:off x="6572250" y="2293739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공간 레퍼런스: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1세트 픽스 (조명/색감 고정)</a:t>
            </a:r>
            <a:endParaRPr/>
          </a:p>
        </p:txBody>
      </p:sp>
      <p:sp>
        <p:nvSpPr>
          <p:cNvPr id="1294" name="Google Shape;1294;p90"/>
          <p:cNvSpPr txBox="1"/>
          <p:nvPr/>
        </p:nvSpPr>
        <p:spPr>
          <a:xfrm>
            <a:off x="6572250" y="2710904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반복 소품: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별도 영역에 고정</a:t>
            </a:r>
            <a:endParaRPr/>
          </a:p>
        </p:txBody>
      </p:sp>
      <p:sp>
        <p:nvSpPr>
          <p:cNvPr id="1295" name="Google Shape;1295;p90"/>
          <p:cNvSpPr txBox="1"/>
          <p:nvPr/>
        </p:nvSpPr>
        <p:spPr>
          <a:xfrm>
            <a:off x="6572250" y="461769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샷 목적 및 감정 변화 (시작점 → 끝점)</a:t>
            </a:r>
            <a:endParaRPr/>
          </a:p>
        </p:txBody>
      </p:sp>
      <p:sp>
        <p:nvSpPr>
          <p:cNvPr id="1296" name="Google Shape;1296;p90"/>
          <p:cNvSpPr txBox="1"/>
          <p:nvPr/>
        </p:nvSpPr>
        <p:spPr>
          <a:xfrm>
            <a:off x="6572250" y="503485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쇼트 사이즈 &amp; 카메라 무빙 지정</a:t>
            </a:r>
            <a:endParaRPr/>
          </a:p>
        </p:txBody>
      </p:sp>
      <p:sp>
        <p:nvSpPr>
          <p:cNvPr id="1297" name="Google Shape;1297;p90"/>
          <p:cNvSpPr txBox="1"/>
          <p:nvPr/>
        </p:nvSpPr>
        <p:spPr>
          <a:xfrm>
            <a:off x="6572250" y="545202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빛·색온도 지정</a:t>
            </a:r>
            <a:endParaRPr/>
          </a:p>
        </p:txBody>
      </p:sp>
      <p:sp>
        <p:nvSpPr>
          <p:cNvPr id="1298" name="Google Shape;1298;p90"/>
          <p:cNvSpPr txBox="1"/>
          <p:nvPr/>
        </p:nvSpPr>
        <p:spPr>
          <a:xfrm>
            <a:off x="6572250" y="586918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대사 or 나레이션 텍스트 매칭</a:t>
            </a:r>
            <a:endParaRPr/>
          </a:p>
        </p:txBody>
      </p:sp>
      <p:sp>
        <p:nvSpPr>
          <p:cNvPr id="1299" name="Google Shape;1299;p90"/>
          <p:cNvSpPr txBox="1"/>
          <p:nvPr/>
        </p:nvSpPr>
        <p:spPr>
          <a:xfrm>
            <a:off x="6334125" y="1914673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0" name="Google Shape;1300;p90"/>
          <p:cNvSpPr txBox="1"/>
          <p:nvPr/>
        </p:nvSpPr>
        <p:spPr>
          <a:xfrm>
            <a:off x="6334125" y="2331839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1" name="Google Shape;1301;p90"/>
          <p:cNvSpPr txBox="1"/>
          <p:nvPr/>
        </p:nvSpPr>
        <p:spPr>
          <a:xfrm>
            <a:off x="6334125" y="2749004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2" name="Google Shape;1302;p90"/>
          <p:cNvSpPr txBox="1"/>
          <p:nvPr/>
        </p:nvSpPr>
        <p:spPr>
          <a:xfrm>
            <a:off x="6334125" y="4655790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3" name="Google Shape;1303;p90"/>
          <p:cNvSpPr txBox="1"/>
          <p:nvPr/>
        </p:nvSpPr>
        <p:spPr>
          <a:xfrm>
            <a:off x="6334125" y="5072955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4" name="Google Shape;1304;p90"/>
          <p:cNvSpPr txBox="1"/>
          <p:nvPr/>
        </p:nvSpPr>
        <p:spPr>
          <a:xfrm>
            <a:off x="6334125" y="5490120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5" name="Google Shape;1305;p90"/>
          <p:cNvSpPr txBox="1"/>
          <p:nvPr/>
        </p:nvSpPr>
        <p:spPr>
          <a:xfrm>
            <a:off x="6334125" y="5907285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06" name="Google Shape;1306;p90"/>
          <p:cNvSpPr txBox="1"/>
          <p:nvPr/>
        </p:nvSpPr>
        <p:spPr>
          <a:xfrm>
            <a:off x="714375" y="47625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실습 Step 4 · 5</a:t>
            </a:r>
            <a:endParaRPr/>
          </a:p>
        </p:txBody>
      </p:sp>
      <p:sp>
        <p:nvSpPr>
          <p:cNvPr id="1307" name="Google Shape;1307;p90"/>
          <p:cNvSpPr/>
          <p:nvPr/>
        </p:nvSpPr>
        <p:spPr>
          <a:xfrm>
            <a:off x="571500" y="47625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12" name="Google Shape;1312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3971776"/>
            <a:ext cx="5286375" cy="868560"/>
          </a:xfrm>
          <a:prstGeom prst="rect">
            <a:avLst/>
          </a:prstGeom>
          <a:noFill/>
          <a:ln>
            <a:noFill/>
          </a:ln>
        </p:spPr>
      </p:pic>
      <p:sp>
        <p:nvSpPr>
          <p:cNvPr id="1313" name="Google Shape;1313;p91"/>
          <p:cNvSpPr txBox="1"/>
          <p:nvPr/>
        </p:nvSpPr>
        <p:spPr>
          <a:xfrm>
            <a:off x="571500" y="2272605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6: 우선순위 지정</a:t>
            </a:r>
            <a:endParaRPr/>
          </a:p>
        </p:txBody>
      </p:sp>
      <p:pic>
        <p:nvPicPr>
          <p:cNvPr descr="image.png" id="1314" name="Google Shape;1314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3137445"/>
            <a:ext cx="5286375" cy="23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91"/>
          <p:cNvSpPr txBox="1"/>
          <p:nvPr/>
        </p:nvSpPr>
        <p:spPr>
          <a:xfrm>
            <a:off x="6334125" y="2272605"/>
            <a:ext cx="5550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단계 7: 영상 프롬프트 초안 작성</a:t>
            </a:r>
            <a:endParaRPr/>
          </a:p>
        </p:txBody>
      </p:sp>
      <p:sp>
        <p:nvSpPr>
          <p:cNvPr id="1316" name="Google Shape;1316;p91"/>
          <p:cNvSpPr txBox="1"/>
          <p:nvPr/>
        </p:nvSpPr>
        <p:spPr>
          <a:xfrm>
            <a:off x="6334125" y="2720280"/>
            <a:ext cx="528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각 A샷의 영어 프롬프트 및 금지 요소를 기록합니다.</a:t>
            </a:r>
            <a:endParaRPr/>
          </a:p>
        </p:txBody>
      </p:sp>
      <p:sp>
        <p:nvSpPr>
          <p:cNvPr id="1317" name="Google Shape;1317;p91"/>
          <p:cNvSpPr txBox="1"/>
          <p:nvPr/>
        </p:nvSpPr>
        <p:spPr>
          <a:xfrm>
            <a:off x="809625" y="272028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[A] 반드시 생성: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핵심 감정/사건 전환점</a:t>
            </a:r>
            <a:endParaRPr/>
          </a:p>
        </p:txBody>
      </p:sp>
      <p:sp>
        <p:nvSpPr>
          <p:cNvPr id="1318" name="Google Shape;1318;p91"/>
          <p:cNvSpPr txBox="1"/>
          <p:nvPr/>
        </p:nvSpPr>
        <p:spPr>
          <a:xfrm>
            <a:off x="809625" y="3137445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[B] 있으면 좋음: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서사의 디테일을 더해주는 컷</a:t>
            </a:r>
            <a:endParaRPr/>
          </a:p>
        </p:txBody>
      </p:sp>
      <p:sp>
        <p:nvSpPr>
          <p:cNvPr id="1319" name="Google Shape;1319;p91"/>
          <p:cNvSpPr txBox="1"/>
          <p:nvPr/>
        </p:nvSpPr>
        <p:spPr>
          <a:xfrm>
            <a:off x="809625" y="3554610"/>
            <a:ext cx="5048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[C] 확장용 (선택):</a:t>
            </a:r>
            <a:r>
              <a:rPr b="0" i="0" lang="en-US" sz="135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 여유가 될 때 생성할 인서트 컷</a:t>
            </a:r>
            <a:endParaRPr/>
          </a:p>
        </p:txBody>
      </p:sp>
      <p:sp>
        <p:nvSpPr>
          <p:cNvPr id="1320" name="Google Shape;1320;p91"/>
          <p:cNvSpPr txBox="1"/>
          <p:nvPr/>
        </p:nvSpPr>
        <p:spPr>
          <a:xfrm>
            <a:off x="800100" y="4162276"/>
            <a:ext cx="48672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🔒 A샷이 3~5개 나오면 적당합니다. 너무 많으면 A의 기준(핵심 여부)을 다시 검토하세요.</a:t>
            </a:r>
            <a:endParaRPr/>
          </a:p>
        </p:txBody>
      </p:sp>
      <p:sp>
        <p:nvSpPr>
          <p:cNvPr id="1321" name="Google Shape;1321;p91"/>
          <p:cNvSpPr txBox="1"/>
          <p:nvPr/>
        </p:nvSpPr>
        <p:spPr>
          <a:xfrm>
            <a:off x="571500" y="2758380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22" name="Google Shape;1322;p91"/>
          <p:cNvSpPr txBox="1"/>
          <p:nvPr/>
        </p:nvSpPr>
        <p:spPr>
          <a:xfrm>
            <a:off x="571500" y="3175545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23" name="Google Shape;1323;p91"/>
          <p:cNvSpPr txBox="1"/>
          <p:nvPr/>
        </p:nvSpPr>
        <p:spPr>
          <a:xfrm>
            <a:off x="571500" y="3592710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■</a:t>
            </a:r>
            <a:endParaRPr/>
          </a:p>
        </p:txBody>
      </p:sp>
      <p:sp>
        <p:nvSpPr>
          <p:cNvPr id="1324" name="Google Shape;1324;p91"/>
          <p:cNvSpPr txBox="1"/>
          <p:nvPr/>
        </p:nvSpPr>
        <p:spPr>
          <a:xfrm>
            <a:off x="714375" y="47625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실습 Step 6 · 7</a:t>
            </a:r>
            <a:endParaRPr/>
          </a:p>
        </p:txBody>
      </p:sp>
      <p:sp>
        <p:nvSpPr>
          <p:cNvPr id="1325" name="Google Shape;1325;p91"/>
          <p:cNvSpPr/>
          <p:nvPr/>
        </p:nvSpPr>
        <p:spPr>
          <a:xfrm>
            <a:off x="571500" y="47625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9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0" name="Google Shape;1330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92"/>
          <p:cNvSpPr txBox="1"/>
          <p:nvPr/>
        </p:nvSpPr>
        <p:spPr>
          <a:xfrm>
            <a:off x="1143000" y="2997547"/>
            <a:ext cx="11001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오늘의 정리</a:t>
            </a:r>
            <a:endParaRPr/>
          </a:p>
        </p:txBody>
      </p:sp>
      <p:sp>
        <p:nvSpPr>
          <p:cNvPr id="1332" name="Google Shape;1332;p92"/>
          <p:cNvSpPr txBox="1"/>
          <p:nvPr/>
        </p:nvSpPr>
        <p:spPr>
          <a:xfrm>
            <a:off x="1143000" y="3959572"/>
            <a:ext cx="85725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Noto Sans KR"/>
                <a:ea typeface="Noto Sans KR"/>
                <a:cs typeface="Noto Sans KR"/>
                <a:sym typeface="Noto Sans KR"/>
              </a:rPr>
              <a:t>수고하셨습니다. 다음 주는 오늘 완성한 보드로 실제 영상을 생성합니다.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7" name="Google Shape;1337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926133"/>
            <a:ext cx="3555950" cy="18362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8" name="Google Shape;1338;p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17950" y="1926133"/>
            <a:ext cx="3555950" cy="18362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9" name="Google Shape;1339;p9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64400" y="1926133"/>
            <a:ext cx="3555950" cy="18362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0" name="Google Shape;1340;p9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81250" y="3952875"/>
            <a:ext cx="3619500" cy="18362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1" name="Google Shape;1341;p9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91250" y="3952875"/>
            <a:ext cx="3619500" cy="1836241"/>
          </a:xfrm>
          <a:prstGeom prst="rect">
            <a:avLst/>
          </a:prstGeom>
          <a:noFill/>
          <a:ln>
            <a:noFill/>
          </a:ln>
        </p:spPr>
      </p:pic>
      <p:sp>
        <p:nvSpPr>
          <p:cNvPr id="1342" name="Google Shape;1342;p93"/>
          <p:cNvSpPr txBox="1"/>
          <p:nvPr/>
        </p:nvSpPr>
        <p:spPr>
          <a:xfrm>
            <a:off x="819150" y="2173783"/>
            <a:ext cx="3213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3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재미 = 연결의 순간</a:t>
            </a:r>
            <a:endParaRPr/>
          </a:p>
        </p:txBody>
      </p:sp>
      <p:sp>
        <p:nvSpPr>
          <p:cNvPr id="1343" name="Google Shape;1343;p93"/>
          <p:cNvSpPr/>
          <p:nvPr/>
        </p:nvSpPr>
        <p:spPr>
          <a:xfrm>
            <a:off x="819150" y="2526208"/>
            <a:ext cx="30606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93"/>
          <p:cNvSpPr txBox="1"/>
          <p:nvPr/>
        </p:nvSpPr>
        <p:spPr>
          <a:xfrm>
            <a:off x="819150" y="2640508"/>
            <a:ext cx="30606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점과 점이 연결될 때 "아!" 하는 전율(예측 오류). 영상 속에서 관객이 그 순간을 경험하게 설계하세요.</a:t>
            </a:r>
            <a:endParaRPr/>
          </a:p>
        </p:txBody>
      </p:sp>
      <p:sp>
        <p:nvSpPr>
          <p:cNvPr id="1345" name="Google Shape;1345;p93"/>
          <p:cNvSpPr txBox="1"/>
          <p:nvPr/>
        </p:nvSpPr>
        <p:spPr>
          <a:xfrm>
            <a:off x="4565600" y="2173783"/>
            <a:ext cx="3213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3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이미지는 재료다</a:t>
            </a:r>
            <a:endParaRPr/>
          </a:p>
        </p:txBody>
      </p:sp>
      <p:sp>
        <p:nvSpPr>
          <p:cNvPr id="1346" name="Google Shape;1346;p93"/>
          <p:cNvSpPr/>
          <p:nvPr/>
        </p:nvSpPr>
        <p:spPr>
          <a:xfrm>
            <a:off x="4565600" y="2526208"/>
            <a:ext cx="30606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93"/>
          <p:cNvSpPr txBox="1"/>
          <p:nvPr/>
        </p:nvSpPr>
        <p:spPr>
          <a:xfrm>
            <a:off x="4565600" y="2640508"/>
            <a:ext cx="30606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생성 자체가 끝이 아닙니다. 영상화할 수 있는 이미지를 냉정하게 '선별'하고 수정하는 것이 핵심입니다.</a:t>
            </a:r>
            <a:endParaRPr/>
          </a:p>
        </p:txBody>
      </p:sp>
      <p:sp>
        <p:nvSpPr>
          <p:cNvPr id="1348" name="Google Shape;1348;p93"/>
          <p:cNvSpPr txBox="1"/>
          <p:nvPr/>
        </p:nvSpPr>
        <p:spPr>
          <a:xfrm>
            <a:off x="8312050" y="2173783"/>
            <a:ext cx="3213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3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영상은 설계다</a:t>
            </a:r>
            <a:endParaRPr/>
          </a:p>
        </p:txBody>
      </p:sp>
      <p:sp>
        <p:nvSpPr>
          <p:cNvPr id="1349" name="Google Shape;1349;p93"/>
          <p:cNvSpPr/>
          <p:nvPr/>
        </p:nvSpPr>
        <p:spPr>
          <a:xfrm>
            <a:off x="8312050" y="2526208"/>
            <a:ext cx="30606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93"/>
          <p:cNvSpPr txBox="1"/>
          <p:nvPr/>
        </p:nvSpPr>
        <p:spPr>
          <a:xfrm>
            <a:off x="8312050" y="2640508"/>
            <a:ext cx="30606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단순히 움직이는 그림이 아닙니다. 샷 하나하나가 카메라, 빛, 감정의 '명확한 의도'를 가져야 합니다.</a:t>
            </a:r>
            <a:endParaRPr/>
          </a:p>
        </p:txBody>
      </p:sp>
      <p:sp>
        <p:nvSpPr>
          <p:cNvPr id="1351" name="Google Shape;1351;p93"/>
          <p:cNvSpPr txBox="1"/>
          <p:nvPr/>
        </p:nvSpPr>
        <p:spPr>
          <a:xfrm>
            <a:off x="2628900" y="4200525"/>
            <a:ext cx="3280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3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59669"/>
                </a:solidFill>
                <a:latin typeface="Noto Sans KR"/>
                <a:ea typeface="Noto Sans KR"/>
                <a:cs typeface="Noto Sans KR"/>
                <a:sym typeface="Noto Sans KR"/>
              </a:rPr>
              <a:t>글로컬은 디테일이다</a:t>
            </a:r>
            <a:endParaRPr/>
          </a:p>
        </p:txBody>
      </p:sp>
      <p:sp>
        <p:nvSpPr>
          <p:cNvPr id="1352" name="Google Shape;1352;p93"/>
          <p:cNvSpPr/>
          <p:nvPr/>
        </p:nvSpPr>
        <p:spPr>
          <a:xfrm>
            <a:off x="2628900" y="4552950"/>
            <a:ext cx="31242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93"/>
          <p:cNvSpPr txBox="1"/>
          <p:nvPr/>
        </p:nvSpPr>
        <p:spPr>
          <a:xfrm>
            <a:off x="2628900" y="4667250"/>
            <a:ext cx="3124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Noto Sans KR"/>
                <a:ea typeface="Noto Sans KR"/>
                <a:cs typeface="Noto Sans KR"/>
                <a:sym typeface="Noto Sans KR"/>
              </a:rPr>
              <a:t>AI가 어설프게 상상하도록 두지 마세요. 로컬 디테일은 반드시 '실제 레퍼런스'로 고정해야 이질감이 없습니다.</a:t>
            </a:r>
            <a:endParaRPr/>
          </a:p>
        </p:txBody>
      </p:sp>
      <p:sp>
        <p:nvSpPr>
          <p:cNvPr id="1354" name="Google Shape;1354;p93"/>
          <p:cNvSpPr txBox="1"/>
          <p:nvPr/>
        </p:nvSpPr>
        <p:spPr>
          <a:xfrm>
            <a:off x="6438900" y="4200525"/>
            <a:ext cx="3280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3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47857"/>
                </a:solidFill>
                <a:latin typeface="Noto Sans KR"/>
                <a:ea typeface="Noto Sans KR"/>
                <a:cs typeface="Noto Sans KR"/>
                <a:sym typeface="Noto Sans KR"/>
              </a:rPr>
              <a:t>창작은 편집이다</a:t>
            </a:r>
            <a:endParaRPr/>
          </a:p>
        </p:txBody>
      </p:sp>
      <p:sp>
        <p:nvSpPr>
          <p:cNvPr id="1355" name="Google Shape;1355;p93"/>
          <p:cNvSpPr/>
          <p:nvPr/>
        </p:nvSpPr>
        <p:spPr>
          <a:xfrm>
            <a:off x="6438900" y="4552950"/>
            <a:ext cx="3124200" cy="192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6" name="Google Shape;1356;p93"/>
          <p:cNvSpPr txBox="1"/>
          <p:nvPr/>
        </p:nvSpPr>
        <p:spPr>
          <a:xfrm>
            <a:off x="6438900" y="4667250"/>
            <a:ext cx="3124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65F46"/>
                </a:solidFill>
                <a:latin typeface="Noto Sans KR"/>
                <a:ea typeface="Noto Sans KR"/>
                <a:cs typeface="Noto Sans KR"/>
                <a:sym typeface="Noto Sans KR"/>
              </a:rPr>
              <a:t>100장 중 10장을 고르고, 배열하고, 맥락을 부여하는 것. 그것이 AI 시대의 창작입니다. 그 과정을 즐기세요.</a:t>
            </a:r>
            <a:endParaRPr/>
          </a:p>
        </p:txBody>
      </p:sp>
      <p:pic>
        <p:nvPicPr>
          <p:cNvPr descr="image.png" id="1357" name="Google Shape;1357;p9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9150" y="2202358"/>
            <a:ext cx="14347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8" name="Google Shape;1358;p9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65600" y="2202358"/>
            <a:ext cx="14347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9" name="Google Shape;1359;p9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12050" y="2202358"/>
            <a:ext cx="14347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0" name="Google Shape;1360;p9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628900" y="4229100"/>
            <a:ext cx="14347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1" name="Google Shape;1361;p9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438900" y="4229100"/>
            <a:ext cx="14347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93"/>
          <p:cNvSpPr txBox="1"/>
          <p:nvPr/>
        </p:nvSpPr>
        <p:spPr>
          <a:xfrm>
            <a:off x="714375" y="476250"/>
            <a:ext cx="1145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E293B"/>
                </a:solidFill>
                <a:latin typeface="Noto Sans KR"/>
                <a:ea typeface="Noto Sans KR"/>
                <a:cs typeface="Noto Sans KR"/>
                <a:sym typeface="Noto Sans KR"/>
              </a:rPr>
              <a:t>오늘의 5가지 핵심 요약</a:t>
            </a:r>
            <a:endParaRPr/>
          </a:p>
        </p:txBody>
      </p:sp>
      <p:sp>
        <p:nvSpPr>
          <p:cNvPr id="1363" name="Google Shape;1363;p93"/>
          <p:cNvSpPr/>
          <p:nvPr/>
        </p:nvSpPr>
        <p:spPr>
          <a:xfrm>
            <a:off x="571500" y="476250"/>
            <a:ext cx="57300" cy="5238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2" title="3_다무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763" y="2433438"/>
            <a:ext cx="3750469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2"/>
          <p:cNvSpPr txBox="1"/>
          <p:nvPr/>
        </p:nvSpPr>
        <p:spPr>
          <a:xfrm>
            <a:off x="485775" y="4767075"/>
            <a:ext cx="3600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캐릭터 기준 이미지</a:t>
            </a:r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571500" y="5119500"/>
            <a:ext cx="342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인물 일관성 축 확보</a:t>
            </a:r>
            <a:endParaRPr/>
          </a:p>
        </p:txBody>
      </p:sp>
      <p:sp>
        <p:nvSpPr>
          <p:cNvPr id="203" name="Google Shape;203;p22"/>
          <p:cNvSpPr txBox="1"/>
          <p:nvPr/>
        </p:nvSpPr>
        <p:spPr>
          <a:xfrm>
            <a:off x="4295775" y="4767075"/>
            <a:ext cx="3600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공간 기준 이미지</a:t>
            </a:r>
            <a:endParaRPr/>
          </a:p>
        </p:txBody>
      </p:sp>
      <p:sp>
        <p:nvSpPr>
          <p:cNvPr id="204" name="Google Shape;204;p22"/>
          <p:cNvSpPr txBox="1"/>
          <p:nvPr/>
        </p:nvSpPr>
        <p:spPr>
          <a:xfrm>
            <a:off x="4381500" y="5119500"/>
            <a:ext cx="342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배경 일관성 축 확보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8105775" y="4767075"/>
            <a:ext cx="36006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1827"/>
                </a:solidFill>
                <a:latin typeface="Noto Sans KR"/>
                <a:ea typeface="Noto Sans KR"/>
                <a:cs typeface="Noto Sans KR"/>
                <a:sym typeface="Noto Sans KR"/>
              </a:rPr>
              <a:t>시간순 샷 배열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8191500" y="5119500"/>
            <a:ext cx="342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74151"/>
                </a:solidFill>
                <a:latin typeface="Noto Sans KR"/>
                <a:ea typeface="Noto Sans KR"/>
                <a:cs typeface="Noto Sans KR"/>
                <a:sym typeface="Noto Sans KR"/>
              </a:rPr>
              <a:t>서사 흐름 재정리 및 생성 우선순위 확정</a:t>
            </a:r>
            <a:endParaRPr/>
          </a:p>
        </p:txBody>
      </p:sp>
      <p:pic>
        <p:nvPicPr>
          <p:cNvPr id="207" name="Google Shape;207;p22" title="gemini_image_37 (1).png"/>
          <p:cNvPicPr preferRelativeResize="0"/>
          <p:nvPr/>
        </p:nvPicPr>
        <p:blipFill rotWithShape="1">
          <a:blip r:embed="rId4">
            <a:alphaModFix/>
          </a:blip>
          <a:srcRect b="7177" l="0" r="0" t="7177"/>
          <a:stretch/>
        </p:blipFill>
        <p:spPr>
          <a:xfrm>
            <a:off x="4381500" y="2433450"/>
            <a:ext cx="3429000" cy="21431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1500" y="2433450"/>
            <a:ext cx="342900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571500" y="571500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A432B"/>
                </a:solidFill>
                <a:latin typeface="Noto Sans KR"/>
                <a:ea typeface="Noto Sans KR"/>
                <a:cs typeface="Noto Sans KR"/>
                <a:sym typeface="Noto Sans KR"/>
              </a:rPr>
              <a:t>오늘의 산출물 (Mixboard Shot Bible)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/>
        </p:nvSpPr>
        <p:spPr>
          <a:xfrm>
            <a:off x="3133278" y="2192684"/>
            <a:ext cx="5925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47857"/>
                </a:solidFill>
                <a:latin typeface="Noto Sans KR"/>
                <a:ea typeface="Noto Sans KR"/>
                <a:cs typeface="Noto Sans KR"/>
                <a:sym typeface="Noto Sans KR"/>
              </a:rPr>
              <a:t>PART 02</a:t>
            </a:r>
            <a:endParaRPr>
              <a:solidFill>
                <a:srgbClr val="047857"/>
              </a:solidFill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2985142" y="2748855"/>
            <a:ext cx="6221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Noto Sans KR"/>
                <a:ea typeface="Noto Sans KR"/>
                <a:cs typeface="Noto Sans KR"/>
                <a:sym typeface="Noto Sans KR"/>
              </a:rPr>
              <a:t>재미?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