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6858000" cx="12192000"/>
  <p:notesSz cx="6858000" cy="9144000"/>
  <p:embeddedFontLst>
    <p:embeddedFont>
      <p:font typeface="Noto Sans KR"/>
      <p:regular r:id="rId54"/>
      <p:bold r:id="rId55"/>
    </p:embeddedFont>
    <p:embeddedFont>
      <p:font typeface="Noto Sans ExtraBold"/>
      <p:bold r:id="rId56"/>
      <p:boldItalic r:id="rId57"/>
    </p:embeddedFont>
    <p:embeddedFont>
      <p:font typeface="Inter"/>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98AE1E4-7BDE-4735-93C2-59F4AF72DC70}">
  <a:tblStyle styleId="{398AE1E4-7BDE-4735-93C2-59F4AF72DC7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B234F5A-1B03-4BDB-A88B-DADB639789FE}"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1" Type="http://schemas.openxmlformats.org/officeDocument/2006/relationships/font" Target="fonts/Inter-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Inter-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NotoSansKR-bold.fntdata"/><Relationship Id="rId10" Type="http://schemas.openxmlformats.org/officeDocument/2006/relationships/slide" Target="slides/slide4.xml"/><Relationship Id="rId54" Type="http://schemas.openxmlformats.org/officeDocument/2006/relationships/font" Target="fonts/NotoSansKR-regular.fntdata"/><Relationship Id="rId13" Type="http://schemas.openxmlformats.org/officeDocument/2006/relationships/slide" Target="slides/slide7.xml"/><Relationship Id="rId57" Type="http://schemas.openxmlformats.org/officeDocument/2006/relationships/font" Target="fonts/NotoSansExtraBold-boldItalic.fntdata"/><Relationship Id="rId12" Type="http://schemas.openxmlformats.org/officeDocument/2006/relationships/slide" Target="slides/slide6.xml"/><Relationship Id="rId56" Type="http://schemas.openxmlformats.org/officeDocument/2006/relationships/font" Target="fonts/NotoSansExtraBold-bold.fntdata"/><Relationship Id="rId15" Type="http://schemas.openxmlformats.org/officeDocument/2006/relationships/slide" Target="slides/slide9.xml"/><Relationship Id="rId59" Type="http://schemas.openxmlformats.org/officeDocument/2006/relationships/font" Target="fonts/Inter-bold.fntdata"/><Relationship Id="rId14" Type="http://schemas.openxmlformats.org/officeDocument/2006/relationships/slide" Target="slides/slide8.xml"/><Relationship Id="rId58" Type="http://schemas.openxmlformats.org/officeDocument/2006/relationships/font" Target="fonts/Inter-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de372dcc4a_0_1053:notes"/>
          <p:cNvSpPr txBox="1"/>
          <p:nvPr>
            <p:ph idx="1" type="body"/>
          </p:nvPr>
        </p:nvSpPr>
        <p:spPr>
          <a:xfrm>
            <a:off x="914400" y="3251200"/>
            <a:ext cx="7315200" cy="308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3de372dcc4a_0_1053: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de372dcc4a_0_12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de372dcc4a_0_1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d645d7bff6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d645d7bff6_0_1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d657d1115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3d657d1115b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de372dcc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3de372dcc4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de372dcc4a_0_1074: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de372dcc4a_0_1074: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3de372dcc4a_0_1074: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de372dcc4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de372dcc4a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de372dcc4a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de372dcc4a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de372dcc4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de372dcc4a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d657d1115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d657d1115b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de372dcc4a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de372dcc4a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de372dcc4a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de372dcc4a_0_1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de372dcc4a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de372dcc4a_0_2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d57e679852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d57e67985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de372dcc4a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de372dcc4a_0_2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de372dcc4a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de372dcc4a_0_3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e372dcc4a_0_1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de372dcc4a_0_10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de372dcc4a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de372dcc4a_0_3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de372dcc4a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de372dcc4a_0_3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de372dcc4a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de372dcc4a_0_3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de372dcc4a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de372dcc4a_0_5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de372dcc4a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de372dcc4a_0_3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de372dcc4a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3de372dcc4a_0_4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de372dcc4a_0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3de372dcc4a_0_4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3d657d1115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3d657d1115b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de372dcc4a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3de372dcc4a_0_5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3de372dcc4a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3de372dcc4a_0_5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de372dcc4a_0_1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de372dcc4a_0_11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3de372dcc4a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g3de372dcc4a_0_5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3d657d1115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g3d657d1115b_0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d657d1115b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g3d657d1115b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3d657d1115b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g3d657d1115b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d657d1115b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g3d657d1115b_0_1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de372dcc4a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g3de372dcc4a_0_7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de372dcc4a_0_9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g3de372dcc4a_0_9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d657d1115b_0_2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d657d1115b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de372dcc4a_0_1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de372dcc4a_0_12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d645d7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d645d7bff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d657d1115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d657d1115b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0" name="Shape 8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23.png"/><Relationship Id="rId5" Type="http://schemas.openxmlformats.org/officeDocument/2006/relationships/image" Target="../media/image42.png"/><Relationship Id="rId6" Type="http://schemas.openxmlformats.org/officeDocument/2006/relationships/image" Target="../media/image30.png"/><Relationship Id="rId7"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1" Type="http://schemas.openxmlformats.org/officeDocument/2006/relationships/hyperlink" Target="http://drive.google.com/file/d/1tEHEJ-Ba3WAiMkowabkNDnZjdB68WtDn/view" TargetMode="External"/><Relationship Id="rId10" Type="http://schemas.openxmlformats.org/officeDocument/2006/relationships/image" Target="../media/image34.jpg"/><Relationship Id="rId13" Type="http://schemas.openxmlformats.org/officeDocument/2006/relationships/hyperlink" Target="http://www.youtube.com/watch?v=-RiFyI2mk98" TargetMode="External"/><Relationship Id="rId12" Type="http://schemas.openxmlformats.org/officeDocument/2006/relationships/image" Target="../media/image31.jp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36.png"/><Relationship Id="rId9" Type="http://schemas.openxmlformats.org/officeDocument/2006/relationships/hyperlink" Target="http://www.youtube.com/watch?v=HK6y8DAPN_0" TargetMode="External"/><Relationship Id="rId14" Type="http://schemas.openxmlformats.org/officeDocument/2006/relationships/image" Target="../media/image28.jpg"/><Relationship Id="rId5" Type="http://schemas.openxmlformats.org/officeDocument/2006/relationships/image" Target="../media/image27.png"/><Relationship Id="rId6" Type="http://schemas.openxmlformats.org/officeDocument/2006/relationships/image" Target="../media/image37.png"/><Relationship Id="rId7" Type="http://schemas.openxmlformats.org/officeDocument/2006/relationships/hyperlink" Target="http://www.youtube.com/watch?v=fTqgWkHiN0k" TargetMode="External"/><Relationship Id="rId8" Type="http://schemas.openxmlformats.org/officeDocument/2006/relationships/image" Target="../media/image26.jpg"/></Relationships>
</file>

<file path=ppt/slides/_rels/slide13.xml.rels><?xml version="1.0" encoding="UTF-8" standalone="yes"?><Relationships xmlns="http://schemas.openxmlformats.org/package/2006/relationships"><Relationship Id="rId11" Type="http://schemas.openxmlformats.org/officeDocument/2006/relationships/hyperlink" Target="http://www.youtube.com/watch?v=-MluR9dqt5w" TargetMode="External"/><Relationship Id="rId10" Type="http://schemas.openxmlformats.org/officeDocument/2006/relationships/image" Target="../media/image56.jpg"/><Relationship Id="rId13" Type="http://schemas.openxmlformats.org/officeDocument/2006/relationships/hyperlink" Target="http://www.youtube.com/watch?v=FiRtZw01u74" TargetMode="External"/><Relationship Id="rId12" Type="http://schemas.openxmlformats.org/officeDocument/2006/relationships/image" Target="../media/image41.jp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36.png"/><Relationship Id="rId9" Type="http://schemas.openxmlformats.org/officeDocument/2006/relationships/hyperlink" Target="http://www.youtube.com/watch?v=bheXO6nfQqo" TargetMode="External"/><Relationship Id="rId14" Type="http://schemas.openxmlformats.org/officeDocument/2006/relationships/image" Target="../media/image38.jpg"/><Relationship Id="rId5" Type="http://schemas.openxmlformats.org/officeDocument/2006/relationships/image" Target="../media/image27.png"/><Relationship Id="rId6" Type="http://schemas.openxmlformats.org/officeDocument/2006/relationships/image" Target="../media/image35.png"/><Relationship Id="rId7" Type="http://schemas.openxmlformats.org/officeDocument/2006/relationships/hyperlink" Target="http://www.youtube.com/watch?v=I06Ef8alr2Y" TargetMode="External"/><Relationship Id="rId8"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drive.google.com/file/d/1ofV18ckthX2sipokeRIxz5kvrmI1s7fY/view" TargetMode="External"/><Relationship Id="rId4" Type="http://schemas.openxmlformats.org/officeDocument/2006/relationships/image" Target="../media/image6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0.png"/><Relationship Id="rId4" Type="http://schemas.openxmlformats.org/officeDocument/2006/relationships/image" Target="../media/image59.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hyperlink" Target="http://www.youtube.com/watch?v=-MluR9dqt5w" TargetMode="External"/><Relationship Id="rId8" Type="http://schemas.openxmlformats.org/officeDocument/2006/relationships/image" Target="../media/image4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1" Type="http://schemas.openxmlformats.org/officeDocument/2006/relationships/image" Target="../media/image47.jpg"/><Relationship Id="rId10" Type="http://schemas.openxmlformats.org/officeDocument/2006/relationships/hyperlink" Target="http://drive.google.com/file/d/1289kswIIeX-d38trPK5v-sY9U4X7ZXV3/view" TargetMode="External"/><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44.jpg"/><Relationship Id="rId5" Type="http://schemas.openxmlformats.org/officeDocument/2006/relationships/image" Target="../media/image48.png"/><Relationship Id="rId6" Type="http://schemas.openxmlformats.org/officeDocument/2006/relationships/hyperlink" Target="http://drive.google.com/file/d/1OMMZ-Qj31xGmcoidP2RxzntwDawslh4f/view" TargetMode="External"/><Relationship Id="rId7" Type="http://schemas.openxmlformats.org/officeDocument/2006/relationships/image" Target="../media/image50.jpg"/><Relationship Id="rId8" Type="http://schemas.openxmlformats.org/officeDocument/2006/relationships/hyperlink" Target="http://drive.google.com/file/d/1pedIURDDoODPUpAAAZ8dEtffd3OEB1WW/view"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hyperlink" Target="http://drive.google.com/file/d/1OMMZ-Qj31xGmcoidP2RxzntwDawslh4f/view" TargetMode="External"/><Relationship Id="rId10" Type="http://schemas.openxmlformats.org/officeDocument/2006/relationships/image" Target="../media/image52.png"/><Relationship Id="rId12" Type="http://schemas.openxmlformats.org/officeDocument/2006/relationships/image" Target="../media/image50.jp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57.png"/><Relationship Id="rId9" Type="http://schemas.openxmlformats.org/officeDocument/2006/relationships/image" Target="../media/image54.png"/><Relationship Id="rId5" Type="http://schemas.openxmlformats.org/officeDocument/2006/relationships/image" Target="../media/image64.png"/><Relationship Id="rId6" Type="http://schemas.openxmlformats.org/officeDocument/2006/relationships/image" Target="../media/image66.png"/><Relationship Id="rId7" Type="http://schemas.openxmlformats.org/officeDocument/2006/relationships/image" Target="../media/image53.png"/><Relationship Id="rId8"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5.png"/><Relationship Id="rId4" Type="http://schemas.openxmlformats.org/officeDocument/2006/relationships/image" Target="../media/image60.png"/><Relationship Id="rId9" Type="http://schemas.openxmlformats.org/officeDocument/2006/relationships/image" Target="../media/image74.png"/><Relationship Id="rId5" Type="http://schemas.openxmlformats.org/officeDocument/2006/relationships/image" Target="../media/image71.png"/><Relationship Id="rId6" Type="http://schemas.openxmlformats.org/officeDocument/2006/relationships/image" Target="../media/image69.png"/><Relationship Id="rId7" Type="http://schemas.openxmlformats.org/officeDocument/2006/relationships/image" Target="../media/image55.png"/><Relationship Id="rId8"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3.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5.png"/><Relationship Id="rId4" Type="http://schemas.openxmlformats.org/officeDocument/2006/relationships/image" Target="../media/image62.png"/><Relationship Id="rId9" Type="http://schemas.openxmlformats.org/officeDocument/2006/relationships/image" Target="../media/image80.jpg"/><Relationship Id="rId5" Type="http://schemas.openxmlformats.org/officeDocument/2006/relationships/image" Target="../media/image67.png"/><Relationship Id="rId6" Type="http://schemas.openxmlformats.org/officeDocument/2006/relationships/hyperlink" Target="http://drive.google.com/file/d/1_R7nV0aLkKi-9wuMxJ3oDWE-ko-hoQiO/view" TargetMode="External"/><Relationship Id="rId7" Type="http://schemas.openxmlformats.org/officeDocument/2006/relationships/image" Target="../media/image73.jpg"/><Relationship Id="rId8" Type="http://schemas.openxmlformats.org/officeDocument/2006/relationships/hyperlink" Target="http://drive.google.com/file/d/1ymPMlKpbKZABPv6D15I1D_527mDF0gYr/view"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8.png"/><Relationship Id="rId4" Type="http://schemas.openxmlformats.org/officeDocument/2006/relationships/image" Target="../media/image79.png"/><Relationship Id="rId9" Type="http://schemas.openxmlformats.org/officeDocument/2006/relationships/image" Target="../media/image89.jpg"/><Relationship Id="rId5" Type="http://schemas.openxmlformats.org/officeDocument/2006/relationships/image" Target="../media/image72.png"/><Relationship Id="rId6" Type="http://schemas.openxmlformats.org/officeDocument/2006/relationships/image" Target="../media/image76.png"/><Relationship Id="rId7" Type="http://schemas.openxmlformats.org/officeDocument/2006/relationships/image" Target="../media/image52.png"/><Relationship Id="rId8" Type="http://schemas.openxmlformats.org/officeDocument/2006/relationships/hyperlink" Target="http://drive.google.com/file/d/1iQJ9jeRlpp5OKIsi1gke6UazyZ1nSub0/view"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8.png"/><Relationship Id="rId4" Type="http://schemas.openxmlformats.org/officeDocument/2006/relationships/image" Target="../media/image91.png"/><Relationship Id="rId5" Type="http://schemas.openxmlformats.org/officeDocument/2006/relationships/image" Target="../media/image52.png"/><Relationship Id="rId6" Type="http://schemas.openxmlformats.org/officeDocument/2006/relationships/image" Target="../media/image93.png"/><Relationship Id="rId7" Type="http://schemas.openxmlformats.org/officeDocument/2006/relationships/image" Target="../media/image83.png"/><Relationship Id="rId8" Type="http://schemas.openxmlformats.org/officeDocument/2006/relationships/image" Target="../media/image9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2.png"/></Relationships>
</file>

<file path=ppt/slides/_rels/slide27.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7.png"/><Relationship Id="rId4" Type="http://schemas.openxmlformats.org/officeDocument/2006/relationships/image" Target="../media/image85.png"/><Relationship Id="rId9" Type="http://schemas.openxmlformats.org/officeDocument/2006/relationships/image" Target="../media/image98.png"/><Relationship Id="rId5" Type="http://schemas.openxmlformats.org/officeDocument/2006/relationships/image" Target="../media/image87.png"/><Relationship Id="rId6" Type="http://schemas.openxmlformats.org/officeDocument/2006/relationships/image" Target="../media/image86.png"/><Relationship Id="rId7" Type="http://schemas.openxmlformats.org/officeDocument/2006/relationships/image" Target="../media/image82.png"/><Relationship Id="rId8" Type="http://schemas.openxmlformats.org/officeDocument/2006/relationships/image" Target="../media/image8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90.png"/><Relationship Id="rId4" Type="http://schemas.openxmlformats.org/officeDocument/2006/relationships/image" Target="../media/image97.png"/><Relationship Id="rId5" Type="http://schemas.openxmlformats.org/officeDocument/2006/relationships/image" Target="../media/image88.png"/><Relationship Id="rId6" Type="http://schemas.openxmlformats.org/officeDocument/2006/relationships/image" Target="../media/image96.png"/><Relationship Id="rId7" Type="http://schemas.openxmlformats.org/officeDocument/2006/relationships/image" Target="../media/image9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6.png"/><Relationship Id="rId4" Type="http://schemas.openxmlformats.org/officeDocument/2006/relationships/image" Target="../media/image1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11.png"/><Relationship Id="rId4" Type="http://schemas.openxmlformats.org/officeDocument/2006/relationships/image" Target="../media/image1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16.png"/><Relationship Id="rId4" Type="http://schemas.openxmlformats.org/officeDocument/2006/relationships/image" Target="../media/image1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30.pn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10"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05.png"/><Relationship Id="rId4" Type="http://schemas.openxmlformats.org/officeDocument/2006/relationships/image" Target="../media/image118.png"/><Relationship Id="rId9" Type="http://schemas.openxmlformats.org/officeDocument/2006/relationships/image" Target="../media/image136.png"/><Relationship Id="rId5" Type="http://schemas.openxmlformats.org/officeDocument/2006/relationships/image" Target="../media/image101.png"/><Relationship Id="rId6" Type="http://schemas.openxmlformats.org/officeDocument/2006/relationships/image" Target="../media/image102.png"/><Relationship Id="rId7" Type="http://schemas.openxmlformats.org/officeDocument/2006/relationships/image" Target="../media/image121.png"/><Relationship Id="rId8" Type="http://schemas.openxmlformats.org/officeDocument/2006/relationships/image" Target="../media/image1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04.png"/><Relationship Id="rId4" Type="http://schemas.openxmlformats.org/officeDocument/2006/relationships/image" Target="../media/image103.png"/><Relationship Id="rId5" Type="http://schemas.openxmlformats.org/officeDocument/2006/relationships/image" Target="../media/image107.png"/><Relationship Id="rId6" Type="http://schemas.openxmlformats.org/officeDocument/2006/relationships/image" Target="../media/image114.png"/><Relationship Id="rId7" Type="http://schemas.openxmlformats.org/officeDocument/2006/relationships/image" Target="../media/image5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drive.google.com/file/d/1cqqqz5K2aRkSGD5UFYW6ToDae5_xNZgK/view" TargetMode="External"/><Relationship Id="rId4" Type="http://schemas.openxmlformats.org/officeDocument/2006/relationships/image" Target="../media/image110.jpg"/><Relationship Id="rId5" Type="http://schemas.openxmlformats.org/officeDocument/2006/relationships/hyperlink" Target="http://drive.google.com/file/d/1-eOpgxgEJ4Ot0hVnmyqbqzZc9PzD5X1O/view" TargetMode="External"/><Relationship Id="rId6" Type="http://schemas.openxmlformats.org/officeDocument/2006/relationships/image" Target="../media/image119.jpg"/><Relationship Id="rId7" Type="http://schemas.openxmlformats.org/officeDocument/2006/relationships/hyperlink" Target="http://drive.google.com/file/d/1_wlAm1EUIVA1G35HC1LPftRYHF7VVo23/view" TargetMode="External"/><Relationship Id="rId8" Type="http://schemas.openxmlformats.org/officeDocument/2006/relationships/image" Target="../media/image10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drive.google.com/file/d/1HMJHPA9Lspwia2nx_4BwEH7W5v8siXgz/view" TargetMode="External"/><Relationship Id="rId4" Type="http://schemas.openxmlformats.org/officeDocument/2006/relationships/image" Target="../media/image124.jpg"/><Relationship Id="rId5" Type="http://schemas.openxmlformats.org/officeDocument/2006/relationships/hyperlink" Target="http://drive.google.com/file/d/1siJ2btntINi-3TX4es6Lb3RDEAFwuGTU/view" TargetMode="External"/><Relationship Id="rId6" Type="http://schemas.openxmlformats.org/officeDocument/2006/relationships/image" Target="../media/image141.jpg"/><Relationship Id="rId7" Type="http://schemas.openxmlformats.org/officeDocument/2006/relationships/hyperlink" Target="http://drive.google.com/file/d/1xsbyo4uMwttAtfaOmdw-ykPQB6fQlhqC/view" TargetMode="External"/><Relationship Id="rId8" Type="http://schemas.openxmlformats.org/officeDocument/2006/relationships/image" Target="../media/image11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04.png"/><Relationship Id="rId4" Type="http://schemas.openxmlformats.org/officeDocument/2006/relationships/image" Target="../media/image122.png"/><Relationship Id="rId9" Type="http://schemas.openxmlformats.org/officeDocument/2006/relationships/image" Target="../media/image129.png"/><Relationship Id="rId5" Type="http://schemas.openxmlformats.org/officeDocument/2006/relationships/image" Target="../media/image143.png"/><Relationship Id="rId6" Type="http://schemas.openxmlformats.org/officeDocument/2006/relationships/image" Target="../media/image144.png"/><Relationship Id="rId7" Type="http://schemas.openxmlformats.org/officeDocument/2006/relationships/image" Target="../media/image123.png"/><Relationship Id="rId8" Type="http://schemas.openxmlformats.org/officeDocument/2006/relationships/image" Target="../media/image138.png"/></Relationships>
</file>

<file path=ppt/slides/_rels/slide39.xml.rels><?xml version="1.0" encoding="UTF-8" standalone="yes"?><Relationships xmlns="http://schemas.openxmlformats.org/package/2006/relationships"><Relationship Id="rId10" Type="http://schemas.openxmlformats.org/officeDocument/2006/relationships/image" Target="../media/image133.jpg"/><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hyperlink" Target="http://drive.google.com/file/d/1hvIfw-dDQcJmW8cS3aRdJ4Aon3arI8SX/view" TargetMode="External"/><Relationship Id="rId5" Type="http://schemas.openxmlformats.org/officeDocument/2006/relationships/image" Target="../media/image125.png"/><Relationship Id="rId6" Type="http://schemas.openxmlformats.org/officeDocument/2006/relationships/image" Target="../media/image131.png"/><Relationship Id="rId7" Type="http://schemas.openxmlformats.org/officeDocument/2006/relationships/hyperlink" Target="http://drive.google.com/file/d/1pmHclnDgSarsAOw1rnTL4QcP1ismAX4Q/view" TargetMode="External"/><Relationship Id="rId8" Type="http://schemas.openxmlformats.org/officeDocument/2006/relationships/image" Target="../media/image13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7.png"/><Relationship Id="rId6"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37.png"/><Relationship Id="rId4" Type="http://schemas.openxmlformats.org/officeDocument/2006/relationships/image" Target="../media/image140.png"/><Relationship Id="rId5" Type="http://schemas.openxmlformats.org/officeDocument/2006/relationships/hyperlink" Target="http://drive.google.com/file/d/1HHUyXJ6sFHfHQuIzYZWmdzud1LrjF-QD/view" TargetMode="External"/><Relationship Id="rId6" Type="http://schemas.openxmlformats.org/officeDocument/2006/relationships/image" Target="../media/image13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50.png"/><Relationship Id="rId4" Type="http://schemas.openxmlformats.org/officeDocument/2006/relationships/image" Target="../media/image149.png"/><Relationship Id="rId5" Type="http://schemas.openxmlformats.org/officeDocument/2006/relationships/image" Target="../media/image147.png"/><Relationship Id="rId6" Type="http://schemas.openxmlformats.org/officeDocument/2006/relationships/image" Target="../media/image1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52.png"/><Relationship Id="rId4" Type="http://schemas.openxmlformats.org/officeDocument/2006/relationships/image" Target="../media/image1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50.png"/><Relationship Id="rId4" Type="http://schemas.openxmlformats.org/officeDocument/2006/relationships/image" Target="../media/image15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59.png"/><Relationship Id="rId4" Type="http://schemas.openxmlformats.org/officeDocument/2006/relationships/image" Target="../media/image146.png"/><Relationship Id="rId5" Type="http://schemas.openxmlformats.org/officeDocument/2006/relationships/image" Target="../media/image145.png"/><Relationship Id="rId6" Type="http://schemas.openxmlformats.org/officeDocument/2006/relationships/image" Target="../media/image15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92.png"/><Relationship Id="rId4" Type="http://schemas.openxmlformats.org/officeDocument/2006/relationships/image" Target="../media/image154.png"/><Relationship Id="rId9" Type="http://schemas.openxmlformats.org/officeDocument/2006/relationships/image" Target="../media/image160.png"/><Relationship Id="rId5" Type="http://schemas.openxmlformats.org/officeDocument/2006/relationships/image" Target="../media/image155.png"/><Relationship Id="rId6" Type="http://schemas.openxmlformats.org/officeDocument/2006/relationships/image" Target="../media/image158.png"/><Relationship Id="rId7" Type="http://schemas.openxmlformats.org/officeDocument/2006/relationships/image" Target="../media/image151.png"/><Relationship Id="rId8" Type="http://schemas.openxmlformats.org/officeDocument/2006/relationships/image" Target="../media/image15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7.png"/><Relationship Id="rId6" Type="http://schemas.openxmlformats.org/officeDocument/2006/relationships/image" Target="../media/image33.png"/><Relationship Id="rId7"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14"/>
          <p:cNvSpPr/>
          <p:nvPr/>
        </p:nvSpPr>
        <p:spPr>
          <a:xfrm>
            <a:off x="716439" y="6213581"/>
            <a:ext cx="10759123" cy="25400"/>
          </a:xfrm>
          <a:custGeom>
            <a:rect b="b" l="l" r="r" t="t"/>
            <a:pathLst>
              <a:path extrusionOk="0" h="50800" w="21518245">
                <a:moveTo>
                  <a:pt x="0" y="0"/>
                </a:moveTo>
                <a:lnTo>
                  <a:pt x="21518245" y="0"/>
                </a:lnTo>
                <a:lnTo>
                  <a:pt x="21518245" y="50800"/>
                </a:lnTo>
                <a:lnTo>
                  <a:pt x="0" y="50800"/>
                </a:lnTo>
                <a:close/>
              </a:path>
            </a:pathLst>
          </a:custGeom>
          <a:solidFill>
            <a:srgbClr val="065F46"/>
          </a:solidFill>
          <a:ln>
            <a:noFill/>
          </a:ln>
        </p:spPr>
      </p:sp>
      <p:sp>
        <p:nvSpPr>
          <p:cNvPr id="86" name="Google Shape;86;p14"/>
          <p:cNvSpPr/>
          <p:nvPr/>
        </p:nvSpPr>
        <p:spPr>
          <a:xfrm>
            <a:off x="7190652" y="821095"/>
            <a:ext cx="3176309" cy="3176309"/>
          </a:xfrm>
          <a:custGeom>
            <a:rect b="b" l="l" r="r" t="t"/>
            <a:pathLst>
              <a:path extrusionOk="0" h="4758515" w="4758515">
                <a:moveTo>
                  <a:pt x="0" y="0"/>
                </a:moveTo>
                <a:lnTo>
                  <a:pt x="4758515" y="0"/>
                </a:lnTo>
                <a:lnTo>
                  <a:pt x="4758515" y="4758515"/>
                </a:lnTo>
                <a:lnTo>
                  <a:pt x="0" y="4758515"/>
                </a:lnTo>
                <a:lnTo>
                  <a:pt x="0" y="0"/>
                </a:lnTo>
                <a:close/>
              </a:path>
            </a:pathLst>
          </a:custGeom>
          <a:blipFill rotWithShape="1">
            <a:blip r:embed="rId3">
              <a:alphaModFix/>
            </a:blip>
            <a:stretch>
              <a:fillRect b="0" l="0" r="0" t="0"/>
            </a:stretch>
          </a:blipFill>
          <a:ln>
            <a:noFill/>
          </a:ln>
        </p:spPr>
      </p:sp>
      <p:sp>
        <p:nvSpPr>
          <p:cNvPr id="87" name="Google Shape;87;p14"/>
          <p:cNvSpPr/>
          <p:nvPr/>
        </p:nvSpPr>
        <p:spPr>
          <a:xfrm>
            <a:off x="10648026" y="316807"/>
            <a:ext cx="828570" cy="504918"/>
          </a:xfrm>
          <a:custGeom>
            <a:rect b="b" l="l" r="r" t="t"/>
            <a:pathLst>
              <a:path extrusionOk="0" h="756432" w="1241303">
                <a:moveTo>
                  <a:pt x="0" y="0"/>
                </a:moveTo>
                <a:lnTo>
                  <a:pt x="1241303" y="0"/>
                </a:lnTo>
                <a:lnTo>
                  <a:pt x="1241303" y="756432"/>
                </a:lnTo>
                <a:lnTo>
                  <a:pt x="0" y="756432"/>
                </a:lnTo>
                <a:lnTo>
                  <a:pt x="0" y="0"/>
                </a:lnTo>
                <a:close/>
              </a:path>
            </a:pathLst>
          </a:custGeom>
          <a:blipFill rotWithShape="1">
            <a:blip r:embed="rId4">
              <a:alphaModFix/>
            </a:blip>
            <a:stretch>
              <a:fillRect b="0" l="0" r="0" t="0"/>
            </a:stretch>
          </a:blipFill>
          <a:ln>
            <a:noFill/>
          </a:ln>
        </p:spPr>
      </p:sp>
      <p:sp>
        <p:nvSpPr>
          <p:cNvPr id="88" name="Google Shape;88;p14"/>
          <p:cNvSpPr/>
          <p:nvPr/>
        </p:nvSpPr>
        <p:spPr>
          <a:xfrm>
            <a:off x="10850612" y="529179"/>
            <a:ext cx="422891" cy="200345"/>
          </a:xfrm>
          <a:custGeom>
            <a:rect b="b" l="l" r="r" t="t"/>
            <a:pathLst>
              <a:path extrusionOk="0" h="300142" w="633545">
                <a:moveTo>
                  <a:pt x="0" y="0"/>
                </a:moveTo>
                <a:lnTo>
                  <a:pt x="633545" y="0"/>
                </a:lnTo>
                <a:lnTo>
                  <a:pt x="633545" y="300142"/>
                </a:lnTo>
                <a:lnTo>
                  <a:pt x="0" y="300142"/>
                </a:lnTo>
                <a:lnTo>
                  <a:pt x="0" y="0"/>
                </a:lnTo>
                <a:close/>
              </a:path>
            </a:pathLst>
          </a:custGeom>
          <a:blipFill rotWithShape="1">
            <a:blip r:embed="rId5">
              <a:alphaModFix/>
            </a:blip>
            <a:stretch>
              <a:fillRect b="-400" l="0" r="0" t="-410"/>
            </a:stretch>
          </a:blipFill>
          <a:ln>
            <a:noFill/>
          </a:ln>
        </p:spPr>
      </p:sp>
      <p:sp>
        <p:nvSpPr>
          <p:cNvPr id="89" name="Google Shape;89;p14"/>
          <p:cNvSpPr/>
          <p:nvPr/>
        </p:nvSpPr>
        <p:spPr>
          <a:xfrm>
            <a:off x="738597" y="3819635"/>
            <a:ext cx="298823" cy="298823"/>
          </a:xfrm>
          <a:custGeom>
            <a:rect b="b" l="l" r="r" t="t"/>
            <a:pathLst>
              <a:path extrusionOk="0" h="447675" w="447675">
                <a:moveTo>
                  <a:pt x="0" y="0"/>
                </a:moveTo>
                <a:lnTo>
                  <a:pt x="447675" y="0"/>
                </a:lnTo>
                <a:lnTo>
                  <a:pt x="447675" y="447675"/>
                </a:lnTo>
                <a:lnTo>
                  <a:pt x="0" y="447675"/>
                </a:lnTo>
                <a:lnTo>
                  <a:pt x="0" y="0"/>
                </a:lnTo>
                <a:close/>
              </a:path>
            </a:pathLst>
          </a:custGeom>
          <a:blipFill rotWithShape="1">
            <a:blip r:embed="rId6">
              <a:alphaModFix/>
            </a:blip>
            <a:stretch>
              <a:fillRect b="0" l="0" r="0" t="0"/>
            </a:stretch>
          </a:blipFill>
          <a:ln>
            <a:noFill/>
          </a:ln>
        </p:spPr>
      </p:sp>
      <p:grpSp>
        <p:nvGrpSpPr>
          <p:cNvPr id="90" name="Google Shape;90;p14"/>
          <p:cNvGrpSpPr/>
          <p:nvPr/>
        </p:nvGrpSpPr>
        <p:grpSpPr>
          <a:xfrm>
            <a:off x="654050" y="2729948"/>
            <a:ext cx="10618950" cy="887807"/>
            <a:chOff x="-25" y="0"/>
            <a:chExt cx="21237900" cy="3705371"/>
          </a:xfrm>
        </p:grpSpPr>
        <p:sp>
          <p:nvSpPr>
            <p:cNvPr id="91" name="Google Shape;91;p14"/>
            <p:cNvSpPr/>
            <p:nvPr/>
          </p:nvSpPr>
          <p:spPr>
            <a:xfrm>
              <a:off x="0" y="0"/>
              <a:ext cx="21237851" cy="3692846"/>
            </a:xfrm>
            <a:custGeom>
              <a:rect b="b" l="l" r="r" t="t"/>
              <a:pathLst>
                <a:path extrusionOk="0" h="3692846" w="21237851">
                  <a:moveTo>
                    <a:pt x="0" y="0"/>
                  </a:moveTo>
                  <a:lnTo>
                    <a:pt x="21237851" y="0"/>
                  </a:lnTo>
                  <a:lnTo>
                    <a:pt x="21237851" y="3692846"/>
                  </a:lnTo>
                  <a:lnTo>
                    <a:pt x="0" y="3692846"/>
                  </a:lnTo>
                  <a:close/>
                </a:path>
              </a:pathLst>
            </a:custGeom>
            <a:solidFill>
              <a:srgbClr val="047857">
                <a:alpha val="0"/>
              </a:srgbClr>
            </a:solidFill>
            <a:ln>
              <a:noFill/>
            </a:ln>
          </p:spPr>
        </p:sp>
        <p:sp>
          <p:nvSpPr>
            <p:cNvPr id="92" name="Google Shape;92;p14"/>
            <p:cNvSpPr txBox="1"/>
            <p:nvPr/>
          </p:nvSpPr>
          <p:spPr>
            <a:xfrm>
              <a:off x="-25" y="12671"/>
              <a:ext cx="21237900" cy="3692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None/>
              </a:pPr>
              <a:r>
                <a:rPr lang="en-US" sz="5300">
                  <a:solidFill>
                    <a:srgbClr val="047857"/>
                  </a:solidFill>
                  <a:latin typeface="Noto Sans ExtraBold"/>
                  <a:ea typeface="Noto Sans ExtraBold"/>
                  <a:cs typeface="Noto Sans ExtraBold"/>
                  <a:sym typeface="Noto Sans ExtraBold"/>
                </a:rPr>
                <a:t>생성형 AI </a:t>
              </a:r>
              <a:r>
                <a:rPr lang="en-US" sz="5300">
                  <a:solidFill>
                    <a:srgbClr val="047857"/>
                  </a:solidFill>
                  <a:latin typeface="Noto Sans ExtraBold"/>
                  <a:ea typeface="Noto Sans ExtraBold"/>
                  <a:cs typeface="Noto Sans ExtraBold"/>
                  <a:sym typeface="Noto Sans ExtraBold"/>
                </a:rPr>
                <a:t>활용 영상 생성 기초</a:t>
              </a:r>
              <a:endParaRPr sz="5300">
                <a:solidFill>
                  <a:srgbClr val="047857"/>
                </a:solidFill>
                <a:latin typeface="Noto Sans ExtraBold"/>
                <a:ea typeface="Noto Sans ExtraBold"/>
                <a:cs typeface="Noto Sans ExtraBold"/>
                <a:sym typeface="Noto Sans ExtraBold"/>
              </a:endParaRPr>
            </a:p>
          </p:txBody>
        </p:sp>
      </p:grpSp>
      <p:grpSp>
        <p:nvGrpSpPr>
          <p:cNvPr id="93" name="Google Shape;93;p14"/>
          <p:cNvGrpSpPr/>
          <p:nvPr/>
        </p:nvGrpSpPr>
        <p:grpSpPr>
          <a:xfrm>
            <a:off x="716439" y="6305414"/>
            <a:ext cx="3387807" cy="237600"/>
            <a:chOff x="0" y="-47625"/>
            <a:chExt cx="6775614" cy="475200"/>
          </a:xfrm>
        </p:grpSpPr>
        <p:sp>
          <p:nvSpPr>
            <p:cNvPr id="94" name="Google Shape;94;p14"/>
            <p:cNvSpPr/>
            <p:nvPr/>
          </p:nvSpPr>
          <p:spPr>
            <a:xfrm>
              <a:off x="0" y="0"/>
              <a:ext cx="6775614" cy="427468"/>
            </a:xfrm>
            <a:custGeom>
              <a:rect b="b" l="l" r="r" t="t"/>
              <a:pathLst>
                <a:path extrusionOk="0" h="427468" w="6775614">
                  <a:moveTo>
                    <a:pt x="0" y="0"/>
                  </a:moveTo>
                  <a:lnTo>
                    <a:pt x="6775614" y="0"/>
                  </a:lnTo>
                  <a:lnTo>
                    <a:pt x="6775614" y="427468"/>
                  </a:lnTo>
                  <a:lnTo>
                    <a:pt x="0" y="427468"/>
                  </a:lnTo>
                  <a:close/>
                </a:path>
              </a:pathLst>
            </a:custGeom>
            <a:noFill/>
            <a:ln>
              <a:noFill/>
            </a:ln>
          </p:spPr>
        </p:sp>
        <p:sp>
          <p:nvSpPr>
            <p:cNvPr id="95" name="Google Shape;95;p14"/>
            <p:cNvSpPr txBox="1"/>
            <p:nvPr/>
          </p:nvSpPr>
          <p:spPr>
            <a:xfrm>
              <a:off x="0" y="-47625"/>
              <a:ext cx="6775500" cy="475200"/>
            </a:xfrm>
            <a:prstGeom prst="rect">
              <a:avLst/>
            </a:prstGeom>
            <a:noFill/>
            <a:ln>
              <a:noFill/>
            </a:ln>
          </p:spPr>
          <p:txBody>
            <a:bodyPr anchorCtr="0" anchor="t" bIns="0" lIns="0" spcFirstLastPara="1" rIns="0" wrap="square" tIns="0">
              <a:noAutofit/>
            </a:bodyPr>
            <a:lstStyle/>
            <a:p>
              <a:pPr indent="0" lvl="0" marL="0" marR="0" rtl="0" algn="just">
                <a:lnSpc>
                  <a:spcPct val="154971"/>
                </a:lnSpc>
                <a:spcBef>
                  <a:spcPts val="0"/>
                </a:spcBef>
                <a:spcAft>
                  <a:spcPts val="0"/>
                </a:spcAft>
                <a:buNone/>
              </a:pPr>
              <a:r>
                <a:rPr b="1" lang="en-US" sz="1100"/>
                <a:t>생성형 AI </a:t>
              </a:r>
              <a:r>
                <a:rPr b="1" lang="en-US" sz="1100"/>
                <a:t>활용 영상 생성 기초</a:t>
              </a:r>
              <a:endParaRPr sz="900"/>
            </a:p>
          </p:txBody>
        </p:sp>
      </p:grpSp>
      <p:grpSp>
        <p:nvGrpSpPr>
          <p:cNvPr id="96" name="Google Shape;96;p14"/>
          <p:cNvGrpSpPr/>
          <p:nvPr/>
        </p:nvGrpSpPr>
        <p:grpSpPr>
          <a:xfrm>
            <a:off x="716439" y="5923315"/>
            <a:ext cx="1341450" cy="247207"/>
            <a:chOff x="0" y="-19050"/>
            <a:chExt cx="2682900" cy="494414"/>
          </a:xfrm>
        </p:grpSpPr>
        <p:sp>
          <p:nvSpPr>
            <p:cNvPr id="97" name="Google Shape;97;p14"/>
            <p:cNvSpPr/>
            <p:nvPr/>
          </p:nvSpPr>
          <p:spPr>
            <a:xfrm>
              <a:off x="0" y="0"/>
              <a:ext cx="2682885" cy="475364"/>
            </a:xfrm>
            <a:custGeom>
              <a:rect b="b" l="l" r="r" t="t"/>
              <a:pathLst>
                <a:path extrusionOk="0" h="475364" w="2682885">
                  <a:moveTo>
                    <a:pt x="0" y="0"/>
                  </a:moveTo>
                  <a:lnTo>
                    <a:pt x="2682885" y="0"/>
                  </a:lnTo>
                  <a:lnTo>
                    <a:pt x="2682885" y="475364"/>
                  </a:lnTo>
                  <a:lnTo>
                    <a:pt x="0" y="475364"/>
                  </a:lnTo>
                  <a:close/>
                </a:path>
              </a:pathLst>
            </a:custGeom>
            <a:noFill/>
            <a:ln>
              <a:noFill/>
            </a:ln>
          </p:spPr>
        </p:sp>
        <p:sp>
          <p:nvSpPr>
            <p:cNvPr id="98" name="Google Shape;98;p14"/>
            <p:cNvSpPr txBox="1"/>
            <p:nvPr/>
          </p:nvSpPr>
          <p:spPr>
            <a:xfrm>
              <a:off x="0" y="-19050"/>
              <a:ext cx="2682900" cy="494400"/>
            </a:xfrm>
            <a:prstGeom prst="rect">
              <a:avLst/>
            </a:prstGeom>
            <a:noFill/>
            <a:ln>
              <a:noFill/>
            </a:ln>
          </p:spPr>
          <p:txBody>
            <a:bodyPr anchorCtr="0" anchor="t" bIns="0" lIns="0" spcFirstLastPara="1" rIns="0" wrap="square" tIns="0">
              <a:noAutofit/>
            </a:bodyPr>
            <a:lstStyle/>
            <a:p>
              <a:pPr indent="0" lvl="0" marL="0" marR="0" rtl="0" algn="just">
                <a:lnSpc>
                  <a:spcPct val="137666"/>
                </a:lnSpc>
                <a:spcBef>
                  <a:spcPts val="0"/>
                </a:spcBef>
                <a:spcAft>
                  <a:spcPts val="0"/>
                </a:spcAft>
                <a:buNone/>
              </a:pPr>
              <a:r>
                <a:rPr b="0" i="0" lang="en-US" sz="1200" u="none" cap="none" strike="noStrike">
                  <a:solidFill>
                    <a:srgbClr val="000000"/>
                  </a:solidFill>
                  <a:latin typeface="Arial"/>
                  <a:ea typeface="Arial"/>
                  <a:cs typeface="Arial"/>
                  <a:sym typeface="Arial"/>
                </a:rPr>
                <a:t>강의 </a:t>
              </a:r>
              <a:r>
                <a:rPr lang="en-US" sz="1200"/>
                <a:t>7 </a:t>
              </a:r>
              <a:r>
                <a:rPr b="0" i="0" lang="en-US" sz="1200" u="none" cap="none" strike="noStrike">
                  <a:solidFill>
                    <a:srgbClr val="000000"/>
                  </a:solidFill>
                  <a:latin typeface="Arial"/>
                  <a:ea typeface="Arial"/>
                  <a:cs typeface="Arial"/>
                  <a:sym typeface="Arial"/>
                </a:rPr>
                <a:t>주차</a:t>
              </a:r>
              <a:endParaRPr sz="900"/>
            </a:p>
          </p:txBody>
        </p:sp>
      </p:grpSp>
      <p:sp>
        <p:nvSpPr>
          <p:cNvPr id="99" name="Google Shape;99;p14"/>
          <p:cNvSpPr txBox="1"/>
          <p:nvPr/>
        </p:nvSpPr>
        <p:spPr>
          <a:xfrm>
            <a:off x="1221700" y="3808325"/>
            <a:ext cx="7535100" cy="450900"/>
          </a:xfrm>
          <a:prstGeom prst="rect">
            <a:avLst/>
          </a:prstGeom>
          <a:noFill/>
          <a:ln>
            <a:noFill/>
          </a:ln>
        </p:spPr>
        <p:txBody>
          <a:bodyPr anchorCtr="0" anchor="t" bIns="0" lIns="0" spcFirstLastPara="1" rIns="0" wrap="square" tIns="0">
            <a:noAutofit/>
          </a:bodyPr>
          <a:lstStyle/>
          <a:p>
            <a:pPr indent="0" lvl="0" marL="0" marR="0" rtl="0" algn="l">
              <a:lnSpc>
                <a:spcPct val="140014"/>
              </a:lnSpc>
              <a:spcBef>
                <a:spcPts val="0"/>
              </a:spcBef>
              <a:spcAft>
                <a:spcPts val="0"/>
              </a:spcAft>
              <a:buNone/>
            </a:pPr>
            <a:r>
              <a:rPr b="1" lang="en-US" sz="1900"/>
              <a:t>Basics of Video Generation Using Generative AI</a:t>
            </a:r>
            <a:endParaRPr sz="900"/>
          </a:p>
        </p:txBody>
      </p:sp>
      <p:grpSp>
        <p:nvGrpSpPr>
          <p:cNvPr id="100" name="Google Shape;100;p14"/>
          <p:cNvGrpSpPr/>
          <p:nvPr/>
        </p:nvGrpSpPr>
        <p:grpSpPr>
          <a:xfrm>
            <a:off x="10134119" y="6309248"/>
            <a:ext cx="1341450" cy="247207"/>
            <a:chOff x="0" y="-19050"/>
            <a:chExt cx="2682900" cy="494414"/>
          </a:xfrm>
        </p:grpSpPr>
        <p:sp>
          <p:nvSpPr>
            <p:cNvPr id="101" name="Google Shape;101;p14"/>
            <p:cNvSpPr/>
            <p:nvPr/>
          </p:nvSpPr>
          <p:spPr>
            <a:xfrm>
              <a:off x="0" y="0"/>
              <a:ext cx="2682885" cy="475364"/>
            </a:xfrm>
            <a:custGeom>
              <a:rect b="b" l="l" r="r" t="t"/>
              <a:pathLst>
                <a:path extrusionOk="0" h="475364" w="2682885">
                  <a:moveTo>
                    <a:pt x="0" y="0"/>
                  </a:moveTo>
                  <a:lnTo>
                    <a:pt x="2682885" y="0"/>
                  </a:lnTo>
                  <a:lnTo>
                    <a:pt x="2682885" y="475364"/>
                  </a:lnTo>
                  <a:lnTo>
                    <a:pt x="0" y="475364"/>
                  </a:lnTo>
                  <a:close/>
                </a:path>
              </a:pathLst>
            </a:custGeom>
            <a:noFill/>
            <a:ln>
              <a:noFill/>
            </a:ln>
          </p:spPr>
        </p:sp>
        <p:sp>
          <p:nvSpPr>
            <p:cNvPr id="102" name="Google Shape;102;p14"/>
            <p:cNvSpPr txBox="1"/>
            <p:nvPr/>
          </p:nvSpPr>
          <p:spPr>
            <a:xfrm>
              <a:off x="0" y="-19050"/>
              <a:ext cx="2682900" cy="494400"/>
            </a:xfrm>
            <a:prstGeom prst="rect">
              <a:avLst/>
            </a:prstGeom>
            <a:noFill/>
            <a:ln>
              <a:noFill/>
            </a:ln>
          </p:spPr>
          <p:txBody>
            <a:bodyPr anchorCtr="0" anchor="t" bIns="0" lIns="0" spcFirstLastPara="1" rIns="0" wrap="square" tIns="0">
              <a:noAutofit/>
            </a:bodyPr>
            <a:lstStyle/>
            <a:p>
              <a:pPr indent="0" lvl="0" marL="0" marR="0" rtl="0" algn="r">
                <a:lnSpc>
                  <a:spcPct val="137666"/>
                </a:lnSpc>
                <a:spcBef>
                  <a:spcPts val="0"/>
                </a:spcBef>
                <a:spcAft>
                  <a:spcPts val="0"/>
                </a:spcAft>
                <a:buNone/>
              </a:pPr>
              <a:r>
                <a:rPr b="1" i="0" lang="en-US" sz="1200" u="none" cap="none" strike="noStrike">
                  <a:solidFill>
                    <a:srgbClr val="000000"/>
                  </a:solidFill>
                </a:rPr>
                <a:t>강사 : </a:t>
              </a:r>
              <a:r>
                <a:rPr b="1" lang="en-US" sz="1200"/>
                <a:t>박성하</a:t>
              </a:r>
              <a:endParaRPr b="1" sz="900"/>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1" name="Shape 231"/>
        <p:cNvGrpSpPr/>
        <p:nvPr/>
      </p:nvGrpSpPr>
      <p:grpSpPr>
        <a:xfrm>
          <a:off x="0" y="0"/>
          <a:ext cx="0" cy="0"/>
          <a:chOff x="0" y="0"/>
          <a:chExt cx="0" cy="0"/>
        </a:xfrm>
      </p:grpSpPr>
      <p:pic>
        <p:nvPicPr>
          <p:cNvPr descr="image.png" id="232" name="Google Shape;232;p23"/>
          <p:cNvPicPr preferRelativeResize="0"/>
          <p:nvPr/>
        </p:nvPicPr>
        <p:blipFill rotWithShape="1">
          <a:blip r:embed="rId3">
            <a:alphaModFix/>
          </a:blip>
          <a:srcRect b="0" l="0" r="0" t="0"/>
          <a:stretch/>
        </p:blipFill>
        <p:spPr>
          <a:xfrm>
            <a:off x="571500" y="5535704"/>
            <a:ext cx="11049000" cy="733425"/>
          </a:xfrm>
          <a:prstGeom prst="rect">
            <a:avLst/>
          </a:prstGeom>
          <a:noFill/>
          <a:ln>
            <a:noFill/>
          </a:ln>
        </p:spPr>
      </p:pic>
      <p:sp>
        <p:nvSpPr>
          <p:cNvPr id="233" name="Google Shape;233;p23"/>
          <p:cNvSpPr/>
          <p:nvPr/>
        </p:nvSpPr>
        <p:spPr>
          <a:xfrm>
            <a:off x="571500" y="1820316"/>
            <a:ext cx="11049000" cy="3541216"/>
          </a:xfrm>
          <a:prstGeom prst="roundRect">
            <a:avLst>
              <a:gd fmla="val 0" name="adj"/>
            </a:avLst>
          </a:prstGeom>
          <a:solidFill>
            <a:srgbClr val="FFFFFF"/>
          </a:solidFill>
          <a:ln cap="flat" cmpd="sng" w="9525">
            <a:solidFill>
              <a:srgbClr val="4A7DBA"/>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234" name="Google Shape;234;p23"/>
          <p:cNvGraphicFramePr/>
          <p:nvPr/>
        </p:nvGraphicFramePr>
        <p:xfrm>
          <a:off x="571500" y="1820316"/>
          <a:ext cx="3000000" cy="3000000"/>
        </p:xfrm>
        <a:graphic>
          <a:graphicData uri="http://schemas.openxmlformats.org/drawingml/2006/table">
            <a:tbl>
              <a:tblPr bandRow="1" firstRow="1">
                <a:noFill/>
                <a:tableStyleId>{9B234F5A-1B03-4BDB-A88B-DADB639789FE}</a:tableStyleId>
              </a:tblPr>
              <a:tblGrid>
                <a:gridCol w="2207875"/>
                <a:gridCol w="4415725"/>
                <a:gridCol w="4415875"/>
              </a:tblGrid>
              <a:tr h="590200">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항목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이미지 생성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영상 생성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출력물</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그림 1장</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수백~수천 장의 연속 이미지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AI 구조</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2D (가로 × 세로)</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3D (가로 × 세로 × </a:t>
                      </a:r>
                      <a:r>
                        <a:rPr b="1" i="0" lang="en-US" sz="1350" u="none" cap="none" strike="noStrike">
                          <a:solidFill>
                            <a:srgbClr val="334155"/>
                          </a:solidFill>
                          <a:latin typeface="Noto Sans KR"/>
                          <a:ea typeface="Noto Sans KR"/>
                          <a:cs typeface="Noto Sans KR"/>
                          <a:sym typeface="Noto Sans KR"/>
                        </a:rPr>
                        <a:t>시간</a:t>
                      </a:r>
                      <a:r>
                        <a:rPr b="0" i="0" lang="en-US" sz="1350" u="none" cap="none" strike="noStrike">
                          <a:solidFill>
                            <a:srgbClr val="334155"/>
                          </a:solidFill>
                          <a:latin typeface="Noto Sans KR"/>
                          <a:ea typeface="Noto Sans KR"/>
                          <a:cs typeface="Noto Sans KR"/>
                          <a:sym typeface="Noto Sans KR"/>
                        </a:rPr>
                        <a: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핵심 과제</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"어떻게 생겼는가"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"어떻게 생겼는가" + </a:t>
                      </a:r>
                      <a:r>
                        <a:rPr b="1" i="0" lang="en-US" sz="1350" u="none" cap="none" strike="noStrike">
                          <a:solidFill>
                            <a:srgbClr val="334155"/>
                          </a:solidFill>
                          <a:latin typeface="Noto Sans KR"/>
                          <a:ea typeface="Noto Sans KR"/>
                          <a:cs typeface="Noto Sans KR"/>
                          <a:sym typeface="Noto Sans KR"/>
                        </a:rPr>
                        <a:t>"어떻게 움직이는가"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프롬프트</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외형만 묘사</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외형 + </a:t>
                      </a:r>
                      <a:r>
                        <a:rPr b="1" i="0" lang="en-US" sz="1350" u="none" cap="none" strike="noStrike">
                          <a:solidFill>
                            <a:srgbClr val="334155"/>
                          </a:solidFill>
                          <a:latin typeface="Noto Sans KR"/>
                          <a:ea typeface="Noto Sans KR"/>
                          <a:cs typeface="Noto Sans KR"/>
                          <a:sym typeface="Noto Sans KR"/>
                        </a:rPr>
                        <a:t>움직임 + 시간 흐름</a:t>
                      </a:r>
                      <a:r>
                        <a:rPr b="0" i="0" lang="en-US" sz="1350" u="none" cap="none" strike="noStrike">
                          <a:solidFill>
                            <a:srgbClr val="334155"/>
                          </a:solidFill>
                          <a:latin typeface="Noto Sans KR"/>
                          <a:ea typeface="Noto Sans KR"/>
                          <a:cs typeface="Noto Sans KR"/>
                          <a:sym typeface="Noto Sans KR"/>
                        </a:rPr>
                        <a:t> 묘사</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난이도</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어려움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훨씬 더 어려움</a:t>
                      </a:r>
                      <a:r>
                        <a:rPr b="0" i="0" lang="en-US" sz="1350" u="none" cap="none" strike="noStrike">
                          <a:solidFill>
                            <a:srgbClr val="334155"/>
                          </a:solidFill>
                          <a:latin typeface="Noto Sans KR"/>
                          <a:ea typeface="Noto Sans KR"/>
                          <a:cs typeface="Noto Sans KR"/>
                          <a:sym typeface="Noto Sans KR"/>
                        </a:rPr>
                        <a:t> (수십 배의 계산량)</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35" name="Google Shape;235;p23"/>
          <p:cNvSpPr txBox="1"/>
          <p:nvPr/>
        </p:nvSpPr>
        <p:spPr>
          <a:xfrm>
            <a:off x="762000" y="5773829"/>
            <a:ext cx="10668000" cy="231000"/>
          </a:xfrm>
          <a:prstGeom prst="rect">
            <a:avLst/>
          </a:prstGeom>
          <a:noFill/>
          <a:ln>
            <a:noFill/>
          </a:ln>
        </p:spPr>
        <p:txBody>
          <a:bodyPr anchorCtr="0" anchor="t" bIns="0" lIns="17145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166534"/>
                </a:solidFill>
                <a:latin typeface="Noto Sans KR"/>
                <a:ea typeface="Noto Sans KR"/>
                <a:cs typeface="Noto Sans KR"/>
                <a:sym typeface="Noto Sans KR"/>
              </a:rPr>
              <a:t>이미지 생성은 </a:t>
            </a:r>
            <a:r>
              <a:rPr b="1" i="0" lang="en-US" sz="1500" u="none" cap="none" strike="noStrike">
                <a:solidFill>
                  <a:srgbClr val="166534"/>
                </a:solidFill>
                <a:latin typeface="Noto Sans KR"/>
                <a:ea typeface="Noto Sans KR"/>
                <a:cs typeface="Noto Sans KR"/>
                <a:sym typeface="Noto Sans KR"/>
              </a:rPr>
              <a:t>사진작가</a:t>
            </a:r>
            <a:r>
              <a:rPr b="0" i="0" lang="en-US" sz="1500" u="none" cap="none" strike="noStrike">
                <a:solidFill>
                  <a:srgbClr val="166534"/>
                </a:solidFill>
                <a:latin typeface="Noto Sans KR"/>
                <a:ea typeface="Noto Sans KR"/>
                <a:cs typeface="Noto Sans KR"/>
                <a:sym typeface="Noto Sans KR"/>
              </a:rPr>
              <a:t>의 일, 영상 생성은 </a:t>
            </a:r>
            <a:r>
              <a:rPr b="1" i="0" lang="en-US" sz="1500" u="none" cap="none" strike="noStrike">
                <a:solidFill>
                  <a:srgbClr val="166534"/>
                </a:solidFill>
                <a:latin typeface="Noto Sans KR"/>
                <a:ea typeface="Noto Sans KR"/>
                <a:cs typeface="Noto Sans KR"/>
                <a:sym typeface="Noto Sans KR"/>
              </a:rPr>
              <a:t>사진작가 + 물리학자 + 감독</a:t>
            </a:r>
            <a:r>
              <a:rPr b="0" i="0" lang="en-US" sz="1500" u="none" cap="none" strike="noStrike">
                <a:solidFill>
                  <a:srgbClr val="166534"/>
                </a:solidFill>
                <a:latin typeface="Noto Sans KR"/>
                <a:ea typeface="Noto Sans KR"/>
                <a:cs typeface="Noto Sans KR"/>
                <a:sym typeface="Noto Sans KR"/>
              </a:rPr>
              <a:t>의 일을 AI가 동시에 하는 것입니다.</a:t>
            </a:r>
            <a:endParaRPr/>
          </a:p>
        </p:txBody>
      </p:sp>
      <p:pic>
        <p:nvPicPr>
          <p:cNvPr descr="image.png" id="236" name="Google Shape;236;p23"/>
          <p:cNvPicPr preferRelativeResize="0"/>
          <p:nvPr/>
        </p:nvPicPr>
        <p:blipFill rotWithShape="1">
          <a:blip r:embed="rId4">
            <a:alphaModFix/>
          </a:blip>
          <a:srcRect b="0" l="0" r="0" t="0"/>
          <a:stretch/>
        </p:blipFill>
        <p:spPr>
          <a:xfrm>
            <a:off x="1783216" y="5769067"/>
            <a:ext cx="171450" cy="190500"/>
          </a:xfrm>
          <a:prstGeom prst="rect">
            <a:avLst/>
          </a:prstGeom>
          <a:noFill/>
          <a:ln>
            <a:noFill/>
          </a:ln>
        </p:spPr>
      </p:pic>
      <p:pic>
        <p:nvPicPr>
          <p:cNvPr descr="image.png" id="237" name="Google Shape;237;p23"/>
          <p:cNvPicPr preferRelativeResize="0"/>
          <p:nvPr/>
        </p:nvPicPr>
        <p:blipFill rotWithShape="1">
          <a:blip r:embed="rId5">
            <a:alphaModFix/>
          </a:blip>
          <a:srcRect b="0" l="0" r="0" t="0"/>
          <a:stretch/>
        </p:blipFill>
        <p:spPr>
          <a:xfrm>
            <a:off x="10349593" y="5779272"/>
            <a:ext cx="171450" cy="190500"/>
          </a:xfrm>
          <a:prstGeom prst="rect">
            <a:avLst/>
          </a:prstGeom>
          <a:noFill/>
          <a:ln>
            <a:noFill/>
          </a:ln>
        </p:spPr>
      </p:pic>
      <p:pic>
        <p:nvPicPr>
          <p:cNvPr descr="image.png" id="238" name="Google Shape;238;p23"/>
          <p:cNvPicPr preferRelativeResize="0"/>
          <p:nvPr/>
        </p:nvPicPr>
        <p:blipFill rotWithShape="1">
          <a:blip r:embed="rId6">
            <a:alphaModFix/>
          </a:blip>
          <a:srcRect b="0" l="0" r="0" t="0"/>
          <a:stretch/>
        </p:blipFill>
        <p:spPr>
          <a:xfrm>
            <a:off x="4281012" y="2038041"/>
            <a:ext cx="171450" cy="171450"/>
          </a:xfrm>
          <a:prstGeom prst="rect">
            <a:avLst/>
          </a:prstGeom>
          <a:noFill/>
          <a:ln>
            <a:noFill/>
          </a:ln>
        </p:spPr>
      </p:pic>
      <p:pic>
        <p:nvPicPr>
          <p:cNvPr descr="image.png" id="239" name="Google Shape;239;p23"/>
          <p:cNvPicPr preferRelativeResize="0"/>
          <p:nvPr/>
        </p:nvPicPr>
        <p:blipFill rotWithShape="1">
          <a:blip r:embed="rId7">
            <a:alphaModFix/>
          </a:blip>
          <a:srcRect b="0" l="0" r="0" t="0"/>
          <a:stretch/>
        </p:blipFill>
        <p:spPr>
          <a:xfrm>
            <a:off x="8802198" y="2038041"/>
            <a:ext cx="190500" cy="171450"/>
          </a:xfrm>
          <a:prstGeom prst="rect">
            <a:avLst/>
          </a:prstGeom>
          <a:noFill/>
          <a:ln>
            <a:noFill/>
          </a:ln>
        </p:spPr>
      </p:pic>
      <p:sp>
        <p:nvSpPr>
          <p:cNvPr id="240" name="Google Shape;240;p23"/>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이미지 생성 vs 영상 생성, 무엇이 다른가?</a:t>
            </a:r>
            <a:endParaRPr/>
          </a:p>
        </p:txBody>
      </p:sp>
      <p:sp>
        <p:nvSpPr>
          <p:cNvPr id="241" name="Google Shape;241;p23"/>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sp>
        <p:nvSpPr>
          <p:cNvPr id="246" name="Google Shape;246;p24"/>
          <p:cNvSpPr txBox="1"/>
          <p:nvPr/>
        </p:nvSpPr>
        <p:spPr>
          <a:xfrm>
            <a:off x="866775" y="3941881"/>
            <a:ext cx="3047100" cy="34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250" u="none" cap="none" strike="noStrike">
                <a:solidFill>
                  <a:srgbClr val="0F172A"/>
                </a:solidFill>
                <a:latin typeface="Noto Sans KR"/>
                <a:ea typeface="Noto Sans KR"/>
                <a:cs typeface="Noto Sans KR"/>
                <a:sym typeface="Noto Sans KR"/>
              </a:rPr>
              <a:t>1. 노이즈 지우기</a:t>
            </a:r>
            <a:r>
              <a:rPr b="0" i="0" lang="en-US" sz="2250" u="none" cap="none" strike="noStrike">
                <a:solidFill>
                  <a:srgbClr val="0F172A"/>
                </a:solidFill>
                <a:latin typeface="Noto Sans KR"/>
                <a:ea typeface="Noto Sans KR"/>
                <a:cs typeface="Noto Sans KR"/>
                <a:sym typeface="Noto Sans KR"/>
              </a:rPr>
              <a:t> </a:t>
            </a:r>
            <a:endParaRPr/>
          </a:p>
        </p:txBody>
      </p:sp>
      <p:sp>
        <p:nvSpPr>
          <p:cNvPr id="247" name="Google Shape;247;p24"/>
          <p:cNvSpPr txBox="1"/>
          <p:nvPr/>
        </p:nvSpPr>
        <p:spPr>
          <a:xfrm>
            <a:off x="866775" y="4671542"/>
            <a:ext cx="2901900" cy="1708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기본 원리는 역방향 잡음 제거입니다. 완전한 랜덤 잡음에서 출발하여, 텍스트 프롬프트를 바탕으로 노이즈를 조금씩 지워나가며 깨끗한 영상을 완성합니다.</a:t>
            </a:r>
            <a:endParaRPr/>
          </a:p>
        </p:txBody>
      </p:sp>
      <p:sp>
        <p:nvSpPr>
          <p:cNvPr id="248" name="Google Shape;248;p24"/>
          <p:cNvSpPr txBox="1"/>
          <p:nvPr/>
        </p:nvSpPr>
        <p:spPr>
          <a:xfrm>
            <a:off x="4645074" y="3941881"/>
            <a:ext cx="2740200" cy="34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250" u="none" cap="none" strike="noStrike">
                <a:solidFill>
                  <a:srgbClr val="0F172A"/>
                </a:solidFill>
                <a:latin typeface="Noto Sans KR"/>
                <a:ea typeface="Noto Sans KR"/>
                <a:cs typeface="Noto Sans KR"/>
                <a:sym typeface="Noto Sans KR"/>
              </a:rPr>
              <a:t>2. 시간적 일관성 확보</a:t>
            </a:r>
            <a:endParaRPr b="1"/>
          </a:p>
        </p:txBody>
      </p:sp>
      <p:sp>
        <p:nvSpPr>
          <p:cNvPr id="249" name="Google Shape;249;p24"/>
          <p:cNvSpPr txBox="1"/>
          <p:nvPr/>
        </p:nvSpPr>
        <p:spPr>
          <a:xfrm>
            <a:off x="4645074" y="4671542"/>
            <a:ext cx="2901900" cy="1708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1장씩 따로 그리면 깜빡임이 발생합니다. 영상 모델은 가로·세로에 </a:t>
            </a:r>
            <a:r>
              <a:rPr b="1" i="0" lang="en-US" sz="1500" u="none" cap="none" strike="noStrike">
                <a:solidFill>
                  <a:srgbClr val="334155"/>
                </a:solidFill>
                <a:latin typeface="Noto Sans KR"/>
                <a:ea typeface="Noto Sans KR"/>
                <a:cs typeface="Noto Sans KR"/>
                <a:sym typeface="Noto Sans KR"/>
              </a:rPr>
              <a:t>'시간축(time axis)'</a:t>
            </a:r>
            <a:r>
              <a:rPr b="0" i="0" lang="en-US" sz="1500" u="none" cap="none" strike="noStrike">
                <a:solidFill>
                  <a:srgbClr val="334155"/>
                </a:solidFill>
                <a:latin typeface="Noto Sans KR"/>
                <a:ea typeface="Noto Sans KR"/>
                <a:cs typeface="Noto Sans KR"/>
                <a:sym typeface="Noto Sans KR"/>
              </a:rPr>
              <a:t>을 추가하여 전체 흐름을 한 번에 통합하여 생성합니다.</a:t>
            </a:r>
            <a:endParaRPr/>
          </a:p>
        </p:txBody>
      </p:sp>
      <p:sp>
        <p:nvSpPr>
          <p:cNvPr id="250" name="Google Shape;250;p24"/>
          <p:cNvSpPr txBox="1"/>
          <p:nvPr/>
        </p:nvSpPr>
        <p:spPr>
          <a:xfrm>
            <a:off x="8423374" y="3941881"/>
            <a:ext cx="2660400" cy="346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250" u="none" cap="none" strike="noStrike">
                <a:solidFill>
                  <a:srgbClr val="0F172A"/>
                </a:solidFill>
                <a:latin typeface="Noto Sans KR"/>
                <a:ea typeface="Noto Sans KR"/>
                <a:cs typeface="Noto Sans KR"/>
                <a:sym typeface="Noto Sans KR"/>
              </a:rPr>
              <a:t>3. DiT 아키텍처 도입</a:t>
            </a:r>
            <a:endParaRPr b="1"/>
          </a:p>
        </p:txBody>
      </p:sp>
      <p:sp>
        <p:nvSpPr>
          <p:cNvPr id="251" name="Google Shape;251;p24"/>
          <p:cNvSpPr txBox="1"/>
          <p:nvPr/>
        </p:nvSpPr>
        <p:spPr>
          <a:xfrm>
            <a:off x="8423374" y="4671542"/>
            <a:ext cx="2901900" cy="1708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영상을 시공간 조각(patch)으로 나누고, 트랜스포머 기술을 활용해 전체 맥락을 한꺼번에 파악합니다. 최신 AI 영상 도구들의 핵심 기술입니다.</a:t>
            </a:r>
            <a:endParaRPr/>
          </a:p>
        </p:txBody>
      </p:sp>
      <p:sp>
        <p:nvSpPr>
          <p:cNvPr id="252" name="Google Shape;252;p24"/>
          <p:cNvSpPr txBox="1"/>
          <p:nvPr/>
        </p:nvSpPr>
        <p:spPr>
          <a:xfrm>
            <a:off x="571500" y="571500"/>
            <a:ext cx="11601600" cy="581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어떻게 만들어지는가? — 작동 원리</a:t>
            </a:r>
            <a:endParaRPr/>
          </a:p>
        </p:txBody>
      </p:sp>
      <p:sp>
        <p:nvSpPr>
          <p:cNvPr id="253" name="Google Shape;253;p24"/>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54" name="Google Shape;254;p24"/>
          <p:cNvPicPr preferRelativeResize="0"/>
          <p:nvPr/>
        </p:nvPicPr>
        <p:blipFill rotWithShape="1">
          <a:blip r:embed="rId3">
            <a:alphaModFix/>
          </a:blip>
          <a:srcRect b="15247" l="0" r="0" t="15386"/>
          <a:stretch/>
        </p:blipFill>
        <p:spPr>
          <a:xfrm>
            <a:off x="1438650" y="1480550"/>
            <a:ext cx="8663674" cy="1788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pic>
        <p:nvPicPr>
          <p:cNvPr descr="image.png" id="259" name="Google Shape;259;p25"/>
          <p:cNvPicPr preferRelativeResize="0"/>
          <p:nvPr/>
        </p:nvPicPr>
        <p:blipFill rotWithShape="1">
          <a:blip r:embed="rId3">
            <a:alphaModFix/>
          </a:blip>
          <a:srcRect b="0" l="0" r="0" t="0"/>
          <a:stretch/>
        </p:blipFill>
        <p:spPr>
          <a:xfrm>
            <a:off x="571500" y="4291012"/>
            <a:ext cx="2541240" cy="1803796"/>
          </a:xfrm>
          <a:prstGeom prst="rect">
            <a:avLst/>
          </a:prstGeom>
          <a:noFill/>
          <a:ln>
            <a:noFill/>
          </a:ln>
        </p:spPr>
      </p:pic>
      <p:pic>
        <p:nvPicPr>
          <p:cNvPr descr="image.png" id="260" name="Google Shape;260;p25"/>
          <p:cNvPicPr preferRelativeResize="0"/>
          <p:nvPr/>
        </p:nvPicPr>
        <p:blipFill rotWithShape="1">
          <a:blip r:embed="rId4">
            <a:alphaModFix/>
          </a:blip>
          <a:srcRect b="0" l="0" r="0" t="0"/>
          <a:stretch/>
        </p:blipFill>
        <p:spPr>
          <a:xfrm>
            <a:off x="3407419" y="1820465"/>
            <a:ext cx="2541240" cy="1803796"/>
          </a:xfrm>
          <a:prstGeom prst="rect">
            <a:avLst/>
          </a:prstGeom>
          <a:noFill/>
          <a:ln>
            <a:noFill/>
          </a:ln>
        </p:spPr>
      </p:pic>
      <p:pic>
        <p:nvPicPr>
          <p:cNvPr descr="image.png" id="261" name="Google Shape;261;p25"/>
          <p:cNvPicPr preferRelativeResize="0"/>
          <p:nvPr/>
        </p:nvPicPr>
        <p:blipFill rotWithShape="1">
          <a:blip r:embed="rId5">
            <a:alphaModFix/>
          </a:blip>
          <a:srcRect b="0" l="0" r="0" t="0"/>
          <a:stretch/>
        </p:blipFill>
        <p:spPr>
          <a:xfrm>
            <a:off x="6243339" y="4291012"/>
            <a:ext cx="2541240" cy="1803796"/>
          </a:xfrm>
          <a:prstGeom prst="rect">
            <a:avLst/>
          </a:prstGeom>
          <a:noFill/>
          <a:ln>
            <a:noFill/>
          </a:ln>
        </p:spPr>
      </p:pic>
      <p:pic>
        <p:nvPicPr>
          <p:cNvPr descr="image.png" id="262" name="Google Shape;262;p25"/>
          <p:cNvPicPr preferRelativeResize="0"/>
          <p:nvPr/>
        </p:nvPicPr>
        <p:blipFill rotWithShape="1">
          <a:blip r:embed="rId6">
            <a:alphaModFix/>
          </a:blip>
          <a:srcRect b="0" l="0" r="0" t="0"/>
          <a:stretch/>
        </p:blipFill>
        <p:spPr>
          <a:xfrm>
            <a:off x="9079259" y="2064246"/>
            <a:ext cx="2541240" cy="1560016"/>
          </a:xfrm>
          <a:prstGeom prst="rect">
            <a:avLst/>
          </a:prstGeom>
          <a:noFill/>
          <a:ln>
            <a:noFill/>
          </a:ln>
        </p:spPr>
      </p:pic>
      <p:sp>
        <p:nvSpPr>
          <p:cNvPr id="263" name="Google Shape;263;p25"/>
          <p:cNvSpPr/>
          <p:nvPr/>
        </p:nvSpPr>
        <p:spPr>
          <a:xfrm>
            <a:off x="571500" y="3938587"/>
            <a:ext cx="11049000" cy="38100"/>
          </a:xfrm>
          <a:prstGeom prst="rect">
            <a:avLst/>
          </a:prstGeom>
          <a:solidFill>
            <a:srgbClr val="CBD5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4" name="Google Shape;264;p25"/>
          <p:cNvSpPr txBox="1"/>
          <p:nvPr/>
        </p:nvSpPr>
        <p:spPr>
          <a:xfrm>
            <a:off x="717995" y="4519612"/>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2023년</a:t>
            </a:r>
            <a:endParaRPr/>
          </a:p>
        </p:txBody>
      </p:sp>
      <p:sp>
        <p:nvSpPr>
          <p:cNvPr id="265" name="Google Shape;265;p25"/>
          <p:cNvSpPr txBox="1"/>
          <p:nvPr/>
        </p:nvSpPr>
        <p:spPr>
          <a:xfrm>
            <a:off x="771525" y="4919662"/>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"태동기"</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Runway Gen-1, Gen-2 등장. 3-5초 생성 가능. 호기심 수준의 실험적 용도.</a:t>
            </a:r>
            <a:endParaRPr/>
          </a:p>
        </p:txBody>
      </p:sp>
      <p:sp>
        <p:nvSpPr>
          <p:cNvPr id="266" name="Google Shape;266;p25"/>
          <p:cNvSpPr txBox="1"/>
          <p:nvPr/>
        </p:nvSpPr>
        <p:spPr>
          <a:xfrm>
            <a:off x="3553915" y="2020490"/>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2024년 2월</a:t>
            </a:r>
            <a:endParaRPr/>
          </a:p>
        </p:txBody>
      </p:sp>
      <p:sp>
        <p:nvSpPr>
          <p:cNvPr id="267" name="Google Shape;267;p25"/>
          <p:cNvSpPr txBox="1"/>
          <p:nvPr/>
        </p:nvSpPr>
        <p:spPr>
          <a:xfrm>
            <a:off x="3607444" y="2420540"/>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"Sora 쇼크"</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OpenAI Sora 발표. 60초 생성, 압도적 품질. 영상 생성 시대의 본격 개막.</a:t>
            </a:r>
            <a:endParaRPr/>
          </a:p>
        </p:txBody>
      </p:sp>
      <p:sp>
        <p:nvSpPr>
          <p:cNvPr id="268" name="Google Shape;268;p25"/>
          <p:cNvSpPr txBox="1"/>
          <p:nvPr/>
        </p:nvSpPr>
        <p:spPr>
          <a:xfrm>
            <a:off x="6389835" y="4519612"/>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2024년 6월</a:t>
            </a:r>
            <a:endParaRPr/>
          </a:p>
        </p:txBody>
      </p:sp>
      <p:sp>
        <p:nvSpPr>
          <p:cNvPr id="269" name="Google Shape;269;p25"/>
          <p:cNvSpPr txBox="1"/>
          <p:nvPr/>
        </p:nvSpPr>
        <p:spPr>
          <a:xfrm>
            <a:off x="6443364" y="4919662"/>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"Kling 1.0 출시"</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중국 Kuaishou 개발. 120초 생성. Sora보다 먼저 글로벌 실용화 성공.</a:t>
            </a:r>
            <a:endParaRPr/>
          </a:p>
        </p:txBody>
      </p:sp>
      <p:sp>
        <p:nvSpPr>
          <p:cNvPr id="270" name="Google Shape;270;p25"/>
          <p:cNvSpPr txBox="1"/>
          <p:nvPr/>
        </p:nvSpPr>
        <p:spPr>
          <a:xfrm>
            <a:off x="9225755" y="2264271"/>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2024년 12월</a:t>
            </a:r>
            <a:endParaRPr/>
          </a:p>
        </p:txBody>
      </p:sp>
      <p:sp>
        <p:nvSpPr>
          <p:cNvPr id="271" name="Google Shape;271;p25"/>
          <p:cNvSpPr txBox="1"/>
          <p:nvPr/>
        </p:nvSpPr>
        <p:spPr>
          <a:xfrm>
            <a:off x="9279284" y="2664321"/>
            <a:ext cx="2141190" cy="73134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"정식 서비스 경쟁"</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Sora 공개 서비스 시작. Runway Gen-3 Alpha 출시. 경쟁 심화.</a:t>
            </a:r>
            <a:endParaRPr/>
          </a:p>
        </p:txBody>
      </p:sp>
      <p:sp>
        <p:nvSpPr>
          <p:cNvPr id="272" name="Google Shape;272;p25"/>
          <p:cNvSpPr/>
          <p:nvPr/>
        </p:nvSpPr>
        <p:spPr>
          <a:xfrm>
            <a:off x="1727820"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3" name="Google Shape;273;p25"/>
          <p:cNvSpPr/>
          <p:nvPr/>
        </p:nvSpPr>
        <p:spPr>
          <a:xfrm>
            <a:off x="4563740"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4" name="Google Shape;274;p25"/>
          <p:cNvSpPr/>
          <p:nvPr/>
        </p:nvSpPr>
        <p:spPr>
          <a:xfrm>
            <a:off x="7399659"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5" name="Google Shape;275;p25"/>
          <p:cNvSpPr/>
          <p:nvPr/>
        </p:nvSpPr>
        <p:spPr>
          <a:xfrm>
            <a:off x="10235579"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6" name="Google Shape;276;p25"/>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AI 영상 생성 도구 타임라인 (1부: 2023–2024)</a:t>
            </a:r>
            <a:endParaRPr/>
          </a:p>
        </p:txBody>
      </p:sp>
      <p:sp>
        <p:nvSpPr>
          <p:cNvPr id="277" name="Google Shape;277;p25"/>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Use words and images to generate new videos out of existing ones.&#10;&#10;Realistically and consistently synthesize new videos by applying the composition and style of an image or text prompt to the structure of your source video. It's like filming something new, without filming anything at all. No lights. No cameras. All action.&#10;&#10;runwayml.com" id="278" name="Google Shape;278;p25" title="Gen-1: The Next Step Forward for Generative AI">
            <a:hlinkClick r:id="rId7"/>
          </p:cNvPr>
          <p:cNvPicPr preferRelativeResize="0"/>
          <p:nvPr/>
        </p:nvPicPr>
        <p:blipFill>
          <a:blip r:embed="rId8">
            <a:alphaModFix/>
          </a:blip>
          <a:stretch>
            <a:fillRect/>
          </a:stretch>
        </p:blipFill>
        <p:spPr>
          <a:xfrm>
            <a:off x="571500" y="1938094"/>
            <a:ext cx="2541250" cy="1429456"/>
          </a:xfrm>
          <a:prstGeom prst="rect">
            <a:avLst/>
          </a:prstGeom>
          <a:noFill/>
          <a:ln>
            <a:noFill/>
          </a:ln>
        </p:spPr>
      </p:pic>
      <p:pic>
        <p:nvPicPr>
          <p:cNvPr descr="Introducing Sora, our text-to-video model.&#10;&#10;Sora can create videos of up to 60 seconds featuring highly detailed scenes, complex camera motion, and multiple characters with vibrant emotions.&#10;&#10;We’ll be taking several important safety steps ahead of making Sora available in OpenAI’s products. We are working with red teamers — domain experts in areas like misinformation, hateful content, and bias — who are adversarially testing the model.&#10;&#10;All the clips in this video were generated directly by Sora without modification.&#10;&#10;Learn more about Sora: https://openai.com/sora&#10;&#10;Chapters:&#10;00:09 Dancing Kangaroo&#10;00:22 Snow Dogs&#10;00:43 River Birds&#10;00:55 Petri Dish Pandas&#10;01:08 Big Sur&#10;01:21 Movie Trailer Astronaut&#10;01:40 Coffee Pirates&#10;01:57 Tokyo Snow&#10;02:09 Cyberpunk Robot&#10;02:30 Candle Monster&#10;02:43 The Offroader&#10;03:04 Paper Origami&#10;03:27 Nosy Cat&#10;03:38 Woolly Mammoths&#10;03:51 Lagos&#10;04:14 Television Gallery&#10;04:37 Cloud Reader&#10;04:59 Miniature Construction &#10;05:11 Gold Rush Aerial &#10;05:38 Fairytale Furball &#10;05:49 Amalfi Coast Aerial&#10;06:12 Tokyo Tourist&#10;06:31 Blossoming Flower&#10;06:42 Art Museum &#10;07:05 Solemn Gentleman&#10;07:28 Eye Close-up&#10;07:47 Chinese New Year&#10;07:58 Surfing Otter&#10;08:17 Dalmatian in the Window&#10;08:31 Tokyo Train&#10;08:42 Zen Garden Gnome&#10;08:53 Flock of Paper Planes&#10;09:16 Lost Lone Wolf" id="279" name="Google Shape;279;p25" title="Introducing Sora — OpenAI’s text-to-video model">
            <a:hlinkClick r:id="rId9"/>
          </p:cNvPr>
          <p:cNvPicPr preferRelativeResize="0"/>
          <p:nvPr/>
        </p:nvPicPr>
        <p:blipFill>
          <a:blip r:embed="rId10">
            <a:alphaModFix/>
          </a:blip>
          <a:stretch>
            <a:fillRect/>
          </a:stretch>
        </p:blipFill>
        <p:spPr>
          <a:xfrm>
            <a:off x="9067000" y="4519600"/>
            <a:ext cx="2565762" cy="1443227"/>
          </a:xfrm>
          <a:prstGeom prst="rect">
            <a:avLst/>
          </a:prstGeom>
          <a:noFill/>
          <a:ln>
            <a:noFill/>
          </a:ln>
        </p:spPr>
      </p:pic>
      <p:pic>
        <p:nvPicPr>
          <p:cNvPr id="280" name="Google Shape;280;p25" title="promenade_dans_tokyo (720p).mp4">
            <a:hlinkClick r:id="rId11"/>
          </p:cNvPr>
          <p:cNvPicPr preferRelativeResize="0"/>
          <p:nvPr/>
        </p:nvPicPr>
        <p:blipFill>
          <a:blip r:embed="rId12">
            <a:alphaModFix/>
          </a:blip>
          <a:stretch>
            <a:fillRect/>
          </a:stretch>
        </p:blipFill>
        <p:spPr>
          <a:xfrm>
            <a:off x="3407425" y="4478185"/>
            <a:ext cx="2541226" cy="1429439"/>
          </a:xfrm>
          <a:prstGeom prst="rect">
            <a:avLst/>
          </a:prstGeom>
          <a:noFill/>
          <a:ln>
            <a:noFill/>
          </a:ln>
        </p:spPr>
      </p:pic>
      <p:pic>
        <p:nvPicPr>
          <p:cNvPr id="281" name="Google Shape;281;p25" title="ai comparison Kling 1.0 🙈vs Kling 1.5 new 🙉">
            <a:hlinkClick r:id="rId13"/>
          </p:cNvPr>
          <p:cNvPicPr preferRelativeResize="0"/>
          <p:nvPr/>
        </p:nvPicPr>
        <p:blipFill>
          <a:blip r:embed="rId14">
            <a:alphaModFix/>
          </a:blip>
          <a:stretch>
            <a:fillRect/>
          </a:stretch>
        </p:blipFill>
        <p:spPr>
          <a:xfrm>
            <a:off x="6127300" y="2056063"/>
            <a:ext cx="2773311" cy="1560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10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1000"/>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5" name="Shape 285"/>
        <p:cNvGrpSpPr/>
        <p:nvPr/>
      </p:nvGrpSpPr>
      <p:grpSpPr>
        <a:xfrm>
          <a:off x="0" y="0"/>
          <a:ext cx="0" cy="0"/>
          <a:chOff x="0" y="0"/>
          <a:chExt cx="0" cy="0"/>
        </a:xfrm>
      </p:grpSpPr>
      <p:pic>
        <p:nvPicPr>
          <p:cNvPr descr="image.png" id="286" name="Google Shape;286;p26"/>
          <p:cNvPicPr preferRelativeResize="0"/>
          <p:nvPr/>
        </p:nvPicPr>
        <p:blipFill rotWithShape="1">
          <a:blip r:embed="rId3">
            <a:alphaModFix/>
          </a:blip>
          <a:srcRect b="0" l="0" r="0" t="0"/>
          <a:stretch/>
        </p:blipFill>
        <p:spPr>
          <a:xfrm>
            <a:off x="571500" y="4291012"/>
            <a:ext cx="2541240" cy="1803796"/>
          </a:xfrm>
          <a:prstGeom prst="rect">
            <a:avLst/>
          </a:prstGeom>
          <a:noFill/>
          <a:ln>
            <a:noFill/>
          </a:ln>
        </p:spPr>
      </p:pic>
      <p:pic>
        <p:nvPicPr>
          <p:cNvPr descr="image.png" id="287" name="Google Shape;287;p26"/>
          <p:cNvPicPr preferRelativeResize="0"/>
          <p:nvPr/>
        </p:nvPicPr>
        <p:blipFill rotWithShape="1">
          <a:blip r:embed="rId4">
            <a:alphaModFix/>
          </a:blip>
          <a:srcRect b="0" l="0" r="0" t="0"/>
          <a:stretch/>
        </p:blipFill>
        <p:spPr>
          <a:xfrm>
            <a:off x="3407419" y="1820465"/>
            <a:ext cx="2541240" cy="1803796"/>
          </a:xfrm>
          <a:prstGeom prst="rect">
            <a:avLst/>
          </a:prstGeom>
          <a:noFill/>
          <a:ln>
            <a:noFill/>
          </a:ln>
        </p:spPr>
      </p:pic>
      <p:pic>
        <p:nvPicPr>
          <p:cNvPr descr="image.png" id="288" name="Google Shape;288;p26"/>
          <p:cNvPicPr preferRelativeResize="0"/>
          <p:nvPr/>
        </p:nvPicPr>
        <p:blipFill rotWithShape="1">
          <a:blip r:embed="rId5">
            <a:alphaModFix/>
          </a:blip>
          <a:srcRect b="0" l="0" r="0" t="0"/>
          <a:stretch/>
        </p:blipFill>
        <p:spPr>
          <a:xfrm>
            <a:off x="6243339" y="4291012"/>
            <a:ext cx="2541240" cy="1803796"/>
          </a:xfrm>
          <a:prstGeom prst="rect">
            <a:avLst/>
          </a:prstGeom>
          <a:noFill/>
          <a:ln>
            <a:noFill/>
          </a:ln>
        </p:spPr>
      </p:pic>
      <p:pic>
        <p:nvPicPr>
          <p:cNvPr descr="image.png" id="289" name="Google Shape;289;p26"/>
          <p:cNvPicPr preferRelativeResize="0"/>
          <p:nvPr/>
        </p:nvPicPr>
        <p:blipFill rotWithShape="1">
          <a:blip r:embed="rId6">
            <a:alphaModFix/>
          </a:blip>
          <a:srcRect b="0" l="0" r="0" t="0"/>
          <a:stretch/>
        </p:blipFill>
        <p:spPr>
          <a:xfrm>
            <a:off x="9079259" y="1820465"/>
            <a:ext cx="2541240" cy="1803796"/>
          </a:xfrm>
          <a:prstGeom prst="rect">
            <a:avLst/>
          </a:prstGeom>
          <a:noFill/>
          <a:ln>
            <a:noFill/>
          </a:ln>
        </p:spPr>
      </p:pic>
      <p:sp>
        <p:nvSpPr>
          <p:cNvPr id="290" name="Google Shape;290;p26"/>
          <p:cNvSpPr/>
          <p:nvPr/>
        </p:nvSpPr>
        <p:spPr>
          <a:xfrm>
            <a:off x="571500" y="3938587"/>
            <a:ext cx="11049000" cy="38100"/>
          </a:xfrm>
          <a:prstGeom prst="rect">
            <a:avLst/>
          </a:prstGeom>
          <a:solidFill>
            <a:srgbClr val="CBD5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1" name="Google Shape;291;p26"/>
          <p:cNvSpPr txBox="1"/>
          <p:nvPr/>
        </p:nvSpPr>
        <p:spPr>
          <a:xfrm>
            <a:off x="717995" y="4519612"/>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2025년</a:t>
            </a:r>
            <a:endParaRPr/>
          </a:p>
        </p:txBody>
      </p:sp>
      <p:sp>
        <p:nvSpPr>
          <p:cNvPr id="292" name="Google Shape;292;p26"/>
          <p:cNvSpPr txBox="1"/>
          <p:nvPr/>
        </p:nvSpPr>
        <p:spPr>
          <a:xfrm>
            <a:off x="771525" y="4919662"/>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"품질 급상승"</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Google Veo 시리즈, Runway Gen-4 등 각 도구 1080p 이상 고품질 도달.</a:t>
            </a:r>
            <a:endParaRPr/>
          </a:p>
        </p:txBody>
      </p:sp>
      <p:sp>
        <p:nvSpPr>
          <p:cNvPr id="293" name="Google Shape;293;p26"/>
          <p:cNvSpPr txBox="1"/>
          <p:nvPr/>
        </p:nvSpPr>
        <p:spPr>
          <a:xfrm>
            <a:off x="3553915" y="2020490"/>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2025년 12월</a:t>
            </a:r>
            <a:endParaRPr/>
          </a:p>
        </p:txBody>
      </p:sp>
      <p:sp>
        <p:nvSpPr>
          <p:cNvPr id="294" name="Google Shape;294;p26"/>
          <p:cNvSpPr txBox="1"/>
          <p:nvPr/>
        </p:nvSpPr>
        <p:spPr>
          <a:xfrm>
            <a:off x="3607444" y="2420540"/>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"오디오 혁명"</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Kling 2.6 출시. 영상과 오디오(효과음, 배경음)를 한 번에 동시 생성 시작.</a:t>
            </a:r>
            <a:endParaRPr/>
          </a:p>
        </p:txBody>
      </p:sp>
      <p:sp>
        <p:nvSpPr>
          <p:cNvPr id="295" name="Google Shape;295;p26"/>
          <p:cNvSpPr txBox="1"/>
          <p:nvPr/>
        </p:nvSpPr>
        <p:spPr>
          <a:xfrm>
            <a:off x="6389835" y="4519612"/>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2026년 2월</a:t>
            </a:r>
            <a:endParaRPr/>
          </a:p>
        </p:txBody>
      </p:sp>
      <p:sp>
        <p:nvSpPr>
          <p:cNvPr id="296" name="Google Shape;296;p26"/>
          <p:cNvSpPr txBox="1"/>
          <p:nvPr/>
        </p:nvSpPr>
        <p:spPr>
          <a:xfrm>
            <a:off x="6443364" y="4919662"/>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"Seedance 2.0 등극"</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ByteDance 개발. 글로벌 리더보드 1위 달성. 멀티샷 단일 생성 기술 도입.</a:t>
            </a:r>
            <a:endParaRPr/>
          </a:p>
        </p:txBody>
      </p:sp>
      <p:sp>
        <p:nvSpPr>
          <p:cNvPr id="297" name="Google Shape;297;p26"/>
          <p:cNvSpPr txBox="1"/>
          <p:nvPr/>
        </p:nvSpPr>
        <p:spPr>
          <a:xfrm>
            <a:off x="9225755" y="2020490"/>
            <a:ext cx="2248249" cy="30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1B5E20"/>
                </a:solidFill>
                <a:latin typeface="Noto Sans KR"/>
                <a:ea typeface="Noto Sans KR"/>
                <a:cs typeface="Noto Sans KR"/>
                <a:sym typeface="Noto Sans KR"/>
              </a:rPr>
              <a:t>2026년 3월</a:t>
            </a:r>
            <a:endParaRPr/>
          </a:p>
        </p:txBody>
      </p:sp>
      <p:sp>
        <p:nvSpPr>
          <p:cNvPr id="298" name="Google Shape;298;p26"/>
          <p:cNvSpPr txBox="1"/>
          <p:nvPr/>
        </p:nvSpPr>
        <p:spPr>
          <a:xfrm>
            <a:off x="9279284" y="2420540"/>
            <a:ext cx="2141190" cy="975121"/>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"판도 변화"</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Kling 3.0 출시 및 OpenAI Sora 서비스 종료 발표. 영원한 1위는 없음.</a:t>
            </a:r>
            <a:endParaRPr/>
          </a:p>
        </p:txBody>
      </p:sp>
      <p:sp>
        <p:nvSpPr>
          <p:cNvPr id="299" name="Google Shape;299;p26"/>
          <p:cNvSpPr/>
          <p:nvPr/>
        </p:nvSpPr>
        <p:spPr>
          <a:xfrm>
            <a:off x="1727820"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0" name="Google Shape;300;p26"/>
          <p:cNvSpPr/>
          <p:nvPr/>
        </p:nvSpPr>
        <p:spPr>
          <a:xfrm>
            <a:off x="4563740"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1" name="Google Shape;301;p26"/>
          <p:cNvSpPr/>
          <p:nvPr/>
        </p:nvSpPr>
        <p:spPr>
          <a:xfrm>
            <a:off x="7399659"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2" name="Google Shape;302;p26"/>
          <p:cNvSpPr/>
          <p:nvPr/>
        </p:nvSpPr>
        <p:spPr>
          <a:xfrm>
            <a:off x="10235579" y="3843337"/>
            <a:ext cx="228600" cy="228600"/>
          </a:xfrm>
          <a:prstGeom prst="roundRect">
            <a:avLst>
              <a:gd fmla="val 50000" name="adj"/>
            </a:avLst>
          </a:prstGeom>
          <a:solidFill>
            <a:srgbClr val="FFFFFF"/>
          </a:solidFill>
          <a:ln cap="flat" cmpd="sng" w="38100">
            <a:solidFill>
              <a:srgbClr val="1B5E2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3" name="Google Shape;303;p26"/>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AI 영상 생성 도구 타임라인 (2부: 2025–2026)</a:t>
            </a:r>
            <a:endParaRPr/>
          </a:p>
        </p:txBody>
      </p:sp>
      <p:sp>
        <p:nvSpPr>
          <p:cNvPr id="304" name="Google Shape;304;p26"/>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We're giving creators more artistic control with increased support for audio across all features. We’re also bringing audio to existing capabilities like “Ingredients to Video,” “Frames to Video” and “Extend.”&#10;&#10;We’re also introducing Veo 3.1, which brings richer audio, more narrative control, and enhanced realism that captures true-to-life textures. Veo 3.1 is state-of-the-art and builds on Veo 3, with stronger prompt adherence and improved audiovisual quality when turning images into videos.&#10;&#10;Try it today at flow.google and learn more athttps://blog.google/technology/ai/veo-updates-flow&#10;____&#10;&#10;Subscribe to our channel https://www.youtube.com/@googledeepmind&#10;Find us on X https://twitter.com/GoogleDeepMind&#10;Follow us on Instagram https://instagram.com/googledeepmind&#10;Add us on Linkedin https://www.linkedin.com/company/deepmind/" id="305" name="Google Shape;305;p26" title="Veo 3.1 - Designed to empower creatives">
            <a:hlinkClick r:id="rId7"/>
          </p:cNvPr>
          <p:cNvPicPr preferRelativeResize="0"/>
          <p:nvPr/>
        </p:nvPicPr>
        <p:blipFill>
          <a:blip r:embed="rId8">
            <a:alphaModFix/>
          </a:blip>
          <a:stretch>
            <a:fillRect/>
          </a:stretch>
        </p:blipFill>
        <p:spPr>
          <a:xfrm>
            <a:off x="607476" y="1966202"/>
            <a:ext cx="2541225" cy="1429439"/>
          </a:xfrm>
          <a:prstGeom prst="rect">
            <a:avLst/>
          </a:prstGeom>
          <a:noFill/>
          <a:ln>
            <a:noFill/>
          </a:ln>
        </p:spPr>
      </p:pic>
      <p:pic>
        <p:nvPicPr>
          <p:cNvPr descr="#AI영상 #클링2.6 #klingO1 #higgsfield &#10;&#10;* Kling2.6 (힉스필드) 둘러보기&#10;https://goto.higgsfield.ai/9L1nNj&#10;&#10;0:00 인트로&#10;0:49 클링2.6 소개&#10;1:25 힉스필드 / 언리미티드 옵션&#10;2:35 오디오 생성 프롬프트&#10;4:02 다국어 립싱크&#10;5:24 그외 변화점&#10;6:41 누구에게 필요한가?&#10;&#10;------------------------------------------------&#10;&#10;*내가 사용하는 음악 &amp; 영상 소스&#10;&#10;■ 아트리스트: https://artlist.io/artlist-70446/?artlist_aid=DBKyuQ_3776&amp;utm_source=affiliate_p&amp;utm_medium=DBKyuQ_3776&amp;utm_campaign=DBKyuQ_3776&#10;(해당 링크를 통해 Artlist에 가입하면 1년 구독 시 2개월 추가 무료 사용 혜택을 얻을 수 있습니다.&#10;&#10;■ 에피데믹사운드: http://share.epidemicsound.com/C9zjW&#10;(음원 30일 무료이용 가능)&#10;&#10;■ MotionVFX: https://motionvfx.sjv.io/c/3155068/614046/10011&#10;&#10;■ 모션어레이: https://motionarray.com/?artlist_aid=KyuQ_648&amp;utm_source=affiliate_p&amp;utm_medium=KyuQ_648&amp;utm_campaign=KyuQ_648&#10;&#10;------------------------------------------------&#10;&#10;*내가 사용하는 AI 플랫폼&#10;&#10;■ Kling AI&#10;https://pro.klingai.com/h5-app/invitation?code=7BMMB36CPP9X&#10;(해당 URL로 플랜 첫 구독 시, +50%의 크래딧 추가 증정)&#10;추천코드: 7BMMB36CPP9X&#10;&#10;■ 힉스필드&#10;https://goto.higgsfield.ai/9L1nNj&#10;&#10;* 비지니스 문의: viralcat@naver.com" id="306" name="Google Shape;306;p26" title="Kling 2.6의 놀라운 오디오 자동 생성 기능 | 클링2.6, 힉스필드 #ai영상">
            <a:hlinkClick r:id="rId9"/>
          </p:cNvPr>
          <p:cNvPicPr preferRelativeResize="0"/>
          <p:nvPr/>
        </p:nvPicPr>
        <p:blipFill>
          <a:blip r:embed="rId10">
            <a:alphaModFix/>
          </a:blip>
          <a:stretch>
            <a:fillRect/>
          </a:stretch>
        </p:blipFill>
        <p:spPr>
          <a:xfrm>
            <a:off x="3385788" y="4440977"/>
            <a:ext cx="2584525" cy="1453795"/>
          </a:xfrm>
          <a:prstGeom prst="rect">
            <a:avLst/>
          </a:prstGeom>
          <a:noFill/>
          <a:ln>
            <a:noFill/>
          </a:ln>
        </p:spPr>
      </p:pic>
      <p:pic>
        <p:nvPicPr>
          <p:cNvPr descr="Which AI Video Generator is the BEST in 2026? I put Kling 3.0, Seedance 2.0, OpenAI's Sora 2, and Google Veo 3.1 head-to-head to see which one wins.&#10;&#10;🚀 Try Seedance 2.0 on Higgsfield: https://higgsfield.ai?fpr=dom25&#10;&#10;In this video, I use 20 identical prompts across all four models to generate 80 videos, testing everything from complex physics and fluid simulations to multilingual lip-sync and hyper-realistic human micro-expressions.&#10;&#10;Which AI actually wins in 2026? We’re looking at motion consistency, prompt adherence, and cinematic quality side-by-side.&#10;&#10;Check out also my following video where I stress test Seedance 2.0 with 10 complex prompts:&#10;https://www.youtube.com/watch?v=KnyrIp9qRuU&#10;&#10;Check out also my other AI video comparisons:&#10;https://youtu.be/fmKo0co5w20&#10;https://youtu.be/5BbNDct5BD8&#10;https://youtu.be/r9F5OR6jVtk&#10;https://youtu.be/YJa71OzfN6Q&#10;&#10;Timestamps:&#10;0:00 – Intro: The Ultimate 4-Way AI Video Battle&#10;00:13 – High-Speed FPV Drone Factory Race&#10;00:47 – Multilingual Lip-Sync Test (English &amp; Mandarin)&#10;01:27 – Jenga Tower Physics &amp; Realistic Collapse&#10;02:02 – Plane Cockpit Action (Image-to-Video)&#10;02:49 – World Leaders in Mortal Kombat&#10;03:26 – Female Diver &amp; Water Reflection Physics&#10;04:06 – Emotional Storytelling: The Soldier’s Return&#10;04:46 – First-Person POV Mountain Motorbike Racing&#10;05:15 – Urban Chase &amp; Fruit Stand Explosion&#10;05:55 – Tornado Destruction &amp; Debris Physics&#10;06:30 – Gymnast Balance Beam Backflip&#10;07:04 – Wuxia Ink-Wash Animation &amp; Calligraphy&#10;07:49 – 360° Orbit: Violinist in the Rain&#10;08:27 – Vlog Mirror Glitch (Consistency Test)&#10;09:20 – Nature Documentary: Otter Flying an Airplane&#10;10:05 – Sci-Fi Hallway Fight: Man vs. Robots&#10;10:49 – Mockumentary: Godzilla-sized Cat in Chongqing&#10;11:43 – Surrealism Test: Giant Snail Racing&#10;12:31 – Macro Wine Pour &amp; Capillary Action&#10;&#10;#aivideogenerator #aibattle #klingai #seedance #veo3 #sora2" id="307" name="Google Shape;307;p26" title="Kling 3.0 vs Seedance 2 vs Veo 3.1 vs Sora 2: The Ultimate AI Video Comparison">
            <a:hlinkClick r:id="rId11"/>
          </p:cNvPr>
          <p:cNvPicPr preferRelativeResize="0"/>
          <p:nvPr/>
        </p:nvPicPr>
        <p:blipFill>
          <a:blip r:embed="rId12">
            <a:alphaModFix/>
          </a:blip>
          <a:stretch>
            <a:fillRect/>
          </a:stretch>
        </p:blipFill>
        <p:spPr>
          <a:xfrm>
            <a:off x="6320276" y="2028675"/>
            <a:ext cx="2464300" cy="1386169"/>
          </a:xfrm>
          <a:prstGeom prst="rect">
            <a:avLst/>
          </a:prstGeom>
          <a:noFill/>
          <a:ln>
            <a:noFill/>
          </a:ln>
        </p:spPr>
      </p:pic>
      <p:pic>
        <p:nvPicPr>
          <p:cNvPr descr="오픈AI가  동영상 제작 인공지능,  소라2의 서비스를 돌연  종료키로 했습니다. 경쟁작들이  속속 등장하면서  수익성이 악화된 것으로 보이는데요. 내가 만든 동영상은  보존 가능한 것인지  사용자들은 당혹해하고 있습니다.  전동흔 기자입니다.&#10;&#10; [리포트]&#10;&#10; 소라2를 활용해 동영상을 제작해 봤습니다.&#10;&#10; '정장 입은  남성이  KBS 앞에 차를 몰고 와 내린다'는 간단한 지시문만으로도 영화 같은 영상이 뚝딱 만들어집니다.&#10;&#10;[&quot;이건 AI가 만든 영상입니다.&quot;]&#10;&#10; 손쉬운 사용법으로  한때 900만 건 이상 다운로드되며  전 세계적인 인기를 끌었습니다.&#10;&#10; 그런데 오픈AI가  소라2의 서비스를 돌연 종료하기로 했습니다.&#10;&#10; 신규 서비스를 시작한 지  불과 6달 만입니다.&#10;&#10;중국 씨댄스 등  경쟁작들이 소라2를 넘어서는  기술력을 보이면서,  수익성이 악화된 걸로 보입니다.&#10;&#10;[이상훈/AI 비주얼 디렉터 : &quot;텍스트에 비해서 이미지와 비디오는 엄청나게 많은 GPU(그래픽처리장치)와 전기를 사용하게 됩니다. 실제로 발생하는 수익률에 차이가 분명히 있고요.&quot;]&#10;&#10; 실제로 소라2는  미국 무료 앱 순위 100위 밖으로  밀려나며 고전을 면치 못하고  있습니다.&#10;&#10; 동영상 저작권 문제로  인공지능 학습이 쉽지 않은 데다,  딥페이크 등 범죄에 악용되며  사회적 논란을 일으킨 것도  발목을 잡았습니다.&#10;&#10; 사용자들은 내 창작물이 사라질까 걱정입니다.&#10;&#10;[여승호/AI 아트 디렉터 : &quot;(서비스 종료 발표 이후) 프롬프트를 거의 이해를 못 하고요. 영상 제작이 거의 안 되게끔 되어 있어요. (플랫폼을 남겨서) 다운로드도 할 수 있게끔 해 놓으면 참 좋지 않을까 생각이 듭니다.&quot;]&#10;&#10;유럽은 디지털 서비스 종료 후에도 이용자가 데이터를 다른 플랫폼으로 옮겨 활용할 수 있도록 보장하고  있습니다.&#10;&#10; 국내에서도  이용자들이 피해를 입지 않게 최소한의 데이터 보존 기준을  마련해야 한다는 의견이  설득력을 얻고 있습니다.  &#10;&#10;KBS 뉴스 전동흔입니다.&#10;&#10; 촬영기자:윤재영/영상편집:김철/그래픽:유건수/화면제공:임다영 AI 아트 디렉터 &#10; &#10;▣ KBS 기사 원문보기 : http://news.kbs.co.kr/news/view.do?ncd=8519371 &#10; &#10;▣ 제보 하기 &#10;◇ 카카오톡 : 'KBS제보' 검색 &#10;◇ 전화 : 02-781-1234 &#10;◇ 홈페이지 : https://goo.gl/4bWbkG &#10;◇ 이메일 : kbs1234@kbs.co.kr &#10; &#10;Copyright ⓒ KBS. All rights reserved. 무단 전재, 재배포 및 이용(AI 학습 포함) 금지 &#10; &#10;#인공지능 #소라2 #서비스종료 #오픈AI" id="308" name="Google Shape;308;p26" title="소라2 돌연 철수에 ‘당혹’…“내 영상은 어떻게?” / KBS  2026.03.26.">
            <a:hlinkClick r:id="rId13"/>
          </p:cNvPr>
          <p:cNvPicPr preferRelativeResize="0"/>
          <p:nvPr/>
        </p:nvPicPr>
        <p:blipFill>
          <a:blip r:embed="rId14">
            <a:alphaModFix/>
          </a:blip>
          <a:stretch>
            <a:fillRect/>
          </a:stretch>
        </p:blipFill>
        <p:spPr>
          <a:xfrm>
            <a:off x="9008112" y="4413137"/>
            <a:ext cx="2683525" cy="1509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p27" title="1%CLUBㅣ일프로클럽_DUnKAoaE175.mp4">
            <a:hlinkClick r:id="rId3"/>
          </p:cNvPr>
          <p:cNvPicPr preferRelativeResize="0"/>
          <p:nvPr/>
        </p:nvPicPr>
        <p:blipFill>
          <a:blip r:embed="rId4">
            <a:alphaModFix/>
          </a:blip>
          <a:stretch>
            <a:fillRect/>
          </a:stretch>
        </p:blipFill>
        <p:spPr>
          <a:xfrm>
            <a:off x="152400" y="152400"/>
            <a:ext cx="11650134" cy="65532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7" name="Shape 317"/>
        <p:cNvGrpSpPr/>
        <p:nvPr/>
      </p:nvGrpSpPr>
      <p:grpSpPr>
        <a:xfrm>
          <a:off x="0" y="0"/>
          <a:ext cx="0" cy="0"/>
          <a:chOff x="0" y="0"/>
          <a:chExt cx="0" cy="0"/>
        </a:xfrm>
      </p:grpSpPr>
      <p:sp>
        <p:nvSpPr>
          <p:cNvPr id="318" name="Google Shape;318;p28"/>
          <p:cNvSpPr txBox="1"/>
          <p:nvPr/>
        </p:nvSpPr>
        <p:spPr>
          <a:xfrm>
            <a:off x="792950" y="1433512"/>
            <a:ext cx="5550600" cy="346200"/>
          </a:xfrm>
          <a:prstGeom prst="rect">
            <a:avLst/>
          </a:prstGeom>
          <a:noFill/>
          <a:ln>
            <a:noFill/>
          </a:ln>
        </p:spPr>
        <p:txBody>
          <a:bodyPr anchorCtr="0" anchor="t" bIns="0" lIns="285750" spcFirstLastPara="1" rIns="0" wrap="square" tIns="0">
            <a:spAutoFit/>
          </a:bodyPr>
          <a:lstStyle/>
          <a:p>
            <a:pPr indent="0" lvl="0" marL="0" marR="0" rtl="0" algn="l">
              <a:spcBef>
                <a:spcPts val="0"/>
              </a:spcBef>
              <a:spcAft>
                <a:spcPts val="0"/>
              </a:spcAft>
              <a:buNone/>
            </a:pPr>
            <a:r>
              <a:rPr b="0" i="0" lang="en-US" sz="2250" u="none" cap="none" strike="noStrike">
                <a:solidFill>
                  <a:srgbClr val="1B5E20"/>
                </a:solidFill>
                <a:latin typeface="Noto Sans KR"/>
                <a:ea typeface="Noto Sans KR"/>
                <a:cs typeface="Noto Sans KR"/>
                <a:sym typeface="Noto Sans KR"/>
              </a:rPr>
              <a:t>AI가 잘 하는 것</a:t>
            </a:r>
            <a:endParaRPr/>
          </a:p>
        </p:txBody>
      </p:sp>
      <p:sp>
        <p:nvSpPr>
          <p:cNvPr id="319" name="Google Shape;319;p28"/>
          <p:cNvSpPr txBox="1"/>
          <p:nvPr/>
        </p:nvSpPr>
        <p:spPr>
          <a:xfrm>
            <a:off x="792950" y="4014787"/>
            <a:ext cx="5550600" cy="346200"/>
          </a:xfrm>
          <a:prstGeom prst="rect">
            <a:avLst/>
          </a:prstGeom>
          <a:noFill/>
          <a:ln>
            <a:noFill/>
          </a:ln>
        </p:spPr>
        <p:txBody>
          <a:bodyPr anchorCtr="0" anchor="t" bIns="0" lIns="285750" spcFirstLastPara="1" rIns="0" wrap="square" tIns="0">
            <a:spAutoFit/>
          </a:bodyPr>
          <a:lstStyle/>
          <a:p>
            <a:pPr indent="0" lvl="0" marL="0" marR="0" rtl="0" algn="l">
              <a:spcBef>
                <a:spcPts val="0"/>
              </a:spcBef>
              <a:spcAft>
                <a:spcPts val="0"/>
              </a:spcAft>
              <a:buNone/>
            </a:pPr>
            <a:r>
              <a:rPr b="0" i="0" lang="en-US" sz="2250" u="none" cap="none" strike="noStrike">
                <a:solidFill>
                  <a:srgbClr val="EF4444"/>
                </a:solidFill>
                <a:latin typeface="Noto Sans KR"/>
                <a:ea typeface="Noto Sans KR"/>
                <a:cs typeface="Noto Sans KR"/>
                <a:sym typeface="Noto Sans KR"/>
              </a:rPr>
              <a:t>AI가 아직 어려운 것</a:t>
            </a:r>
            <a:endParaRPr/>
          </a:p>
        </p:txBody>
      </p:sp>
      <p:pic>
        <p:nvPicPr>
          <p:cNvPr descr="image.png" id="320" name="Google Shape;320;p28"/>
          <p:cNvPicPr preferRelativeResize="0"/>
          <p:nvPr/>
        </p:nvPicPr>
        <p:blipFill rotWithShape="1">
          <a:blip r:embed="rId3">
            <a:alphaModFix/>
          </a:blip>
          <a:srcRect b="0" l="0" r="0" t="0"/>
          <a:stretch/>
        </p:blipFill>
        <p:spPr>
          <a:xfrm>
            <a:off x="694979" y="1475694"/>
            <a:ext cx="285750" cy="285750"/>
          </a:xfrm>
          <a:prstGeom prst="rect">
            <a:avLst/>
          </a:prstGeom>
          <a:noFill/>
          <a:ln>
            <a:noFill/>
          </a:ln>
        </p:spPr>
      </p:pic>
      <p:sp>
        <p:nvSpPr>
          <p:cNvPr id="321" name="Google Shape;321;p28"/>
          <p:cNvSpPr txBox="1"/>
          <p:nvPr/>
        </p:nvSpPr>
        <p:spPr>
          <a:xfrm>
            <a:off x="1078700" y="1995487"/>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5~15초 길이의 고품질 단편 클립 생성</a:t>
            </a:r>
            <a:endParaRPr/>
          </a:p>
        </p:txBody>
      </p:sp>
      <p:sp>
        <p:nvSpPr>
          <p:cNvPr id="322" name="Google Shape;322;p28"/>
          <p:cNvSpPr txBox="1"/>
          <p:nvPr/>
        </p:nvSpPr>
        <p:spPr>
          <a:xfrm>
            <a:off x="1078700" y="2471737"/>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자연 배경, 추상 장면, 풍경의 시각화</a:t>
            </a:r>
            <a:endParaRPr/>
          </a:p>
        </p:txBody>
      </p:sp>
      <p:sp>
        <p:nvSpPr>
          <p:cNvPr id="323" name="Google Shape;323;p28"/>
          <p:cNvSpPr txBox="1"/>
          <p:nvPr/>
        </p:nvSpPr>
        <p:spPr>
          <a:xfrm>
            <a:off x="1078700" y="2947987"/>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부드러운 카메라 무브먼트 (Pan, Dolly 등)</a:t>
            </a:r>
            <a:endParaRPr/>
          </a:p>
        </p:txBody>
      </p:sp>
      <p:sp>
        <p:nvSpPr>
          <p:cNvPr id="324" name="Google Shape;324;p28"/>
          <p:cNvSpPr txBox="1"/>
          <p:nvPr/>
        </p:nvSpPr>
        <p:spPr>
          <a:xfrm>
            <a:off x="1078700" y="3424237"/>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물리적 현상 (파도, 연기, 빛) 표현</a:t>
            </a:r>
            <a:endParaRPr/>
          </a:p>
        </p:txBody>
      </p:sp>
      <p:pic>
        <p:nvPicPr>
          <p:cNvPr descr="image.png" id="325" name="Google Shape;325;p28"/>
          <p:cNvPicPr preferRelativeResize="0"/>
          <p:nvPr/>
        </p:nvPicPr>
        <p:blipFill rotWithShape="1">
          <a:blip r:embed="rId4">
            <a:alphaModFix/>
          </a:blip>
          <a:srcRect b="0" l="0" r="0" t="0"/>
          <a:stretch/>
        </p:blipFill>
        <p:spPr>
          <a:xfrm>
            <a:off x="694979" y="4056969"/>
            <a:ext cx="285750" cy="285750"/>
          </a:xfrm>
          <a:prstGeom prst="rect">
            <a:avLst/>
          </a:prstGeom>
          <a:noFill/>
          <a:ln>
            <a:noFill/>
          </a:ln>
        </p:spPr>
      </p:pic>
      <p:sp>
        <p:nvSpPr>
          <p:cNvPr id="326" name="Google Shape;326;p28"/>
          <p:cNvSpPr txBox="1"/>
          <p:nvPr/>
        </p:nvSpPr>
        <p:spPr>
          <a:xfrm>
            <a:off x="1078700" y="4576762"/>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30초 이상의 일관된 장편 서사 유지</a:t>
            </a:r>
            <a:endParaRPr/>
          </a:p>
        </p:txBody>
      </p:sp>
      <p:sp>
        <p:nvSpPr>
          <p:cNvPr id="327" name="Google Shape;327;p28"/>
          <p:cNvSpPr txBox="1"/>
          <p:nvPr/>
        </p:nvSpPr>
        <p:spPr>
          <a:xfrm>
            <a:off x="1078700" y="5053012"/>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영상 내 텍스트(글자) 정확하게 렌더링</a:t>
            </a:r>
            <a:endParaRPr/>
          </a:p>
        </p:txBody>
      </p:sp>
      <p:sp>
        <p:nvSpPr>
          <p:cNvPr id="328" name="Google Shape;328;p28"/>
          <p:cNvSpPr txBox="1"/>
          <p:nvPr/>
        </p:nvSpPr>
        <p:spPr>
          <a:xfrm>
            <a:off x="1078700" y="5529262"/>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여러 인물의 복잡한 물리적 상호작용</a:t>
            </a:r>
            <a:endParaRPr/>
          </a:p>
        </p:txBody>
      </p:sp>
      <p:sp>
        <p:nvSpPr>
          <p:cNvPr id="329" name="Google Shape;329;p28"/>
          <p:cNvSpPr txBox="1"/>
          <p:nvPr/>
        </p:nvSpPr>
        <p:spPr>
          <a:xfrm>
            <a:off x="1078700" y="6005512"/>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동일 캐릭터를 여러 씬에 걸쳐 완벽히 유지</a:t>
            </a:r>
            <a:endParaRPr/>
          </a:p>
        </p:txBody>
      </p:sp>
      <p:pic>
        <p:nvPicPr>
          <p:cNvPr descr="image.png" id="330" name="Google Shape;330;p28"/>
          <p:cNvPicPr preferRelativeResize="0"/>
          <p:nvPr/>
        </p:nvPicPr>
        <p:blipFill rotWithShape="1">
          <a:blip r:embed="rId5">
            <a:alphaModFix/>
          </a:blip>
          <a:srcRect b="0" l="0" r="0" t="0"/>
          <a:stretch/>
        </p:blipFill>
        <p:spPr>
          <a:xfrm>
            <a:off x="792950" y="2038350"/>
            <a:ext cx="171450" cy="200025"/>
          </a:xfrm>
          <a:prstGeom prst="rect">
            <a:avLst/>
          </a:prstGeom>
          <a:noFill/>
          <a:ln>
            <a:noFill/>
          </a:ln>
        </p:spPr>
      </p:pic>
      <p:pic>
        <p:nvPicPr>
          <p:cNvPr descr="image.png" id="331" name="Google Shape;331;p28"/>
          <p:cNvPicPr preferRelativeResize="0"/>
          <p:nvPr/>
        </p:nvPicPr>
        <p:blipFill rotWithShape="1">
          <a:blip r:embed="rId5">
            <a:alphaModFix/>
          </a:blip>
          <a:srcRect b="0" l="0" r="0" t="0"/>
          <a:stretch/>
        </p:blipFill>
        <p:spPr>
          <a:xfrm>
            <a:off x="792950" y="2514600"/>
            <a:ext cx="171450" cy="200025"/>
          </a:xfrm>
          <a:prstGeom prst="rect">
            <a:avLst/>
          </a:prstGeom>
          <a:noFill/>
          <a:ln>
            <a:noFill/>
          </a:ln>
        </p:spPr>
      </p:pic>
      <p:pic>
        <p:nvPicPr>
          <p:cNvPr descr="image.png" id="332" name="Google Shape;332;p28"/>
          <p:cNvPicPr preferRelativeResize="0"/>
          <p:nvPr/>
        </p:nvPicPr>
        <p:blipFill rotWithShape="1">
          <a:blip r:embed="rId5">
            <a:alphaModFix/>
          </a:blip>
          <a:srcRect b="0" l="0" r="0" t="0"/>
          <a:stretch/>
        </p:blipFill>
        <p:spPr>
          <a:xfrm>
            <a:off x="792950" y="2990850"/>
            <a:ext cx="171450" cy="200025"/>
          </a:xfrm>
          <a:prstGeom prst="rect">
            <a:avLst/>
          </a:prstGeom>
          <a:noFill/>
          <a:ln>
            <a:noFill/>
          </a:ln>
        </p:spPr>
      </p:pic>
      <p:pic>
        <p:nvPicPr>
          <p:cNvPr descr="image.png" id="333" name="Google Shape;333;p28"/>
          <p:cNvPicPr preferRelativeResize="0"/>
          <p:nvPr/>
        </p:nvPicPr>
        <p:blipFill rotWithShape="1">
          <a:blip r:embed="rId5">
            <a:alphaModFix/>
          </a:blip>
          <a:srcRect b="0" l="0" r="0" t="0"/>
          <a:stretch/>
        </p:blipFill>
        <p:spPr>
          <a:xfrm>
            <a:off x="792950" y="3467100"/>
            <a:ext cx="171450" cy="200025"/>
          </a:xfrm>
          <a:prstGeom prst="rect">
            <a:avLst/>
          </a:prstGeom>
          <a:noFill/>
          <a:ln>
            <a:noFill/>
          </a:ln>
        </p:spPr>
      </p:pic>
      <p:pic>
        <p:nvPicPr>
          <p:cNvPr descr="image.png" id="334" name="Google Shape;334;p28"/>
          <p:cNvPicPr preferRelativeResize="0"/>
          <p:nvPr/>
        </p:nvPicPr>
        <p:blipFill rotWithShape="1">
          <a:blip r:embed="rId6">
            <a:alphaModFix/>
          </a:blip>
          <a:srcRect b="0" l="0" r="0" t="0"/>
          <a:stretch/>
        </p:blipFill>
        <p:spPr>
          <a:xfrm>
            <a:off x="792950" y="4619625"/>
            <a:ext cx="142875" cy="200025"/>
          </a:xfrm>
          <a:prstGeom prst="rect">
            <a:avLst/>
          </a:prstGeom>
          <a:noFill/>
          <a:ln>
            <a:noFill/>
          </a:ln>
        </p:spPr>
      </p:pic>
      <p:pic>
        <p:nvPicPr>
          <p:cNvPr descr="image.png" id="335" name="Google Shape;335;p28"/>
          <p:cNvPicPr preferRelativeResize="0"/>
          <p:nvPr/>
        </p:nvPicPr>
        <p:blipFill rotWithShape="1">
          <a:blip r:embed="rId6">
            <a:alphaModFix/>
          </a:blip>
          <a:srcRect b="0" l="0" r="0" t="0"/>
          <a:stretch/>
        </p:blipFill>
        <p:spPr>
          <a:xfrm>
            <a:off x="792950" y="5095875"/>
            <a:ext cx="142875" cy="200025"/>
          </a:xfrm>
          <a:prstGeom prst="rect">
            <a:avLst/>
          </a:prstGeom>
          <a:noFill/>
          <a:ln>
            <a:noFill/>
          </a:ln>
        </p:spPr>
      </p:pic>
      <p:pic>
        <p:nvPicPr>
          <p:cNvPr descr="image.png" id="336" name="Google Shape;336;p28"/>
          <p:cNvPicPr preferRelativeResize="0"/>
          <p:nvPr/>
        </p:nvPicPr>
        <p:blipFill rotWithShape="1">
          <a:blip r:embed="rId6">
            <a:alphaModFix/>
          </a:blip>
          <a:srcRect b="0" l="0" r="0" t="0"/>
          <a:stretch/>
        </p:blipFill>
        <p:spPr>
          <a:xfrm>
            <a:off x="792950" y="5572125"/>
            <a:ext cx="142875" cy="200025"/>
          </a:xfrm>
          <a:prstGeom prst="rect">
            <a:avLst/>
          </a:prstGeom>
          <a:noFill/>
          <a:ln>
            <a:noFill/>
          </a:ln>
        </p:spPr>
      </p:pic>
      <p:pic>
        <p:nvPicPr>
          <p:cNvPr descr="image.png" id="337" name="Google Shape;337;p28"/>
          <p:cNvPicPr preferRelativeResize="0"/>
          <p:nvPr/>
        </p:nvPicPr>
        <p:blipFill rotWithShape="1">
          <a:blip r:embed="rId6">
            <a:alphaModFix/>
          </a:blip>
          <a:srcRect b="0" l="0" r="0" t="0"/>
          <a:stretch/>
        </p:blipFill>
        <p:spPr>
          <a:xfrm>
            <a:off x="792950" y="6048375"/>
            <a:ext cx="142875" cy="200025"/>
          </a:xfrm>
          <a:prstGeom prst="rect">
            <a:avLst/>
          </a:prstGeom>
          <a:noFill/>
          <a:ln>
            <a:noFill/>
          </a:ln>
        </p:spPr>
      </p:pic>
      <p:sp>
        <p:nvSpPr>
          <p:cNvPr id="338" name="Google Shape;338;p28"/>
          <p:cNvSpPr txBox="1"/>
          <p:nvPr/>
        </p:nvSpPr>
        <p:spPr>
          <a:xfrm>
            <a:off x="571500" y="376237"/>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기대치 설정: AI가 잘하는 것 vs 못하는 것</a:t>
            </a:r>
            <a:endParaRPr/>
          </a:p>
        </p:txBody>
      </p:sp>
      <p:sp>
        <p:nvSpPr>
          <p:cNvPr id="339" name="Google Shape;339;p28"/>
          <p:cNvSpPr/>
          <p:nvPr/>
        </p:nvSpPr>
        <p:spPr>
          <a:xfrm>
            <a:off x="571500" y="1023937"/>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Which AI Video Generator is the BEST in 2026? I put Kling 3.0, Seedance 2.0, OpenAI's Sora 2, and Google Veo 3.1 head-to-head to see which one wins.&#10;&#10;🚀 Try Seedance 2.0 on Higgsfield: https://higgsfield.ai?fpr=dom25&#10;&#10;In this video, I use 20 identical prompts across all four models to generate 80 videos, testing everything from complex physics and fluid simulations to multilingual lip-sync and hyper-realistic human micro-expressions.&#10;&#10;Which AI actually wins in 2026? We’re looking at motion consistency, prompt adherence, and cinematic quality side-by-side.&#10;&#10;Check out also my following video where I stress test Seedance 2.0 with 10 complex prompts:&#10;https://www.youtube.com/watch?v=KnyrIp9qRuU&#10;&#10;Check out also my other AI video comparisons:&#10;https://youtu.be/fmKo0co5w20&#10;https://youtu.be/5BbNDct5BD8&#10;https://youtu.be/r9F5OR6jVtk&#10;https://youtu.be/YJa71OzfN6Q&#10;&#10;Timestamps:&#10;0:00 – Intro: The Ultimate 4-Way AI Video Battle&#10;00:13 – High-Speed FPV Drone Factory Race&#10;00:47 – Multilingual Lip-Sync Test (English &amp; Mandarin)&#10;01:27 – Jenga Tower Physics &amp; Realistic Collapse&#10;02:02 – Plane Cockpit Action (Image-to-Video)&#10;02:49 – World Leaders in Mortal Kombat&#10;03:26 – Female Diver &amp; Water Reflection Physics&#10;04:06 – Emotional Storytelling: The Soldier’s Return&#10;04:46 – First-Person POV Mountain Motorbike Racing&#10;05:15 – Urban Chase &amp; Fruit Stand Explosion&#10;05:55 – Tornado Destruction &amp; Debris Physics&#10;06:30 – Gymnast Balance Beam Backflip&#10;07:04 – Wuxia Ink-Wash Animation &amp; Calligraphy&#10;07:49 – 360° Orbit: Violinist in the Rain&#10;08:27 – Vlog Mirror Glitch (Consistency Test)&#10;09:20 – Nature Documentary: Otter Flying an Airplane&#10;10:05 – Sci-Fi Hallway Fight: Man vs. Robots&#10;10:49 – Mockumentary: Godzilla-sized Cat in Chongqing&#10;11:43 – Surrealism Test: Giant Snail Racing&#10;12:31 – Macro Wine Pour &amp; Capillary Action&#10;&#10;#aivideogenerator #aibattle #klingai #seedance #veo3 #sora2" id="340" name="Google Shape;340;p28" title="Kling 3.0 vs Seedance 2 vs Veo 3.1 vs Sora 2: The Ultimate AI Video Comparison">
            <a:hlinkClick r:id="rId7"/>
          </p:cNvPr>
          <p:cNvPicPr preferRelativeResize="0"/>
          <p:nvPr/>
        </p:nvPicPr>
        <p:blipFill>
          <a:blip r:embed="rId8">
            <a:alphaModFix/>
          </a:blip>
          <a:stretch>
            <a:fillRect/>
          </a:stretch>
        </p:blipFill>
        <p:spPr>
          <a:xfrm>
            <a:off x="5357324" y="1957438"/>
            <a:ext cx="6223216" cy="3500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sp>
        <p:nvSpPr>
          <p:cNvPr id="345" name="Google Shape;345;p29"/>
          <p:cNvSpPr/>
          <p:nvPr/>
        </p:nvSpPr>
        <p:spPr>
          <a:xfrm>
            <a:off x="571500" y="2187029"/>
            <a:ext cx="11049000" cy="3541216"/>
          </a:xfrm>
          <a:prstGeom prst="roundRect">
            <a:avLst>
              <a:gd fmla="val 0" name="adj"/>
            </a:avLst>
          </a:prstGeom>
          <a:solidFill>
            <a:srgbClr val="FFFFFF"/>
          </a:solidFill>
          <a:ln cap="flat" cmpd="sng" w="9525">
            <a:solidFill>
              <a:srgbClr val="4A7DBA"/>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346" name="Google Shape;346;p29"/>
          <p:cNvGraphicFramePr/>
          <p:nvPr/>
        </p:nvGraphicFramePr>
        <p:xfrm>
          <a:off x="571500" y="2187029"/>
          <a:ext cx="3000000" cy="3000000"/>
        </p:xfrm>
        <a:graphic>
          <a:graphicData uri="http://schemas.openxmlformats.org/drawingml/2006/table">
            <a:tbl>
              <a:tblPr bandRow="1" firstRow="1">
                <a:noFill/>
                <a:tableStyleId>{9B234F5A-1B03-4BDB-A88B-DADB639789FE}</a:tableStyleId>
              </a:tblPr>
              <a:tblGrid>
                <a:gridCol w="2207875"/>
                <a:gridCol w="2207875"/>
                <a:gridCol w="1655850"/>
                <a:gridCol w="4967875"/>
              </a:tblGrid>
              <a:tr h="590200">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도구 이름</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개발사 / 국가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최신 버전</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특징 한 줄 요약</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Kling (클링)</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Kuaishou (중국)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3.0 (26.03)</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정밀 카메라 제어 기능과 오디오 동시 생성 지원의 강자</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Veo (비오)</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DeepMind (구글)</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3.1 (26.01)</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4K 화질, 네이티브 오디오 및 압도적인 물리 시뮬레이션</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Seedance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ByteDance (중국)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2.0 (26.02)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현재 리더보드 1위. 여러 씬을 한 번에 만드는 멀티샷 기능</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Runway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Runway ML (미국)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Gen-4.5 (25.12)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모션 브러시 등 전문가용 편집 워크플로우 특화</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200">
                <a:tc>
                  <a:txBody>
                    <a:bodyPr/>
                    <a:lstStyle/>
                    <a:p>
                      <a:pPr indent="0" lvl="0" marL="0" marR="0" rtl="0" algn="ctr">
                        <a:spcBef>
                          <a:spcPts val="0"/>
                        </a:spcBef>
                        <a:spcAft>
                          <a:spcPts val="0"/>
                        </a:spcAft>
                        <a:buNone/>
                      </a:pPr>
                      <a:r>
                        <a:rPr b="1" i="0" lang="en-US" sz="1350" u="none" cap="none" strike="noStrike">
                          <a:solidFill>
                            <a:srgbClr val="334155"/>
                          </a:solidFill>
                          <a:latin typeface="Noto Sans KR"/>
                          <a:ea typeface="Noto Sans KR"/>
                          <a:cs typeface="Noto Sans KR"/>
                          <a:sym typeface="Noto Sans KR"/>
                        </a:rPr>
                        <a:t>Sora (소라)</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OpenAI (미국)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None/>
                      </a:pPr>
                      <a:r>
                        <a:rPr b="0" i="0" lang="en-US" sz="1350" u="none" cap="none" strike="noStrike">
                          <a:solidFill>
                            <a:srgbClr val="334155"/>
                          </a:solidFill>
                          <a:latin typeface="Noto Sans KR"/>
                          <a:ea typeface="Noto Sans KR"/>
                          <a:cs typeface="Noto Sans KR"/>
                          <a:sym typeface="Noto Sans KR"/>
                        </a:rPr>
                        <a:t>버전 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350" u="none" cap="none" strike="noStrike">
                          <a:solidFill>
                            <a:srgbClr val="EF4444"/>
                          </a:solidFill>
                          <a:latin typeface="Noto Sans KR"/>
                          <a:ea typeface="Noto Sans KR"/>
                          <a:cs typeface="Noto Sans KR"/>
                          <a:sym typeface="Noto Sans KR"/>
                        </a:rPr>
                        <a:t>⚠️ 2026.04 웹앱 서비스 종료 예정</a:t>
                      </a:r>
                      <a:r>
                        <a:rPr b="0" i="0" lang="en-US" sz="1350" u="none" cap="none" strike="noStrike">
                          <a:solidFill>
                            <a:srgbClr val="334155"/>
                          </a:solidFill>
                          <a:latin typeface="Noto Sans KR"/>
                          <a:ea typeface="Noto Sans KR"/>
                          <a:cs typeface="Noto Sans KR"/>
                          <a:sym typeface="Noto Sans KR"/>
                        </a:rPr>
                        <a:t> (초기 시장 개척자)</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47" name="Google Shape;347;p29"/>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현재 AI 영상 생성 생태계 (Big 5 현황)</a:t>
            </a:r>
            <a:endParaRPr/>
          </a:p>
        </p:txBody>
      </p:sp>
      <p:sp>
        <p:nvSpPr>
          <p:cNvPr id="348" name="Google Shape;348;p29"/>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2" name="Shape 352"/>
        <p:cNvGrpSpPr/>
        <p:nvPr/>
      </p:nvGrpSpPr>
      <p:grpSpPr>
        <a:xfrm>
          <a:off x="0" y="0"/>
          <a:ext cx="0" cy="0"/>
          <a:chOff x="0" y="0"/>
          <a:chExt cx="0" cy="0"/>
        </a:xfrm>
      </p:grpSpPr>
      <p:pic>
        <p:nvPicPr>
          <p:cNvPr descr="image.png" id="353" name="Google Shape;353;p30"/>
          <p:cNvPicPr preferRelativeResize="0"/>
          <p:nvPr/>
        </p:nvPicPr>
        <p:blipFill rotWithShape="1">
          <a:blip r:embed="rId3">
            <a:alphaModFix/>
          </a:blip>
          <a:srcRect b="0" l="0" r="0" t="0"/>
          <a:stretch/>
        </p:blipFill>
        <p:spPr>
          <a:xfrm>
            <a:off x="571500" y="1262062"/>
            <a:ext cx="3492549" cy="5391149"/>
          </a:xfrm>
          <a:prstGeom prst="rect">
            <a:avLst/>
          </a:prstGeom>
          <a:noFill/>
          <a:ln>
            <a:noFill/>
          </a:ln>
        </p:spPr>
      </p:pic>
      <p:pic>
        <p:nvPicPr>
          <p:cNvPr descr="image.png" id="354" name="Google Shape;354;p30"/>
          <p:cNvPicPr preferRelativeResize="0"/>
          <p:nvPr/>
        </p:nvPicPr>
        <p:blipFill rotWithShape="1">
          <a:blip r:embed="rId4">
            <a:alphaModFix/>
          </a:blip>
          <a:srcRect b="0" l="0" r="0" t="0"/>
          <a:stretch/>
        </p:blipFill>
        <p:spPr>
          <a:xfrm>
            <a:off x="4349799" y="1262062"/>
            <a:ext cx="3492549" cy="5391149"/>
          </a:xfrm>
          <a:prstGeom prst="rect">
            <a:avLst/>
          </a:prstGeom>
          <a:noFill/>
          <a:ln>
            <a:noFill/>
          </a:ln>
        </p:spPr>
      </p:pic>
      <p:pic>
        <p:nvPicPr>
          <p:cNvPr descr="image.png" id="355" name="Google Shape;355;p30"/>
          <p:cNvPicPr preferRelativeResize="0"/>
          <p:nvPr/>
        </p:nvPicPr>
        <p:blipFill rotWithShape="1">
          <a:blip r:embed="rId5">
            <a:alphaModFix/>
          </a:blip>
          <a:srcRect b="0" l="0" r="0" t="0"/>
          <a:stretch/>
        </p:blipFill>
        <p:spPr>
          <a:xfrm>
            <a:off x="8128099" y="1262062"/>
            <a:ext cx="3492549" cy="5391149"/>
          </a:xfrm>
          <a:prstGeom prst="rect">
            <a:avLst/>
          </a:prstGeom>
          <a:noFill/>
          <a:ln>
            <a:noFill/>
          </a:ln>
        </p:spPr>
      </p:pic>
      <p:sp>
        <p:nvSpPr>
          <p:cNvPr id="356" name="Google Shape;356;p30"/>
          <p:cNvSpPr txBox="1"/>
          <p:nvPr/>
        </p:nvSpPr>
        <p:spPr>
          <a:xfrm>
            <a:off x="744218" y="3890962"/>
            <a:ext cx="3147000" cy="300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B5E20"/>
                </a:solidFill>
                <a:latin typeface="Noto Sans KR"/>
                <a:ea typeface="Noto Sans KR"/>
                <a:cs typeface="Noto Sans KR"/>
                <a:sym typeface="Noto Sans KR"/>
              </a:rPr>
              <a:t>Text-to-Video [T2V]</a:t>
            </a:r>
            <a:endParaRPr/>
          </a:p>
        </p:txBody>
      </p:sp>
      <p:sp>
        <p:nvSpPr>
          <p:cNvPr id="357" name="Google Shape;357;p30"/>
          <p:cNvSpPr txBox="1"/>
          <p:nvPr/>
        </p:nvSpPr>
        <p:spPr>
          <a:xfrm>
            <a:off x="819150" y="4338637"/>
            <a:ext cx="2997300" cy="2310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1" i="0" lang="en-US" sz="1500" u="none" cap="none" strike="noStrike">
                <a:solidFill>
                  <a:srgbClr val="334155"/>
                </a:solidFill>
                <a:latin typeface="Noto Sans KR"/>
                <a:ea typeface="Noto Sans KR"/>
                <a:cs typeface="Noto Sans KR"/>
                <a:sym typeface="Noto Sans KR"/>
              </a:rPr>
              <a:t>"글로 영상을 만든다"</a:t>
            </a:r>
            <a:endParaRPr/>
          </a:p>
        </p:txBody>
      </p:sp>
      <p:sp>
        <p:nvSpPr>
          <p:cNvPr id="358" name="Google Shape;358;p30"/>
          <p:cNvSpPr txBox="1"/>
          <p:nvPr/>
        </p:nvSpPr>
        <p:spPr>
          <a:xfrm>
            <a:off x="819150" y="4810876"/>
            <a:ext cx="2997300" cy="11607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00" u="none" cap="none" strike="noStrike">
                <a:solidFill>
                  <a:srgbClr val="334155"/>
                </a:solidFill>
                <a:latin typeface="Noto Sans KR"/>
                <a:ea typeface="Noto Sans KR"/>
                <a:cs typeface="Noto Sans KR"/>
                <a:sym typeface="Noto Sans KR"/>
              </a:rPr>
              <a:t>가장 진입 장벽이 낮습니다. 텍스트 프롬프트만으로 아이디어를 즉각 시각화할 수 있지만, 매번 새로운 결과물이 나와 일관성 유지가 어렵습니다.</a:t>
            </a:r>
            <a:endParaRPr sz="1200"/>
          </a:p>
        </p:txBody>
      </p:sp>
      <p:sp>
        <p:nvSpPr>
          <p:cNvPr id="359" name="Google Shape;359;p30"/>
          <p:cNvSpPr txBox="1"/>
          <p:nvPr/>
        </p:nvSpPr>
        <p:spPr>
          <a:xfrm>
            <a:off x="4522518" y="4043362"/>
            <a:ext cx="3147000" cy="300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B5E20"/>
                </a:solidFill>
                <a:latin typeface="Noto Sans KR"/>
                <a:ea typeface="Noto Sans KR"/>
                <a:cs typeface="Noto Sans KR"/>
                <a:sym typeface="Noto Sans KR"/>
              </a:rPr>
              <a:t>Image-to-Video [I2V]</a:t>
            </a:r>
            <a:endParaRPr/>
          </a:p>
        </p:txBody>
      </p:sp>
      <p:sp>
        <p:nvSpPr>
          <p:cNvPr id="360" name="Google Shape;360;p30"/>
          <p:cNvSpPr txBox="1"/>
          <p:nvPr/>
        </p:nvSpPr>
        <p:spPr>
          <a:xfrm>
            <a:off x="4597449" y="4491037"/>
            <a:ext cx="2997300" cy="2310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1" i="0" lang="en-US" sz="1500" u="none" cap="none" strike="noStrike">
                <a:solidFill>
                  <a:srgbClr val="334155"/>
                </a:solidFill>
                <a:latin typeface="Noto Sans KR"/>
                <a:ea typeface="Noto Sans KR"/>
                <a:cs typeface="Noto Sans KR"/>
                <a:sym typeface="Noto Sans KR"/>
              </a:rPr>
              <a:t>"사진으로 영상을 만든다"</a:t>
            </a:r>
            <a:endParaRPr/>
          </a:p>
        </p:txBody>
      </p:sp>
      <p:sp>
        <p:nvSpPr>
          <p:cNvPr id="361" name="Google Shape;361;p30"/>
          <p:cNvSpPr txBox="1"/>
          <p:nvPr/>
        </p:nvSpPr>
        <p:spPr>
          <a:xfrm>
            <a:off x="4597449" y="4963276"/>
            <a:ext cx="2997300" cy="11607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00" u="none" cap="none" strike="noStrike">
                <a:solidFill>
                  <a:srgbClr val="334155"/>
                </a:solidFill>
                <a:latin typeface="Noto Sans KR"/>
                <a:ea typeface="Noto Sans KR"/>
                <a:cs typeface="Noto Sans KR"/>
                <a:sym typeface="Noto Sans KR"/>
              </a:rPr>
              <a:t>이미지를 출발점으로 고정하여 캐릭터와 배경의 외형 일관성을 확보합니다. 이를 위해 </a:t>
            </a:r>
            <a:r>
              <a:rPr b="1" i="0" lang="en-US" sz="1300" u="none" cap="none" strike="noStrike">
                <a:solidFill>
                  <a:srgbClr val="334155"/>
                </a:solidFill>
                <a:latin typeface="Noto Sans KR"/>
                <a:ea typeface="Noto Sans KR"/>
                <a:cs typeface="Noto Sans KR"/>
                <a:sym typeface="Noto Sans KR"/>
              </a:rPr>
              <a:t>'샷의 언어'</a:t>
            </a:r>
            <a:r>
              <a:rPr b="0" i="0" lang="en-US" sz="1300" u="none" cap="none" strike="noStrike">
                <a:solidFill>
                  <a:srgbClr val="334155"/>
                </a:solidFill>
                <a:latin typeface="Noto Sans KR"/>
                <a:ea typeface="Noto Sans KR"/>
                <a:cs typeface="Noto Sans KR"/>
                <a:sym typeface="Noto Sans KR"/>
              </a:rPr>
              <a:t>와 레퍼런스 이미지가 필수적입니다.</a:t>
            </a:r>
            <a:endParaRPr sz="1200"/>
          </a:p>
        </p:txBody>
      </p:sp>
      <p:sp>
        <p:nvSpPr>
          <p:cNvPr id="362" name="Google Shape;362;p30"/>
          <p:cNvSpPr txBox="1"/>
          <p:nvPr/>
        </p:nvSpPr>
        <p:spPr>
          <a:xfrm>
            <a:off x="8300817" y="4043362"/>
            <a:ext cx="3147000" cy="300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B5E20"/>
                </a:solidFill>
                <a:latin typeface="Noto Sans KR"/>
                <a:ea typeface="Noto Sans KR"/>
                <a:cs typeface="Noto Sans KR"/>
                <a:sym typeface="Noto Sans KR"/>
              </a:rPr>
              <a:t>Video-to-Video [V2V]</a:t>
            </a:r>
            <a:endParaRPr/>
          </a:p>
        </p:txBody>
      </p:sp>
      <p:sp>
        <p:nvSpPr>
          <p:cNvPr id="363" name="Google Shape;363;p30"/>
          <p:cNvSpPr txBox="1"/>
          <p:nvPr/>
        </p:nvSpPr>
        <p:spPr>
          <a:xfrm>
            <a:off x="8375749" y="4491037"/>
            <a:ext cx="2997300" cy="2310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1" i="0" lang="en-US" sz="1500" u="none" cap="none" strike="noStrike">
                <a:solidFill>
                  <a:srgbClr val="334155"/>
                </a:solidFill>
                <a:latin typeface="Noto Sans KR"/>
                <a:ea typeface="Noto Sans KR"/>
                <a:cs typeface="Noto Sans KR"/>
                <a:sym typeface="Noto Sans KR"/>
              </a:rPr>
              <a:t>"영상을 변환한다"</a:t>
            </a:r>
            <a:endParaRPr/>
          </a:p>
        </p:txBody>
      </p:sp>
      <p:sp>
        <p:nvSpPr>
          <p:cNvPr id="364" name="Google Shape;364;p30"/>
          <p:cNvSpPr txBox="1"/>
          <p:nvPr/>
        </p:nvSpPr>
        <p:spPr>
          <a:xfrm>
            <a:off x="8375749" y="4963276"/>
            <a:ext cx="2997300" cy="11607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00" u="none" cap="none" strike="noStrike">
                <a:solidFill>
                  <a:srgbClr val="334155"/>
                </a:solidFill>
                <a:latin typeface="Noto Sans KR"/>
                <a:ea typeface="Noto Sans KR"/>
                <a:cs typeface="Noto Sans KR"/>
                <a:sym typeface="Noto Sans KR"/>
              </a:rPr>
              <a:t>기존 영상의 모션이나 스타일을 다른 형태로 바꿉니다. 최근 숏폼 밈 제작에 많이 활용되나, 변환 과정에서 품질 저하와 제약이 많습니다.</a:t>
            </a:r>
            <a:endParaRPr sz="1200"/>
          </a:p>
        </p:txBody>
      </p:sp>
      <p:sp>
        <p:nvSpPr>
          <p:cNvPr id="365" name="Google Shape;365;p30"/>
          <p:cNvSpPr txBox="1"/>
          <p:nvPr/>
        </p:nvSpPr>
        <p:spPr>
          <a:xfrm>
            <a:off x="571500" y="204787"/>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영상 생성 방식 3가지: 어디서 시작하는가?</a:t>
            </a:r>
            <a:endParaRPr/>
          </a:p>
        </p:txBody>
      </p:sp>
      <p:sp>
        <p:nvSpPr>
          <p:cNvPr id="366" name="Google Shape;366;p30"/>
          <p:cNvSpPr/>
          <p:nvPr/>
        </p:nvSpPr>
        <p:spPr>
          <a:xfrm>
            <a:off x="571500" y="852487"/>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67" name="Google Shape;367;p30" title="kling_20260412_作品____________267_0.mp4">
            <a:hlinkClick r:id="rId6"/>
          </p:cNvPr>
          <p:cNvPicPr preferRelativeResize="0"/>
          <p:nvPr/>
        </p:nvPicPr>
        <p:blipFill>
          <a:blip r:embed="rId7">
            <a:alphaModFix/>
          </a:blip>
          <a:stretch>
            <a:fillRect/>
          </a:stretch>
        </p:blipFill>
        <p:spPr>
          <a:xfrm>
            <a:off x="652363" y="1565749"/>
            <a:ext cx="3330864" cy="1873600"/>
          </a:xfrm>
          <a:prstGeom prst="rect">
            <a:avLst/>
          </a:prstGeom>
          <a:noFill/>
          <a:ln>
            <a:noFill/>
          </a:ln>
        </p:spPr>
      </p:pic>
      <p:pic>
        <p:nvPicPr>
          <p:cNvPr id="368" name="Google Shape;368;p30" title="kling_20260412_作品____________230_1.mp4">
            <a:hlinkClick r:id="rId8"/>
          </p:cNvPr>
          <p:cNvPicPr preferRelativeResize="0"/>
          <p:nvPr/>
        </p:nvPicPr>
        <p:blipFill>
          <a:blip r:embed="rId9">
            <a:alphaModFix/>
          </a:blip>
          <a:stretch>
            <a:fillRect/>
          </a:stretch>
        </p:blipFill>
        <p:spPr>
          <a:xfrm>
            <a:off x="4349800" y="1441451"/>
            <a:ext cx="3492551" cy="1953214"/>
          </a:xfrm>
          <a:prstGeom prst="rect">
            <a:avLst/>
          </a:prstGeom>
          <a:noFill/>
          <a:ln>
            <a:noFill/>
          </a:ln>
        </p:spPr>
      </p:pic>
      <p:pic>
        <p:nvPicPr>
          <p:cNvPr id="369" name="Google Shape;369;p30" title="kling_20260412_Motion_Control__5303_0.mp4">
            <a:hlinkClick r:id="rId10"/>
          </p:cNvPr>
          <p:cNvPicPr preferRelativeResize="0"/>
          <p:nvPr/>
        </p:nvPicPr>
        <p:blipFill>
          <a:blip r:embed="rId11">
            <a:alphaModFix/>
          </a:blip>
          <a:stretch>
            <a:fillRect/>
          </a:stretch>
        </p:blipFill>
        <p:spPr>
          <a:xfrm>
            <a:off x="8128100" y="1481752"/>
            <a:ext cx="3492549" cy="193390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1000"/>
                                        <p:tgtEl>
                                          <p:spTgt spid="3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3" name="Shape 373"/>
        <p:cNvGrpSpPr/>
        <p:nvPr/>
      </p:nvGrpSpPr>
      <p:grpSpPr>
        <a:xfrm>
          <a:off x="0" y="0"/>
          <a:ext cx="0" cy="0"/>
          <a:chOff x="0" y="0"/>
          <a:chExt cx="0" cy="0"/>
        </a:xfrm>
      </p:grpSpPr>
      <p:sp>
        <p:nvSpPr>
          <p:cNvPr id="374" name="Google Shape;374;p31"/>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2</a:t>
            </a:r>
            <a:endParaRPr/>
          </a:p>
        </p:txBody>
      </p:sp>
      <p:sp>
        <p:nvSpPr>
          <p:cNvPr id="375" name="Google Shape;375;p31"/>
          <p:cNvSpPr txBox="1"/>
          <p:nvPr/>
        </p:nvSpPr>
        <p:spPr>
          <a:xfrm>
            <a:off x="295275" y="2863750"/>
            <a:ext cx="11601600" cy="1699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4800">
                <a:solidFill>
                  <a:srgbClr val="1B5E20"/>
                </a:solidFill>
                <a:latin typeface="Noto Sans KR"/>
                <a:ea typeface="Noto Sans KR"/>
                <a:cs typeface="Noto Sans KR"/>
                <a:sym typeface="Noto Sans KR"/>
              </a:rPr>
              <a:t>Text-to-Video [T2V]</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p:txBody>
      </p:sp>
      <p:sp>
        <p:nvSpPr>
          <p:cNvPr id="376" name="Google Shape;376;p31"/>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7" name="Google Shape;377;p31"/>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lang="en-US" sz="1800">
                <a:solidFill>
                  <a:srgbClr val="475569"/>
                </a:solidFill>
                <a:latin typeface="Noto Sans KR"/>
                <a:ea typeface="Noto Sans KR"/>
                <a:cs typeface="Noto Sans KR"/>
                <a:sym typeface="Noto Sans KR"/>
              </a:rPr>
              <a:t>"글로 영상을 만든다"</a:t>
            </a:r>
            <a:endParaRPr sz="1800">
              <a:solidFill>
                <a:srgbClr val="475569"/>
              </a:solidFill>
              <a:latin typeface="Noto Sans KR"/>
              <a:ea typeface="Noto Sans KR"/>
              <a:cs typeface="Noto Sans KR"/>
              <a:sym typeface="Noto Sans K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1" name="Shape 381"/>
        <p:cNvGrpSpPr/>
        <p:nvPr/>
      </p:nvGrpSpPr>
      <p:grpSpPr>
        <a:xfrm>
          <a:off x="0" y="0"/>
          <a:ext cx="0" cy="0"/>
          <a:chOff x="0" y="0"/>
          <a:chExt cx="0" cy="0"/>
        </a:xfrm>
      </p:grpSpPr>
      <p:pic>
        <p:nvPicPr>
          <p:cNvPr descr="image.png" id="382" name="Google Shape;382;p32"/>
          <p:cNvPicPr preferRelativeResize="0"/>
          <p:nvPr/>
        </p:nvPicPr>
        <p:blipFill rotWithShape="1">
          <a:blip r:embed="rId3">
            <a:alphaModFix/>
          </a:blip>
          <a:srcRect b="0" l="0" r="0" t="0"/>
          <a:stretch/>
        </p:blipFill>
        <p:spPr>
          <a:xfrm>
            <a:off x="522600" y="2445075"/>
            <a:ext cx="5113250" cy="1521037"/>
          </a:xfrm>
          <a:prstGeom prst="rect">
            <a:avLst/>
          </a:prstGeom>
          <a:noFill/>
          <a:ln>
            <a:noFill/>
          </a:ln>
        </p:spPr>
      </p:pic>
      <p:sp>
        <p:nvSpPr>
          <p:cNvPr id="383" name="Google Shape;383;p32"/>
          <p:cNvSpPr txBox="1"/>
          <p:nvPr/>
        </p:nvSpPr>
        <p:spPr>
          <a:xfrm>
            <a:off x="571500" y="1908039"/>
            <a:ext cx="52863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650" u="none" cap="none" strike="noStrike">
                <a:solidFill>
                  <a:srgbClr val="334155"/>
                </a:solidFill>
                <a:latin typeface="Noto Sans KR"/>
                <a:ea typeface="Noto Sans KR"/>
                <a:cs typeface="Noto Sans KR"/>
                <a:sym typeface="Noto Sans KR"/>
              </a:rPr>
              <a:t>영상 프롬프트 = 이미지 프롬프트 + 움직임 요소</a:t>
            </a:r>
            <a:endParaRPr/>
          </a:p>
        </p:txBody>
      </p:sp>
      <p:sp>
        <p:nvSpPr>
          <p:cNvPr id="384" name="Google Shape;384;p32"/>
          <p:cNvSpPr txBox="1"/>
          <p:nvPr/>
        </p:nvSpPr>
        <p:spPr>
          <a:xfrm>
            <a:off x="662288" y="4343361"/>
            <a:ext cx="5550600" cy="254100"/>
          </a:xfrm>
          <a:prstGeom prst="rect">
            <a:avLst/>
          </a:prstGeom>
          <a:noFill/>
          <a:ln>
            <a:noFill/>
          </a:ln>
        </p:spPr>
        <p:txBody>
          <a:bodyPr anchorCtr="0" anchor="t" bIns="0" lIns="209550" spcFirstLastPara="1" rIns="0" wrap="square" tIns="0">
            <a:spAutoFit/>
          </a:bodyPr>
          <a:lstStyle/>
          <a:p>
            <a:pPr indent="0" lvl="0" marL="0" marR="0" rtl="0" algn="l">
              <a:spcBef>
                <a:spcPts val="0"/>
              </a:spcBef>
              <a:spcAft>
                <a:spcPts val="0"/>
              </a:spcAft>
              <a:buNone/>
            </a:pPr>
            <a:r>
              <a:rPr b="0" i="0" lang="en-US" sz="1650" u="none" cap="none" strike="noStrike">
                <a:solidFill>
                  <a:srgbClr val="0F172A"/>
                </a:solidFill>
                <a:latin typeface="Noto Sans KR"/>
                <a:ea typeface="Noto Sans KR"/>
                <a:cs typeface="Noto Sans KR"/>
                <a:sym typeface="Noto Sans KR"/>
              </a:rPr>
              <a:t>반드시 포함할 요소</a:t>
            </a:r>
            <a:endParaRPr/>
          </a:p>
        </p:txBody>
      </p:sp>
      <p:pic>
        <p:nvPicPr>
          <p:cNvPr descr="image.png" id="385" name="Google Shape;385;p32"/>
          <p:cNvPicPr preferRelativeResize="0"/>
          <p:nvPr/>
        </p:nvPicPr>
        <p:blipFill rotWithShape="1">
          <a:blip r:embed="rId4">
            <a:alphaModFix/>
          </a:blip>
          <a:srcRect b="0" l="0" r="0" t="0"/>
          <a:stretch/>
        </p:blipFill>
        <p:spPr>
          <a:xfrm>
            <a:off x="2995525" y="3305796"/>
            <a:ext cx="1000125" cy="428625"/>
          </a:xfrm>
          <a:prstGeom prst="rect">
            <a:avLst/>
          </a:prstGeom>
          <a:noFill/>
          <a:ln>
            <a:noFill/>
          </a:ln>
        </p:spPr>
      </p:pic>
      <p:pic>
        <p:nvPicPr>
          <p:cNvPr descr="image.png" id="386" name="Google Shape;386;p32"/>
          <p:cNvPicPr preferRelativeResize="0"/>
          <p:nvPr/>
        </p:nvPicPr>
        <p:blipFill rotWithShape="1">
          <a:blip r:embed="rId5">
            <a:alphaModFix/>
          </a:blip>
          <a:srcRect b="0" l="0" r="0" t="0"/>
          <a:stretch/>
        </p:blipFill>
        <p:spPr>
          <a:xfrm>
            <a:off x="1065100" y="3305796"/>
            <a:ext cx="1485900" cy="428625"/>
          </a:xfrm>
          <a:prstGeom prst="rect">
            <a:avLst/>
          </a:prstGeom>
          <a:noFill/>
          <a:ln>
            <a:noFill/>
          </a:ln>
        </p:spPr>
      </p:pic>
      <p:pic>
        <p:nvPicPr>
          <p:cNvPr descr="image.png" id="387" name="Google Shape;387;p32"/>
          <p:cNvPicPr preferRelativeResize="0"/>
          <p:nvPr/>
        </p:nvPicPr>
        <p:blipFill rotWithShape="1">
          <a:blip r:embed="rId6">
            <a:alphaModFix/>
          </a:blip>
          <a:srcRect b="0" l="0" r="0" t="0"/>
          <a:stretch/>
        </p:blipFill>
        <p:spPr>
          <a:xfrm>
            <a:off x="698506" y="2728235"/>
            <a:ext cx="1181100" cy="428625"/>
          </a:xfrm>
          <a:prstGeom prst="rect">
            <a:avLst/>
          </a:prstGeom>
          <a:noFill/>
          <a:ln>
            <a:noFill/>
          </a:ln>
        </p:spPr>
      </p:pic>
      <p:pic>
        <p:nvPicPr>
          <p:cNvPr descr="image.png" id="388" name="Google Shape;388;p32"/>
          <p:cNvPicPr preferRelativeResize="0"/>
          <p:nvPr/>
        </p:nvPicPr>
        <p:blipFill rotWithShape="1">
          <a:blip r:embed="rId7">
            <a:alphaModFix/>
          </a:blip>
          <a:srcRect b="0" l="0" r="0" t="0"/>
          <a:stretch/>
        </p:blipFill>
        <p:spPr>
          <a:xfrm>
            <a:off x="2408275" y="2705088"/>
            <a:ext cx="1019175" cy="428625"/>
          </a:xfrm>
          <a:prstGeom prst="rect">
            <a:avLst/>
          </a:prstGeom>
          <a:noFill/>
          <a:ln>
            <a:noFill/>
          </a:ln>
        </p:spPr>
      </p:pic>
      <p:pic>
        <p:nvPicPr>
          <p:cNvPr descr="image.png" id="389" name="Google Shape;389;p32"/>
          <p:cNvPicPr preferRelativeResize="0"/>
          <p:nvPr/>
        </p:nvPicPr>
        <p:blipFill rotWithShape="1">
          <a:blip r:embed="rId8">
            <a:alphaModFix/>
          </a:blip>
          <a:srcRect b="0" l="0" r="0" t="0"/>
          <a:stretch/>
        </p:blipFill>
        <p:spPr>
          <a:xfrm>
            <a:off x="3827469" y="2705100"/>
            <a:ext cx="1343025" cy="428625"/>
          </a:xfrm>
          <a:prstGeom prst="rect">
            <a:avLst/>
          </a:prstGeom>
          <a:noFill/>
          <a:ln>
            <a:noFill/>
          </a:ln>
        </p:spPr>
      </p:pic>
      <p:pic>
        <p:nvPicPr>
          <p:cNvPr descr="image.png" id="390" name="Google Shape;390;p32"/>
          <p:cNvPicPr preferRelativeResize="0"/>
          <p:nvPr/>
        </p:nvPicPr>
        <p:blipFill rotWithShape="1">
          <a:blip r:embed="rId9">
            <a:alphaModFix/>
          </a:blip>
          <a:srcRect b="0" l="0" r="0" t="0"/>
          <a:stretch/>
        </p:blipFill>
        <p:spPr>
          <a:xfrm>
            <a:off x="571500" y="4375118"/>
            <a:ext cx="209550" cy="209550"/>
          </a:xfrm>
          <a:prstGeom prst="rect">
            <a:avLst/>
          </a:prstGeom>
          <a:noFill/>
          <a:ln>
            <a:noFill/>
          </a:ln>
        </p:spPr>
      </p:pic>
      <p:sp>
        <p:nvSpPr>
          <p:cNvPr id="391" name="Google Shape;391;p32"/>
          <p:cNvSpPr txBox="1"/>
          <p:nvPr/>
        </p:nvSpPr>
        <p:spPr>
          <a:xfrm>
            <a:off x="838200" y="4756118"/>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움직임 묘사:</a:t>
            </a:r>
            <a:r>
              <a:rPr b="0" i="0" lang="en-US" sz="1425" u="none" cap="none" strike="noStrike">
                <a:solidFill>
                  <a:srgbClr val="334155"/>
                </a:solidFill>
                <a:latin typeface="Noto Sans KR"/>
                <a:ea typeface="Noto Sans KR"/>
                <a:cs typeface="Noto Sans KR"/>
                <a:sym typeface="Noto Sans KR"/>
              </a:rPr>
              <a:t> 무엇이 어떻게 움직이는가</a:t>
            </a:r>
            <a:endParaRPr/>
          </a:p>
        </p:txBody>
      </p:sp>
      <p:sp>
        <p:nvSpPr>
          <p:cNvPr id="392" name="Google Shape;392;p32"/>
          <p:cNvSpPr txBox="1"/>
          <p:nvPr/>
        </p:nvSpPr>
        <p:spPr>
          <a:xfrm>
            <a:off x="838200" y="5188463"/>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카메라 움직임 지정:</a:t>
            </a:r>
            <a:r>
              <a:rPr b="0" i="0" lang="en-US" sz="1425" u="none" cap="none" strike="noStrike">
                <a:solidFill>
                  <a:srgbClr val="334155"/>
                </a:solidFill>
                <a:latin typeface="Noto Sans KR"/>
                <a:ea typeface="Noto Sans KR"/>
                <a:cs typeface="Noto Sans KR"/>
                <a:sym typeface="Noto Sans KR"/>
              </a:rPr>
              <a:t> 줌, 패닝, 달리 등</a:t>
            </a:r>
            <a:endParaRPr/>
          </a:p>
        </p:txBody>
      </p:sp>
      <p:sp>
        <p:nvSpPr>
          <p:cNvPr id="393" name="Google Shape;393;p32"/>
          <p:cNvSpPr txBox="1"/>
          <p:nvPr/>
        </p:nvSpPr>
        <p:spPr>
          <a:xfrm>
            <a:off x="838200" y="5620809"/>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시간적 흐름:</a:t>
            </a:r>
            <a:r>
              <a:rPr b="0" i="0" lang="en-US" sz="1425" u="none" cap="none" strike="noStrike">
                <a:solidFill>
                  <a:srgbClr val="334155"/>
                </a:solidFill>
                <a:latin typeface="Noto Sans KR"/>
                <a:ea typeface="Noto Sans KR"/>
                <a:cs typeface="Noto Sans KR"/>
                <a:sym typeface="Noto Sans KR"/>
              </a:rPr>
              <a:t> 서서히 / 빠르게 / 멈춤 등</a:t>
            </a:r>
            <a:endParaRPr/>
          </a:p>
        </p:txBody>
      </p:sp>
      <p:pic>
        <p:nvPicPr>
          <p:cNvPr descr="image.png" id="394" name="Google Shape;394;p32"/>
          <p:cNvPicPr preferRelativeResize="0"/>
          <p:nvPr/>
        </p:nvPicPr>
        <p:blipFill rotWithShape="1">
          <a:blip r:embed="rId10">
            <a:alphaModFix/>
          </a:blip>
          <a:srcRect b="0" l="0" r="0" t="0"/>
          <a:stretch/>
        </p:blipFill>
        <p:spPr>
          <a:xfrm>
            <a:off x="571500" y="4798980"/>
            <a:ext cx="161925" cy="190500"/>
          </a:xfrm>
          <a:prstGeom prst="rect">
            <a:avLst/>
          </a:prstGeom>
          <a:noFill/>
          <a:ln>
            <a:noFill/>
          </a:ln>
        </p:spPr>
      </p:pic>
      <p:pic>
        <p:nvPicPr>
          <p:cNvPr descr="image.png" id="395" name="Google Shape;395;p32"/>
          <p:cNvPicPr preferRelativeResize="0"/>
          <p:nvPr/>
        </p:nvPicPr>
        <p:blipFill rotWithShape="1">
          <a:blip r:embed="rId10">
            <a:alphaModFix/>
          </a:blip>
          <a:srcRect b="0" l="0" r="0" t="0"/>
          <a:stretch/>
        </p:blipFill>
        <p:spPr>
          <a:xfrm>
            <a:off x="571500" y="5231326"/>
            <a:ext cx="161925" cy="190500"/>
          </a:xfrm>
          <a:prstGeom prst="rect">
            <a:avLst/>
          </a:prstGeom>
          <a:noFill/>
          <a:ln>
            <a:noFill/>
          </a:ln>
        </p:spPr>
      </p:pic>
      <p:pic>
        <p:nvPicPr>
          <p:cNvPr descr="image.png" id="396" name="Google Shape;396;p32"/>
          <p:cNvPicPr preferRelativeResize="0"/>
          <p:nvPr/>
        </p:nvPicPr>
        <p:blipFill rotWithShape="1">
          <a:blip r:embed="rId10">
            <a:alphaModFix/>
          </a:blip>
          <a:srcRect b="0" l="0" r="0" t="0"/>
          <a:stretch/>
        </p:blipFill>
        <p:spPr>
          <a:xfrm>
            <a:off x="571500" y="5663671"/>
            <a:ext cx="161925" cy="190500"/>
          </a:xfrm>
          <a:prstGeom prst="rect">
            <a:avLst/>
          </a:prstGeom>
          <a:noFill/>
          <a:ln>
            <a:noFill/>
          </a:ln>
        </p:spPr>
      </p:pic>
      <p:sp>
        <p:nvSpPr>
          <p:cNvPr id="397" name="Google Shape;397;p32"/>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Tiled Text: 영상용 프롬프트 구조</a:t>
            </a:r>
            <a:endParaRPr/>
          </a:p>
        </p:txBody>
      </p:sp>
      <p:sp>
        <p:nvSpPr>
          <p:cNvPr id="398" name="Google Shape;398;p32"/>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9" name="Google Shape;399;p32"/>
          <p:cNvSpPr txBox="1"/>
          <p:nvPr/>
        </p:nvSpPr>
        <p:spPr>
          <a:xfrm>
            <a:off x="2039088" y="2822481"/>
            <a:ext cx="2097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US" sz="1650">
                <a:solidFill>
                  <a:srgbClr val="334155"/>
                </a:solidFill>
                <a:latin typeface="Noto Sans KR"/>
                <a:ea typeface="Noto Sans KR"/>
                <a:cs typeface="Noto Sans KR"/>
                <a:sym typeface="Noto Sans KR"/>
              </a:rPr>
              <a:t>+</a:t>
            </a:r>
            <a:endParaRPr/>
          </a:p>
        </p:txBody>
      </p:sp>
      <p:sp>
        <p:nvSpPr>
          <p:cNvPr id="400" name="Google Shape;400;p32"/>
          <p:cNvSpPr txBox="1"/>
          <p:nvPr/>
        </p:nvSpPr>
        <p:spPr>
          <a:xfrm>
            <a:off x="3526638" y="2822481"/>
            <a:ext cx="2097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US" sz="1650">
                <a:solidFill>
                  <a:srgbClr val="334155"/>
                </a:solidFill>
                <a:latin typeface="Noto Sans KR"/>
                <a:ea typeface="Noto Sans KR"/>
                <a:cs typeface="Noto Sans KR"/>
                <a:sym typeface="Noto Sans KR"/>
              </a:rPr>
              <a:t>+</a:t>
            </a:r>
            <a:endParaRPr/>
          </a:p>
        </p:txBody>
      </p:sp>
      <p:sp>
        <p:nvSpPr>
          <p:cNvPr id="401" name="Google Shape;401;p32"/>
          <p:cNvSpPr txBox="1"/>
          <p:nvPr/>
        </p:nvSpPr>
        <p:spPr>
          <a:xfrm>
            <a:off x="782013" y="3409102"/>
            <a:ext cx="2097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US" sz="1650">
                <a:solidFill>
                  <a:srgbClr val="334155"/>
                </a:solidFill>
                <a:latin typeface="Noto Sans KR"/>
                <a:ea typeface="Noto Sans KR"/>
                <a:cs typeface="Noto Sans KR"/>
                <a:sym typeface="Noto Sans KR"/>
              </a:rPr>
              <a:t>+</a:t>
            </a:r>
            <a:endParaRPr/>
          </a:p>
        </p:txBody>
      </p:sp>
      <p:sp>
        <p:nvSpPr>
          <p:cNvPr id="402" name="Google Shape;402;p32"/>
          <p:cNvSpPr txBox="1"/>
          <p:nvPr/>
        </p:nvSpPr>
        <p:spPr>
          <a:xfrm>
            <a:off x="2730486" y="3409102"/>
            <a:ext cx="2097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US" sz="1650">
                <a:solidFill>
                  <a:srgbClr val="334155"/>
                </a:solidFill>
                <a:latin typeface="Noto Sans KR"/>
                <a:ea typeface="Noto Sans KR"/>
                <a:cs typeface="Noto Sans KR"/>
                <a:sym typeface="Noto Sans KR"/>
              </a:rPr>
              <a:t>+</a:t>
            </a:r>
            <a:endParaRPr/>
          </a:p>
        </p:txBody>
      </p:sp>
      <p:pic>
        <p:nvPicPr>
          <p:cNvPr id="403" name="Google Shape;403;p32" title="kling_20260412_作品____________267_0.mp4">
            <a:hlinkClick r:id="rId11"/>
          </p:cNvPr>
          <p:cNvPicPr preferRelativeResize="0"/>
          <p:nvPr/>
        </p:nvPicPr>
        <p:blipFill>
          <a:blip r:embed="rId12">
            <a:alphaModFix/>
          </a:blip>
          <a:stretch>
            <a:fillRect/>
          </a:stretch>
        </p:blipFill>
        <p:spPr>
          <a:xfrm>
            <a:off x="6212900" y="1911225"/>
            <a:ext cx="5365800" cy="3018249"/>
          </a:xfrm>
          <a:prstGeom prst="rect">
            <a:avLst/>
          </a:prstGeom>
          <a:noFill/>
          <a:ln>
            <a:noFill/>
          </a:ln>
        </p:spPr>
      </p:pic>
      <p:sp>
        <p:nvSpPr>
          <p:cNvPr id="404" name="Google Shape;404;p32"/>
          <p:cNvSpPr txBox="1"/>
          <p:nvPr/>
        </p:nvSpPr>
        <p:spPr>
          <a:xfrm>
            <a:off x="6085625" y="5120200"/>
            <a:ext cx="55506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흰색 셔츠와 청바지를 입은 여성이 도시 보도를 활기차게 걸으며 미소 짓고 있다. 흰색 가방을 흔들며 "오늘은 뭘 하고 놀아볼까~?"라고 말하는 표정, 뒤로는 다채로운 간판의 상점들과 지나가는 보행자들이 보이고 햇빛이 도로를 반짝이게 비춤. 카메라는 정면에서 워킹 샷으로 따라가며 자연광 조명.</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preencoded.png" id="108" name="Google Shape;108;p15"/>
          <p:cNvPicPr preferRelativeResize="0"/>
          <p:nvPr/>
        </p:nvPicPr>
        <p:blipFill rotWithShape="1">
          <a:blip r:embed="rId3">
            <a:alphaModFix/>
          </a:blip>
          <a:srcRect b="0" l="0" r="0" t="0"/>
          <a:stretch/>
        </p:blipFill>
        <p:spPr>
          <a:xfrm>
            <a:off x="1028700" y="1390651"/>
            <a:ext cx="2609850" cy="3263900"/>
          </a:xfrm>
          <a:prstGeom prst="rect">
            <a:avLst/>
          </a:prstGeom>
          <a:noFill/>
          <a:ln>
            <a:noFill/>
          </a:ln>
        </p:spPr>
      </p:pic>
      <p:sp>
        <p:nvSpPr>
          <p:cNvPr id="109" name="Google Shape;109;p15"/>
          <p:cNvSpPr/>
          <p:nvPr/>
        </p:nvSpPr>
        <p:spPr>
          <a:xfrm>
            <a:off x="1028700" y="5041900"/>
            <a:ext cx="1009500" cy="304800"/>
          </a:xfrm>
          <a:prstGeom prst="rect">
            <a:avLst/>
          </a:prstGeom>
          <a:noFill/>
          <a:ln>
            <a:noFill/>
          </a:ln>
        </p:spPr>
        <p:txBody>
          <a:bodyPr anchorCtr="0" anchor="ctr" bIns="0" lIns="0" spcFirstLastPara="1" rIns="0" wrap="square" tIns="0">
            <a:noAutofit/>
          </a:bodyPr>
          <a:lstStyle/>
          <a:p>
            <a:pPr indent="0" lvl="0" marL="0" marR="0" rtl="0" algn="l">
              <a:lnSpc>
                <a:spcPct val="131956"/>
              </a:lnSpc>
              <a:spcBef>
                <a:spcPts val="0"/>
              </a:spcBef>
              <a:spcAft>
                <a:spcPts val="0"/>
              </a:spcAft>
              <a:buClr>
                <a:srgbClr val="000000"/>
              </a:buClr>
              <a:buSzPts val="1700"/>
              <a:buFont typeface="Inter"/>
              <a:buNone/>
            </a:pPr>
            <a:r>
              <a:rPr b="1" i="0" lang="en-US" sz="1700" u="none" cap="none" strike="noStrike">
                <a:solidFill>
                  <a:srgbClr val="000000"/>
                </a:solidFill>
                <a:latin typeface="Inter"/>
                <a:ea typeface="Inter"/>
                <a:cs typeface="Inter"/>
                <a:sym typeface="Inter"/>
              </a:rPr>
              <a:t>박성하</a:t>
            </a:r>
            <a:endParaRPr b="0" i="0" sz="1700" u="none" cap="none" strike="noStrike">
              <a:solidFill>
                <a:schemeClr val="dk1"/>
              </a:solidFill>
              <a:latin typeface="Calibri"/>
              <a:ea typeface="Calibri"/>
              <a:cs typeface="Calibri"/>
              <a:sym typeface="Calibri"/>
            </a:endParaRPr>
          </a:p>
        </p:txBody>
      </p:sp>
      <p:sp>
        <p:nvSpPr>
          <p:cNvPr id="110" name="Google Shape;110;p15"/>
          <p:cNvSpPr/>
          <p:nvPr/>
        </p:nvSpPr>
        <p:spPr>
          <a:xfrm>
            <a:off x="1028700" y="5467351"/>
            <a:ext cx="3067200" cy="686100"/>
          </a:xfrm>
          <a:prstGeom prst="rect">
            <a:avLst/>
          </a:prstGeom>
          <a:noFill/>
          <a:ln>
            <a:noFill/>
          </a:ln>
        </p:spPr>
        <p:txBody>
          <a:bodyPr anchorCtr="0" anchor="ctr" bIns="0" lIns="0" spcFirstLastPara="1" rIns="0" wrap="square" tIns="0">
            <a:noAutofit/>
          </a:bodyPr>
          <a:lstStyle/>
          <a:p>
            <a:pPr indent="0" lvl="0" marL="0" marR="0" rtl="0" algn="l">
              <a:lnSpc>
                <a:spcPct val="150058"/>
              </a:lnSpc>
              <a:spcBef>
                <a:spcPts val="0"/>
              </a:spcBef>
              <a:spcAft>
                <a:spcPts val="0"/>
              </a:spcAft>
              <a:buClr>
                <a:srgbClr val="000000"/>
              </a:buClr>
              <a:buSzPts val="1100"/>
              <a:buFont typeface="Inter"/>
              <a:buNone/>
            </a:pPr>
            <a:r>
              <a:rPr b="0" i="0" lang="en-US" sz="1100" u="none" cap="none" strike="noStrike">
                <a:solidFill>
                  <a:srgbClr val="000000"/>
                </a:solidFill>
                <a:latin typeface="Inter"/>
                <a:ea typeface="Inter"/>
                <a:cs typeface="Inter"/>
                <a:sym typeface="Inter"/>
              </a:rPr>
              <a:t>홍익대학교  AI·실감미디어콘텐츠학 박사과정</a:t>
            </a:r>
            <a:endParaRPr b="0" i="0" sz="1100" u="none" cap="none" strike="noStrike">
              <a:solidFill>
                <a:schemeClr val="dk1"/>
              </a:solidFill>
              <a:latin typeface="Calibri"/>
              <a:ea typeface="Calibri"/>
              <a:cs typeface="Calibri"/>
              <a:sym typeface="Calibri"/>
            </a:endParaRPr>
          </a:p>
          <a:p>
            <a:pPr indent="0" lvl="0" marL="0" marR="0" rtl="0" algn="l">
              <a:lnSpc>
                <a:spcPct val="150058"/>
              </a:lnSpc>
              <a:spcBef>
                <a:spcPts val="0"/>
              </a:spcBef>
              <a:spcAft>
                <a:spcPts val="0"/>
              </a:spcAft>
              <a:buClr>
                <a:srgbClr val="000000"/>
              </a:buClr>
              <a:buSzPts val="1100"/>
              <a:buFont typeface="Inter"/>
              <a:buNone/>
            </a:pPr>
            <a:r>
              <a:rPr b="0" i="0" lang="en-US" sz="1100" u="none" cap="none" strike="noStrike">
                <a:solidFill>
                  <a:srgbClr val="000000"/>
                </a:solidFill>
                <a:latin typeface="Inter"/>
                <a:ea typeface="Inter"/>
                <a:cs typeface="Inter"/>
                <a:sym typeface="Inter"/>
              </a:rPr>
              <a:t>성신여자대학교 일반대학원 조소 전공 졸업</a:t>
            </a:r>
            <a:endParaRPr b="0" i="0" sz="1100" u="none" cap="none" strike="noStrike">
              <a:solidFill>
                <a:schemeClr val="dk1"/>
              </a:solidFill>
              <a:latin typeface="Calibri"/>
              <a:ea typeface="Calibri"/>
              <a:cs typeface="Calibri"/>
              <a:sym typeface="Calibri"/>
            </a:endParaRPr>
          </a:p>
          <a:p>
            <a:pPr indent="0" lvl="0" marL="0" marR="0" rtl="0" algn="l">
              <a:lnSpc>
                <a:spcPct val="150058"/>
              </a:lnSpc>
              <a:spcBef>
                <a:spcPts val="0"/>
              </a:spcBef>
              <a:spcAft>
                <a:spcPts val="0"/>
              </a:spcAft>
              <a:buClr>
                <a:srgbClr val="000000"/>
              </a:buClr>
              <a:buSzPts val="1100"/>
              <a:buFont typeface="Inter"/>
              <a:buNone/>
            </a:pPr>
            <a:r>
              <a:rPr b="0" i="0" lang="en-US" sz="1100" u="none" cap="none" strike="noStrike">
                <a:solidFill>
                  <a:srgbClr val="000000"/>
                </a:solidFill>
                <a:latin typeface="Inter"/>
                <a:ea typeface="Inter"/>
                <a:cs typeface="Inter"/>
                <a:sym typeface="Inter"/>
              </a:rPr>
              <a:t>경남대학교 사범대학 미술교육학과 졸업</a:t>
            </a:r>
            <a:endParaRPr b="0" i="0" sz="1100" u="none" cap="none" strike="noStrike">
              <a:solidFill>
                <a:schemeClr val="dk1"/>
              </a:solidFill>
              <a:latin typeface="Calibri"/>
              <a:ea typeface="Calibri"/>
              <a:cs typeface="Calibri"/>
              <a:sym typeface="Calibri"/>
            </a:endParaRPr>
          </a:p>
        </p:txBody>
      </p:sp>
      <p:sp>
        <p:nvSpPr>
          <p:cNvPr id="111" name="Google Shape;111;p15"/>
          <p:cNvSpPr/>
          <p:nvPr/>
        </p:nvSpPr>
        <p:spPr>
          <a:xfrm>
            <a:off x="1028700" y="603251"/>
            <a:ext cx="10058400" cy="457200"/>
          </a:xfrm>
          <a:prstGeom prst="rect">
            <a:avLst/>
          </a:prstGeom>
          <a:noFill/>
          <a:ln>
            <a:noFill/>
          </a:ln>
        </p:spPr>
        <p:txBody>
          <a:bodyPr anchorCtr="0" anchor="ctr" bIns="0" lIns="0" spcFirstLastPara="1" rIns="0" wrap="square" tIns="0">
            <a:noAutofit/>
          </a:bodyPr>
          <a:lstStyle/>
          <a:p>
            <a:pPr indent="0" lvl="0" marL="0" marR="0" rtl="0" algn="l">
              <a:lnSpc>
                <a:spcPct val="119971"/>
              </a:lnSpc>
              <a:spcBef>
                <a:spcPts val="0"/>
              </a:spcBef>
              <a:spcAft>
                <a:spcPts val="0"/>
              </a:spcAft>
              <a:buClr>
                <a:srgbClr val="000000"/>
              </a:buClr>
              <a:buSzPts val="2900"/>
              <a:buFont typeface="Inter"/>
              <a:buNone/>
            </a:pPr>
            <a:r>
              <a:rPr b="1" i="0" lang="en-US" sz="2900" u="none" cap="none" strike="noStrike">
                <a:solidFill>
                  <a:srgbClr val="000000"/>
                </a:solidFill>
                <a:latin typeface="Inter"/>
                <a:ea typeface="Inter"/>
                <a:cs typeface="Inter"/>
                <a:sym typeface="Inter"/>
              </a:rPr>
              <a:t>강사소개</a:t>
            </a:r>
            <a:endParaRPr b="0" i="0" sz="2900" u="none" cap="none" strike="noStrike">
              <a:solidFill>
                <a:schemeClr val="dk1"/>
              </a:solidFill>
              <a:latin typeface="Calibri"/>
              <a:ea typeface="Calibri"/>
              <a:cs typeface="Calibri"/>
              <a:sym typeface="Calibri"/>
            </a:endParaRPr>
          </a:p>
        </p:txBody>
      </p:sp>
      <p:graphicFrame>
        <p:nvGraphicFramePr>
          <p:cNvPr id="112" name="Google Shape;112;p15"/>
          <p:cNvGraphicFramePr/>
          <p:nvPr/>
        </p:nvGraphicFramePr>
        <p:xfrm>
          <a:off x="4337051" y="1816100"/>
          <a:ext cx="3000000" cy="3000000"/>
        </p:xfrm>
        <a:graphic>
          <a:graphicData uri="http://schemas.openxmlformats.org/drawingml/2006/table">
            <a:tbl>
              <a:tblPr>
                <a:noFill/>
                <a:tableStyleId>{398AE1E4-7BDE-4735-93C2-59F4AF72DC70}</a:tableStyleId>
              </a:tblPr>
              <a:tblGrid>
                <a:gridCol w="1219200"/>
                <a:gridCol w="1581175"/>
                <a:gridCol w="4222775"/>
              </a:tblGrid>
              <a:tr h="431800">
                <a:tc>
                  <a:txBody>
                    <a:bodyPr/>
                    <a:lstStyle/>
                    <a:p>
                      <a:pPr indent="0" lvl="0" marL="0" marR="0" rtl="0" algn="ctr">
                        <a:lnSpc>
                          <a:spcPct val="139972"/>
                        </a:lnSpc>
                        <a:spcBef>
                          <a:spcPts val="0"/>
                        </a:spcBef>
                        <a:spcAft>
                          <a:spcPts val="0"/>
                        </a:spcAft>
                        <a:buClr>
                          <a:srgbClr val="000000"/>
                        </a:buClr>
                        <a:buSzPts val="1000"/>
                        <a:buFont typeface="Inter"/>
                        <a:buNone/>
                      </a:pPr>
                      <a:r>
                        <a:rPr b="1" lang="en-US" sz="1200" u="none" cap="none" strike="noStrike">
                          <a:solidFill>
                            <a:srgbClr val="000000"/>
                          </a:solidFill>
                          <a:latin typeface="Inter"/>
                          <a:ea typeface="Inter"/>
                          <a:cs typeface="Inter"/>
                          <a:sym typeface="Inter"/>
                        </a:rPr>
                        <a:t>기간</a:t>
                      </a:r>
                      <a:endParaRPr b="1" sz="18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E7E7E7"/>
                    </a:solidFill>
                  </a:tcPr>
                </a:tc>
                <a:tc>
                  <a:txBody>
                    <a:bodyPr/>
                    <a:lstStyle/>
                    <a:p>
                      <a:pPr indent="0" lvl="0" marL="0" marR="0" rtl="0" algn="ctr">
                        <a:lnSpc>
                          <a:spcPct val="139972"/>
                        </a:lnSpc>
                        <a:spcBef>
                          <a:spcPts val="0"/>
                        </a:spcBef>
                        <a:spcAft>
                          <a:spcPts val="0"/>
                        </a:spcAft>
                        <a:buClr>
                          <a:srgbClr val="000000"/>
                        </a:buClr>
                        <a:buSzPts val="1000"/>
                        <a:buFont typeface="Inter"/>
                        <a:buNone/>
                      </a:pPr>
                      <a:r>
                        <a:rPr b="1" lang="en-US" sz="1200" u="none" cap="none" strike="noStrike">
                          <a:solidFill>
                            <a:srgbClr val="000000"/>
                          </a:solidFill>
                          <a:latin typeface="Inter"/>
                          <a:ea typeface="Inter"/>
                          <a:cs typeface="Inter"/>
                          <a:sym typeface="Inter"/>
                        </a:rPr>
                        <a:t>지원기관</a:t>
                      </a:r>
                      <a:endParaRPr b="1" sz="18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E7E7E7"/>
                    </a:solidFill>
                  </a:tcPr>
                </a:tc>
                <a:tc>
                  <a:txBody>
                    <a:bodyPr/>
                    <a:lstStyle/>
                    <a:p>
                      <a:pPr indent="0" lvl="0" marL="0" marR="0" rtl="0" algn="ctr">
                        <a:lnSpc>
                          <a:spcPct val="139972"/>
                        </a:lnSpc>
                        <a:spcBef>
                          <a:spcPts val="0"/>
                        </a:spcBef>
                        <a:spcAft>
                          <a:spcPts val="0"/>
                        </a:spcAft>
                        <a:buClr>
                          <a:srgbClr val="000000"/>
                        </a:buClr>
                        <a:buSzPts val="1000"/>
                        <a:buFont typeface="Inter"/>
                        <a:buNone/>
                      </a:pPr>
                      <a:r>
                        <a:rPr b="1" lang="en-US" sz="1200" u="none" cap="none" strike="noStrike">
                          <a:solidFill>
                            <a:srgbClr val="000000"/>
                          </a:solidFill>
                          <a:latin typeface="Inter"/>
                          <a:ea typeface="Inter"/>
                          <a:cs typeface="Inter"/>
                          <a:sym typeface="Inter"/>
                        </a:rPr>
                        <a:t>사업명</a:t>
                      </a:r>
                      <a:endParaRPr b="1" sz="18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E7E7E7"/>
                    </a:solidFill>
                  </a:tcPr>
                </a:tc>
              </a:tr>
              <a:tr h="609600">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2024-05-01</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~2024-10-31</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문화체육관광부/</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한국콘텐츠 진흥원</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문화기술 연구개발 사업 :  가상공연 참여를 위한 감정표현이 가능한 소통형 관객 아바타 생성 기술 개발</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r>
              <a:tr h="609600">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2024-11-01</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~2025-12-31</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문화체육관광부/</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한국콘텐츠 진흥원</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MR 공간컴퓨팅기반 AX 저작기술 및 실감콘텐츠 개발 </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글로벌 전문인력양성</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r>
              <a:tr h="609600">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2025-03-26</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~2025-10-31</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대한예수교장로회</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명성교회(카페램프)</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아나모픽 미디어아트 작품 제작 (GCC홀 영상 콘텐츠 개발) </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r>
              <a:tr h="609600">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2025-07-01</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~2025-12-15</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한국콘텐츠 진흥원</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c>
                  <a:txBody>
                    <a:bodyPr/>
                    <a:lstStyle/>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2025년 AI 영상콘텐츠 제작지원사업</a:t>
                      </a:r>
                      <a:endParaRPr sz="1600" u="none" cap="none" strike="noStrike"/>
                    </a:p>
                    <a:p>
                      <a:pPr indent="0" lvl="0" marL="0" marR="0" rtl="0" algn="l">
                        <a:lnSpc>
                          <a:spcPct val="139972"/>
                        </a:lnSpc>
                        <a:spcBef>
                          <a:spcPts val="0"/>
                        </a:spcBef>
                        <a:spcAft>
                          <a:spcPts val="0"/>
                        </a:spcAft>
                        <a:buClr>
                          <a:srgbClr val="000000"/>
                        </a:buClr>
                        <a:buSzPts val="1000"/>
                        <a:buFont typeface="Inter"/>
                        <a:buNone/>
                      </a:pPr>
                      <a:r>
                        <a:rPr lang="en-US" sz="1000" u="none" cap="none" strike="noStrike">
                          <a:solidFill>
                            <a:srgbClr val="000000"/>
                          </a:solidFill>
                          <a:latin typeface="Inter"/>
                          <a:ea typeface="Inter"/>
                          <a:cs typeface="Inter"/>
                          <a:sym typeface="Inter"/>
                        </a:rPr>
                        <a:t>AI기반 한국유산 애니메이션 “돌깨비"</a:t>
                      </a:r>
                      <a:endParaRPr sz="1600" u="none" cap="none" strike="noStrike"/>
                    </a:p>
                  </a:txBody>
                  <a:tcPr marT="60975" marB="60975" marR="121925" marL="121925" anchor="ctr">
                    <a:lnL cap="flat" cmpd="sng" w="16925">
                      <a:solidFill>
                        <a:srgbClr val="737373"/>
                      </a:solidFill>
                      <a:prstDash val="solid"/>
                      <a:round/>
                      <a:headEnd len="sm" w="sm" type="none"/>
                      <a:tailEnd len="sm" w="sm" type="none"/>
                    </a:lnL>
                    <a:lnR cap="flat" cmpd="sng" w="16925">
                      <a:solidFill>
                        <a:srgbClr val="737373"/>
                      </a:solidFill>
                      <a:prstDash val="solid"/>
                      <a:round/>
                      <a:headEnd len="sm" w="sm" type="none"/>
                      <a:tailEnd len="sm" w="sm" type="none"/>
                    </a:lnR>
                    <a:lnT cap="flat" cmpd="sng" w="16925">
                      <a:solidFill>
                        <a:srgbClr val="737373"/>
                      </a:solidFill>
                      <a:prstDash val="solid"/>
                      <a:round/>
                      <a:headEnd len="sm" w="sm" type="none"/>
                      <a:tailEnd len="sm" w="sm" type="none"/>
                    </a:lnT>
                    <a:lnB cap="flat" cmpd="sng" w="16925">
                      <a:solidFill>
                        <a:srgbClr val="737373"/>
                      </a:solidFill>
                      <a:prstDash val="solid"/>
                      <a:round/>
                      <a:headEnd len="sm" w="sm" type="none"/>
                      <a:tailEnd len="sm" w="sm" type="none"/>
                    </a:lnB>
                    <a:solidFill>
                      <a:srgbClr val="FFFFFF"/>
                    </a:solidFill>
                  </a:tcPr>
                </a:tc>
              </a:tr>
            </a:tbl>
          </a:graphicData>
        </a:graphic>
      </p:graphicFrame>
      <p:sp>
        <p:nvSpPr>
          <p:cNvPr id="113" name="Google Shape;113;p15"/>
          <p:cNvSpPr/>
          <p:nvPr/>
        </p:nvSpPr>
        <p:spPr>
          <a:xfrm>
            <a:off x="4356100" y="1314451"/>
            <a:ext cx="831900" cy="304800"/>
          </a:xfrm>
          <a:prstGeom prst="rect">
            <a:avLst/>
          </a:prstGeom>
          <a:noFill/>
          <a:ln>
            <a:noFill/>
          </a:ln>
        </p:spPr>
        <p:txBody>
          <a:bodyPr anchorCtr="0" anchor="ctr" bIns="0" lIns="0" spcFirstLastPara="1" rIns="0" wrap="square" tIns="0">
            <a:noAutofit/>
          </a:bodyPr>
          <a:lstStyle/>
          <a:p>
            <a:pPr indent="0" lvl="0" marL="0" marR="0" rtl="0" algn="l">
              <a:lnSpc>
                <a:spcPct val="131956"/>
              </a:lnSpc>
              <a:spcBef>
                <a:spcPts val="0"/>
              </a:spcBef>
              <a:spcAft>
                <a:spcPts val="0"/>
              </a:spcAft>
              <a:buClr>
                <a:srgbClr val="000000"/>
              </a:buClr>
              <a:buSzPts val="1700"/>
              <a:buFont typeface="Inter"/>
              <a:buNone/>
            </a:pPr>
            <a:r>
              <a:rPr b="1" i="0" lang="en-US" sz="1700" u="none" cap="none" strike="noStrike">
                <a:solidFill>
                  <a:srgbClr val="000000"/>
                </a:solidFill>
                <a:latin typeface="Inter"/>
                <a:ea typeface="Inter"/>
                <a:cs typeface="Inter"/>
                <a:sym typeface="Inter"/>
              </a:rPr>
              <a:t>연구과제</a:t>
            </a:r>
            <a:endParaRPr b="0" i="0" sz="1700" u="none" cap="none" strike="noStrike">
              <a:solidFill>
                <a:schemeClr val="dk1"/>
              </a:solidFill>
              <a:latin typeface="Calibri"/>
              <a:ea typeface="Calibri"/>
              <a:cs typeface="Calibri"/>
              <a:sym typeface="Calibri"/>
            </a:endParaRPr>
          </a:p>
        </p:txBody>
      </p:sp>
      <p:sp>
        <p:nvSpPr>
          <p:cNvPr id="114" name="Google Shape;114;p15"/>
          <p:cNvSpPr/>
          <p:nvPr/>
        </p:nvSpPr>
        <p:spPr>
          <a:xfrm>
            <a:off x="4356100" y="5041900"/>
            <a:ext cx="831900" cy="304800"/>
          </a:xfrm>
          <a:prstGeom prst="rect">
            <a:avLst/>
          </a:prstGeom>
          <a:noFill/>
          <a:ln>
            <a:noFill/>
          </a:ln>
        </p:spPr>
        <p:txBody>
          <a:bodyPr anchorCtr="0" anchor="ctr" bIns="0" lIns="0" spcFirstLastPara="1" rIns="0" wrap="square" tIns="0">
            <a:noAutofit/>
          </a:bodyPr>
          <a:lstStyle/>
          <a:p>
            <a:pPr indent="0" lvl="0" marL="0" marR="0" rtl="0" algn="l">
              <a:lnSpc>
                <a:spcPct val="131956"/>
              </a:lnSpc>
              <a:spcBef>
                <a:spcPts val="0"/>
              </a:spcBef>
              <a:spcAft>
                <a:spcPts val="0"/>
              </a:spcAft>
              <a:buClr>
                <a:srgbClr val="000000"/>
              </a:buClr>
              <a:buSzPts val="1700"/>
              <a:buFont typeface="Inter"/>
              <a:buNone/>
            </a:pPr>
            <a:r>
              <a:rPr b="1" i="0" lang="en-US" sz="1700" u="none" cap="none" strike="noStrike">
                <a:solidFill>
                  <a:srgbClr val="000000"/>
                </a:solidFill>
                <a:latin typeface="Inter"/>
                <a:ea typeface="Inter"/>
                <a:cs typeface="Inter"/>
                <a:sym typeface="Inter"/>
              </a:rPr>
              <a:t>논문발표</a:t>
            </a:r>
            <a:endParaRPr b="0" i="0" sz="1700" u="none" cap="none" strike="noStrike">
              <a:solidFill>
                <a:schemeClr val="dk1"/>
              </a:solidFill>
              <a:latin typeface="Calibri"/>
              <a:ea typeface="Calibri"/>
              <a:cs typeface="Calibri"/>
              <a:sym typeface="Calibri"/>
            </a:endParaRPr>
          </a:p>
        </p:txBody>
      </p:sp>
      <p:sp>
        <p:nvSpPr>
          <p:cNvPr id="115" name="Google Shape;115;p15"/>
          <p:cNvSpPr/>
          <p:nvPr/>
        </p:nvSpPr>
        <p:spPr>
          <a:xfrm>
            <a:off x="4356100" y="5403851"/>
            <a:ext cx="7004100" cy="355500"/>
          </a:xfrm>
          <a:prstGeom prst="rect">
            <a:avLst/>
          </a:prstGeom>
          <a:noFill/>
          <a:ln>
            <a:noFill/>
          </a:ln>
        </p:spPr>
        <p:txBody>
          <a:bodyPr anchorCtr="0" anchor="ctr" bIns="0" lIns="0" spcFirstLastPara="1" rIns="0" wrap="square" tIns="0">
            <a:noAutofit/>
          </a:bodyPr>
          <a:lstStyle/>
          <a:p>
            <a:pPr indent="0" lvl="0" marL="0" marR="0" rtl="0" algn="l">
              <a:lnSpc>
                <a:spcPct val="139972"/>
              </a:lnSpc>
              <a:spcBef>
                <a:spcPts val="0"/>
              </a:spcBef>
              <a:spcAft>
                <a:spcPts val="0"/>
              </a:spcAft>
              <a:buClr>
                <a:srgbClr val="000000"/>
              </a:buClr>
              <a:buSzPts val="1000"/>
              <a:buFont typeface="Inter"/>
              <a:buNone/>
            </a:pPr>
            <a:r>
              <a:rPr b="0" i="0" lang="en-US" sz="1000" u="none" cap="none" strike="noStrike">
                <a:solidFill>
                  <a:srgbClr val="000000"/>
                </a:solidFill>
                <a:latin typeface="Inter"/>
                <a:ea typeface="Inter"/>
                <a:cs typeface="Inter"/>
                <a:sym typeface="Inter"/>
              </a:rPr>
              <a:t>A Case Study on 3D Art Exhibition Using Immersive Media -Focus on Cases Based on Viewing Method by Medium- </a:t>
            </a:r>
            <a:endParaRPr b="0" i="0" sz="1000" u="none" cap="none" strike="noStrike">
              <a:solidFill>
                <a:schemeClr val="dk1"/>
              </a:solidFill>
              <a:latin typeface="Calibri"/>
              <a:ea typeface="Calibri"/>
              <a:cs typeface="Calibri"/>
              <a:sym typeface="Calibri"/>
            </a:endParaRPr>
          </a:p>
          <a:p>
            <a:pPr indent="0" lvl="0" marL="0" marR="0" rtl="0" algn="l">
              <a:lnSpc>
                <a:spcPct val="139972"/>
              </a:lnSpc>
              <a:spcBef>
                <a:spcPts val="0"/>
              </a:spcBef>
              <a:spcAft>
                <a:spcPts val="0"/>
              </a:spcAft>
              <a:buClr>
                <a:srgbClr val="000000"/>
              </a:buClr>
              <a:buSzPts val="1000"/>
              <a:buFont typeface="Inter"/>
              <a:buNone/>
            </a:pPr>
            <a:r>
              <a:rPr b="0" i="0" lang="en-US" sz="1000" u="none" cap="none" strike="noStrike">
                <a:solidFill>
                  <a:srgbClr val="000000"/>
                </a:solidFill>
                <a:latin typeface="Inter"/>
                <a:ea typeface="Inter"/>
                <a:cs typeface="Inter"/>
                <a:sym typeface="Inter"/>
              </a:rPr>
              <a:t>(실감 미디어를 활용한 입체작품 전시 사례 연구 -매체별 관람 방식을 중심으로-) 2025.2</a:t>
            </a:r>
            <a:endParaRPr b="0" i="0" sz="1000" u="none" cap="none" strike="noStrike">
              <a:solidFill>
                <a:schemeClr val="dk1"/>
              </a:solidFill>
              <a:latin typeface="Calibri"/>
              <a:ea typeface="Calibri"/>
              <a:cs typeface="Calibri"/>
              <a:sym typeface="Calibri"/>
            </a:endParaRPr>
          </a:p>
        </p:txBody>
      </p:sp>
      <p:sp>
        <p:nvSpPr>
          <p:cNvPr id="116" name="Google Shape;116;p15"/>
          <p:cNvSpPr/>
          <p:nvPr/>
        </p:nvSpPr>
        <p:spPr>
          <a:xfrm>
            <a:off x="4337051" y="5842000"/>
            <a:ext cx="7004100" cy="355500"/>
          </a:xfrm>
          <a:prstGeom prst="rect">
            <a:avLst/>
          </a:prstGeom>
          <a:noFill/>
          <a:ln>
            <a:noFill/>
          </a:ln>
        </p:spPr>
        <p:txBody>
          <a:bodyPr anchorCtr="0" anchor="ctr" bIns="0" lIns="0" spcFirstLastPara="1" rIns="0" wrap="square" tIns="0">
            <a:noAutofit/>
          </a:bodyPr>
          <a:lstStyle/>
          <a:p>
            <a:pPr indent="0" lvl="0" marL="0" marR="0" rtl="0" algn="l">
              <a:lnSpc>
                <a:spcPct val="139972"/>
              </a:lnSpc>
              <a:spcBef>
                <a:spcPts val="0"/>
              </a:spcBef>
              <a:spcAft>
                <a:spcPts val="0"/>
              </a:spcAft>
              <a:buClr>
                <a:srgbClr val="000000"/>
              </a:buClr>
              <a:buSzPts val="1000"/>
              <a:buFont typeface="Inter"/>
              <a:buNone/>
            </a:pPr>
            <a:r>
              <a:rPr b="0" i="0" lang="en-US" sz="1000" u="none" cap="none" strike="noStrike">
                <a:solidFill>
                  <a:srgbClr val="000000"/>
                </a:solidFill>
                <a:latin typeface="Inter"/>
                <a:ea typeface="Inter"/>
                <a:cs typeface="Inter"/>
                <a:sym typeface="Inter"/>
              </a:rPr>
              <a:t>A Case Study on Visual Art Exhibitions Utilizing Artificial Intelligence Technology -Focusing on Domestic and International Cases- (인공지능 기술을 활용한 시각 예술 전시 사례 연구 -국내외 사례를 중심으로-) 2025.11</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8" name="Shape 408"/>
        <p:cNvGrpSpPr/>
        <p:nvPr/>
      </p:nvGrpSpPr>
      <p:grpSpPr>
        <a:xfrm>
          <a:off x="0" y="0"/>
          <a:ext cx="0" cy="0"/>
          <a:chOff x="0" y="0"/>
          <a:chExt cx="0" cy="0"/>
        </a:xfrm>
      </p:grpSpPr>
      <p:pic>
        <p:nvPicPr>
          <p:cNvPr descr="image.png" id="409" name="Google Shape;409;p33"/>
          <p:cNvPicPr preferRelativeResize="0"/>
          <p:nvPr/>
        </p:nvPicPr>
        <p:blipFill rotWithShape="1">
          <a:blip r:embed="rId3">
            <a:alphaModFix/>
          </a:blip>
          <a:srcRect b="0" l="0" r="0" t="0"/>
          <a:stretch/>
        </p:blipFill>
        <p:spPr>
          <a:xfrm>
            <a:off x="571500" y="1900386"/>
            <a:ext cx="5286375" cy="1866751"/>
          </a:xfrm>
          <a:prstGeom prst="rect">
            <a:avLst/>
          </a:prstGeom>
          <a:noFill/>
          <a:ln>
            <a:noFill/>
          </a:ln>
        </p:spPr>
      </p:pic>
      <p:pic>
        <p:nvPicPr>
          <p:cNvPr descr="image.png" id="410" name="Google Shape;410;p33"/>
          <p:cNvPicPr preferRelativeResize="0"/>
          <p:nvPr/>
        </p:nvPicPr>
        <p:blipFill rotWithShape="1">
          <a:blip r:embed="rId4">
            <a:alphaModFix/>
          </a:blip>
          <a:srcRect b="0" l="0" r="0" t="0"/>
          <a:stretch/>
        </p:blipFill>
        <p:spPr>
          <a:xfrm>
            <a:off x="571500" y="3957637"/>
            <a:ext cx="5286375" cy="1866751"/>
          </a:xfrm>
          <a:prstGeom prst="rect">
            <a:avLst/>
          </a:prstGeom>
          <a:noFill/>
          <a:ln>
            <a:noFill/>
          </a:ln>
        </p:spPr>
      </p:pic>
      <p:pic>
        <p:nvPicPr>
          <p:cNvPr descr="image.png" id="411" name="Google Shape;411;p33"/>
          <p:cNvPicPr preferRelativeResize="0"/>
          <p:nvPr/>
        </p:nvPicPr>
        <p:blipFill rotWithShape="1">
          <a:blip r:embed="rId5">
            <a:alphaModFix/>
          </a:blip>
          <a:srcRect b="0" l="0" r="0" t="0"/>
          <a:stretch/>
        </p:blipFill>
        <p:spPr>
          <a:xfrm>
            <a:off x="6334125" y="1900374"/>
            <a:ext cx="5286375" cy="3924025"/>
          </a:xfrm>
          <a:prstGeom prst="rect">
            <a:avLst/>
          </a:prstGeom>
          <a:noFill/>
          <a:ln>
            <a:noFill/>
          </a:ln>
        </p:spPr>
      </p:pic>
      <p:sp>
        <p:nvSpPr>
          <p:cNvPr id="412" name="Google Shape;412;p33"/>
          <p:cNvSpPr txBox="1"/>
          <p:nvPr/>
        </p:nvSpPr>
        <p:spPr>
          <a:xfrm>
            <a:off x="819150" y="2176611"/>
            <a:ext cx="5030700" cy="323100"/>
          </a:xfrm>
          <a:prstGeom prst="rect">
            <a:avLst/>
          </a:prstGeom>
          <a:noFill/>
          <a:ln>
            <a:noFill/>
          </a:ln>
        </p:spPr>
        <p:txBody>
          <a:bodyPr anchorCtr="0" anchor="t" bIns="0" lIns="209550" spcFirstLastPara="1" rIns="0" wrap="square" tIns="0">
            <a:spAutoFit/>
          </a:bodyPr>
          <a:lstStyle/>
          <a:p>
            <a:pPr indent="0" lvl="0" marL="0" marR="0" rtl="0" algn="l">
              <a:spcBef>
                <a:spcPts val="0"/>
              </a:spcBef>
              <a:spcAft>
                <a:spcPts val="0"/>
              </a:spcAft>
              <a:buNone/>
            </a:pPr>
            <a:r>
              <a:rPr b="0" i="0" lang="en-US" sz="2100" u="none" cap="none" strike="noStrike">
                <a:solidFill>
                  <a:srgbClr val="EF4444"/>
                </a:solidFill>
                <a:latin typeface="Noto Sans KR"/>
                <a:ea typeface="Noto Sans KR"/>
                <a:cs typeface="Noto Sans KR"/>
                <a:sym typeface="Noto Sans KR"/>
              </a:rPr>
              <a:t>나쁜 예 1: 너무 모호함</a:t>
            </a:r>
            <a:endParaRPr/>
          </a:p>
        </p:txBody>
      </p:sp>
      <p:sp>
        <p:nvSpPr>
          <p:cNvPr id="413" name="Google Shape;413;p33"/>
          <p:cNvSpPr txBox="1"/>
          <p:nvPr/>
        </p:nvSpPr>
        <p:spPr>
          <a:xfrm>
            <a:off x="819150" y="2700486"/>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1" lang="en-US" sz="1425" u="none" cap="none" strike="noStrike">
                <a:solidFill>
                  <a:srgbClr val="334155"/>
                </a:solidFill>
                <a:latin typeface="Noto Sans KR"/>
                <a:ea typeface="Noto Sans KR"/>
                <a:cs typeface="Noto Sans KR"/>
                <a:sym typeface="Noto Sans KR"/>
              </a:rPr>
              <a:t>"걷는 여자"</a:t>
            </a:r>
            <a:endParaRPr/>
          </a:p>
        </p:txBody>
      </p:sp>
      <p:sp>
        <p:nvSpPr>
          <p:cNvPr id="414" name="Google Shape;414;p33"/>
          <p:cNvSpPr txBox="1"/>
          <p:nvPr/>
        </p:nvSpPr>
        <p:spPr>
          <a:xfrm>
            <a:off x="819150" y="3132832"/>
            <a:ext cx="47910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US" sz="1200">
                <a:solidFill>
                  <a:srgbClr val="64748B"/>
                </a:solidFill>
                <a:latin typeface="Noto Sans KR"/>
                <a:ea typeface="Noto Sans KR"/>
                <a:cs typeface="Noto Sans KR"/>
                <a:sym typeface="Noto Sans KR"/>
              </a:rPr>
              <a:t>어떤 대상인지, 어디인지, </a:t>
            </a:r>
            <a:r>
              <a:rPr b="0" i="0" lang="en-US" sz="1200" u="none" cap="none" strike="noStrike">
                <a:solidFill>
                  <a:srgbClr val="64748B"/>
                </a:solidFill>
                <a:latin typeface="Noto Sans KR"/>
                <a:ea typeface="Noto Sans KR"/>
                <a:cs typeface="Noto Sans KR"/>
                <a:sym typeface="Noto Sans KR"/>
              </a:rPr>
              <a:t>어떤 샷인지, 카메라 움직임이 어떤지 </a:t>
            </a:r>
            <a:endParaRPr b="0" i="0" sz="1200" u="none" cap="none" strike="noStrike">
              <a:solidFill>
                <a:srgbClr val="64748B"/>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b="0" i="0" lang="en-US" sz="1200" u="none" cap="none" strike="noStrike">
                <a:solidFill>
                  <a:srgbClr val="64748B"/>
                </a:solidFill>
                <a:latin typeface="Noto Sans KR"/>
                <a:ea typeface="Noto Sans KR"/>
                <a:cs typeface="Noto Sans KR"/>
                <a:sym typeface="Noto Sans KR"/>
              </a:rPr>
              <a:t>AI 임의 결정.</a:t>
            </a:r>
            <a:endParaRPr/>
          </a:p>
        </p:txBody>
      </p:sp>
      <p:sp>
        <p:nvSpPr>
          <p:cNvPr id="415" name="Google Shape;415;p33"/>
          <p:cNvSpPr txBox="1"/>
          <p:nvPr/>
        </p:nvSpPr>
        <p:spPr>
          <a:xfrm>
            <a:off x="819150" y="4233862"/>
            <a:ext cx="5030700" cy="323100"/>
          </a:xfrm>
          <a:prstGeom prst="rect">
            <a:avLst/>
          </a:prstGeom>
          <a:noFill/>
          <a:ln>
            <a:noFill/>
          </a:ln>
        </p:spPr>
        <p:txBody>
          <a:bodyPr anchorCtr="0" anchor="t" bIns="0" lIns="209550" spcFirstLastPara="1" rIns="0" wrap="square" tIns="0">
            <a:spAutoFit/>
          </a:bodyPr>
          <a:lstStyle/>
          <a:p>
            <a:pPr indent="0" lvl="0" marL="0" marR="0" rtl="0" algn="l">
              <a:spcBef>
                <a:spcPts val="0"/>
              </a:spcBef>
              <a:spcAft>
                <a:spcPts val="0"/>
              </a:spcAft>
              <a:buNone/>
            </a:pPr>
            <a:r>
              <a:rPr b="0" i="0" lang="en-US" sz="2100" u="none" cap="none" strike="noStrike">
                <a:solidFill>
                  <a:srgbClr val="EF4444"/>
                </a:solidFill>
                <a:latin typeface="Noto Sans KR"/>
                <a:ea typeface="Noto Sans KR"/>
                <a:cs typeface="Noto Sans KR"/>
                <a:sym typeface="Noto Sans KR"/>
              </a:rPr>
              <a:t>나쁜 예 2: 이미지 프롬프트식</a:t>
            </a:r>
            <a:endParaRPr/>
          </a:p>
        </p:txBody>
      </p:sp>
      <p:sp>
        <p:nvSpPr>
          <p:cNvPr id="416" name="Google Shape;416;p33"/>
          <p:cNvSpPr txBox="1"/>
          <p:nvPr/>
        </p:nvSpPr>
        <p:spPr>
          <a:xfrm>
            <a:off x="819150" y="4757737"/>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1" lang="en-US" sz="1425" u="none" cap="none" strike="noStrike">
                <a:solidFill>
                  <a:srgbClr val="334155"/>
                </a:solidFill>
                <a:latin typeface="Noto Sans KR"/>
                <a:ea typeface="Noto Sans KR"/>
                <a:cs typeface="Noto Sans KR"/>
                <a:sym typeface="Noto Sans KR"/>
              </a:rPr>
              <a:t>"아름다운 여성, 빨간 드레스, 석양, 사실적, 고화질"</a:t>
            </a:r>
            <a:endParaRPr/>
          </a:p>
        </p:txBody>
      </p:sp>
      <p:sp>
        <p:nvSpPr>
          <p:cNvPr id="417" name="Google Shape;417;p33"/>
          <p:cNvSpPr txBox="1"/>
          <p:nvPr/>
        </p:nvSpPr>
        <p:spPr>
          <a:xfrm>
            <a:off x="819150" y="5190083"/>
            <a:ext cx="4791000" cy="18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64748B"/>
                </a:solidFill>
                <a:latin typeface="Noto Sans KR"/>
                <a:ea typeface="Noto Sans KR"/>
                <a:cs typeface="Noto Sans KR"/>
                <a:sym typeface="Noto Sans KR"/>
              </a:rPr>
              <a:t>움직임 정보 없음. 카메라 지시 없음. 결과가 매번 달라짐.</a:t>
            </a:r>
            <a:endParaRPr/>
          </a:p>
        </p:txBody>
      </p:sp>
      <p:sp>
        <p:nvSpPr>
          <p:cNvPr id="418" name="Google Shape;418;p33"/>
          <p:cNvSpPr txBox="1"/>
          <p:nvPr/>
        </p:nvSpPr>
        <p:spPr>
          <a:xfrm>
            <a:off x="6581775" y="2176611"/>
            <a:ext cx="5030700" cy="323100"/>
          </a:xfrm>
          <a:prstGeom prst="rect">
            <a:avLst/>
          </a:prstGeom>
          <a:noFill/>
          <a:ln>
            <a:noFill/>
          </a:ln>
        </p:spPr>
        <p:txBody>
          <a:bodyPr anchorCtr="0" anchor="t" bIns="0" lIns="238125" spcFirstLastPara="1" rIns="0" wrap="square" tIns="0">
            <a:spAutoFit/>
          </a:bodyPr>
          <a:lstStyle/>
          <a:p>
            <a:pPr indent="0" lvl="0" marL="0" marR="0" rtl="0" algn="l">
              <a:spcBef>
                <a:spcPts val="0"/>
              </a:spcBef>
              <a:spcAft>
                <a:spcPts val="0"/>
              </a:spcAft>
              <a:buNone/>
            </a:pPr>
            <a:r>
              <a:rPr b="0" i="0" lang="en-US" sz="2100" u="none" cap="none" strike="noStrike">
                <a:solidFill>
                  <a:srgbClr val="22C55E"/>
                </a:solidFill>
                <a:latin typeface="Noto Sans KR"/>
                <a:ea typeface="Noto Sans KR"/>
                <a:cs typeface="Noto Sans KR"/>
                <a:sym typeface="Noto Sans KR"/>
              </a:rPr>
              <a:t>좋은 예</a:t>
            </a:r>
            <a:endParaRPr/>
          </a:p>
        </p:txBody>
      </p:sp>
      <p:sp>
        <p:nvSpPr>
          <p:cNvPr id="419" name="Google Shape;419;p33"/>
          <p:cNvSpPr txBox="1"/>
          <p:nvPr/>
        </p:nvSpPr>
        <p:spPr>
          <a:xfrm>
            <a:off x="6581775" y="2700486"/>
            <a:ext cx="4791000" cy="1320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US" sz="1650" u="none" cap="none" strike="noStrike">
                <a:solidFill>
                  <a:srgbClr val="334155"/>
                </a:solidFill>
                <a:latin typeface="Noto Sans KR"/>
                <a:ea typeface="Noto Sans KR"/>
                <a:cs typeface="Noto Sans KR"/>
                <a:sym typeface="Noto Sans KR"/>
              </a:rPr>
              <a:t>"미디엄 샷, 천천히 달리 포워드, 빨간 드레스를 입은 여성이 황금빛 석양을 배경으로 해변을 천천히 걷는다, 머리카락이 바람에 가볍게 흩날린다, 카메라가 뒤에서 따라가며 트래킹, 시네마틱, 따뜻한 색감"</a:t>
            </a:r>
            <a:endParaRPr/>
          </a:p>
        </p:txBody>
      </p:sp>
      <p:pic>
        <p:nvPicPr>
          <p:cNvPr descr="image.png" id="420" name="Google Shape;420;p33"/>
          <p:cNvPicPr preferRelativeResize="0"/>
          <p:nvPr/>
        </p:nvPicPr>
        <p:blipFill rotWithShape="1">
          <a:blip r:embed="rId6">
            <a:alphaModFix/>
          </a:blip>
          <a:srcRect b="0" l="0" r="0" t="0"/>
          <a:stretch/>
        </p:blipFill>
        <p:spPr>
          <a:xfrm>
            <a:off x="732064" y="2198382"/>
            <a:ext cx="209550" cy="266700"/>
          </a:xfrm>
          <a:prstGeom prst="rect">
            <a:avLst/>
          </a:prstGeom>
          <a:noFill/>
          <a:ln>
            <a:noFill/>
          </a:ln>
        </p:spPr>
      </p:pic>
      <p:pic>
        <p:nvPicPr>
          <p:cNvPr descr="image.png" id="421" name="Google Shape;421;p33"/>
          <p:cNvPicPr preferRelativeResize="0"/>
          <p:nvPr/>
        </p:nvPicPr>
        <p:blipFill rotWithShape="1">
          <a:blip r:embed="rId7">
            <a:alphaModFix/>
          </a:blip>
          <a:srcRect b="0" l="0" r="0" t="0"/>
          <a:stretch/>
        </p:blipFill>
        <p:spPr>
          <a:xfrm>
            <a:off x="732064" y="4255633"/>
            <a:ext cx="209550" cy="266700"/>
          </a:xfrm>
          <a:prstGeom prst="rect">
            <a:avLst/>
          </a:prstGeom>
          <a:noFill/>
          <a:ln>
            <a:noFill/>
          </a:ln>
        </p:spPr>
      </p:pic>
      <p:pic>
        <p:nvPicPr>
          <p:cNvPr descr="image.png" id="422" name="Google Shape;422;p33"/>
          <p:cNvPicPr preferRelativeResize="0"/>
          <p:nvPr/>
        </p:nvPicPr>
        <p:blipFill rotWithShape="1">
          <a:blip r:embed="rId8">
            <a:alphaModFix/>
          </a:blip>
          <a:srcRect b="0" l="0" r="0" t="0"/>
          <a:stretch/>
        </p:blipFill>
        <p:spPr>
          <a:xfrm>
            <a:off x="6494689" y="2198382"/>
            <a:ext cx="238125" cy="266700"/>
          </a:xfrm>
          <a:prstGeom prst="rect">
            <a:avLst/>
          </a:prstGeom>
          <a:noFill/>
          <a:ln>
            <a:noFill/>
          </a:ln>
        </p:spPr>
      </p:pic>
      <p:sp>
        <p:nvSpPr>
          <p:cNvPr id="423" name="Google Shape;423;p33"/>
          <p:cNvSpPr txBox="1"/>
          <p:nvPr/>
        </p:nvSpPr>
        <p:spPr>
          <a:xfrm>
            <a:off x="6848475" y="4341985"/>
            <a:ext cx="4524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샷 사이즈 명시 (미디엄 샷)</a:t>
            </a:r>
            <a:endParaRPr/>
          </a:p>
        </p:txBody>
      </p:sp>
      <p:sp>
        <p:nvSpPr>
          <p:cNvPr id="424" name="Google Shape;424;p33"/>
          <p:cNvSpPr txBox="1"/>
          <p:nvPr/>
        </p:nvSpPr>
        <p:spPr>
          <a:xfrm>
            <a:off x="6848475" y="4774330"/>
            <a:ext cx="4524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카메라 무브먼트 (달리 포워드, 트래킹)</a:t>
            </a:r>
            <a:endParaRPr/>
          </a:p>
        </p:txBody>
      </p:sp>
      <p:sp>
        <p:nvSpPr>
          <p:cNvPr id="425" name="Google Shape;425;p33"/>
          <p:cNvSpPr txBox="1"/>
          <p:nvPr/>
        </p:nvSpPr>
        <p:spPr>
          <a:xfrm>
            <a:off x="6848475" y="5206676"/>
            <a:ext cx="4524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구체적 행동 및 배경 포함</a:t>
            </a:r>
            <a:endParaRPr/>
          </a:p>
        </p:txBody>
      </p:sp>
      <p:pic>
        <p:nvPicPr>
          <p:cNvPr descr="image.png" id="426" name="Google Shape;426;p33"/>
          <p:cNvPicPr preferRelativeResize="0"/>
          <p:nvPr/>
        </p:nvPicPr>
        <p:blipFill rotWithShape="1">
          <a:blip r:embed="rId9">
            <a:alphaModFix/>
          </a:blip>
          <a:srcRect b="0" l="0" r="0" t="0"/>
          <a:stretch/>
        </p:blipFill>
        <p:spPr>
          <a:xfrm>
            <a:off x="6581775" y="4384847"/>
            <a:ext cx="161925" cy="190500"/>
          </a:xfrm>
          <a:prstGeom prst="rect">
            <a:avLst/>
          </a:prstGeom>
          <a:noFill/>
          <a:ln>
            <a:noFill/>
          </a:ln>
        </p:spPr>
      </p:pic>
      <p:pic>
        <p:nvPicPr>
          <p:cNvPr descr="image.png" id="427" name="Google Shape;427;p33"/>
          <p:cNvPicPr preferRelativeResize="0"/>
          <p:nvPr/>
        </p:nvPicPr>
        <p:blipFill rotWithShape="1">
          <a:blip r:embed="rId9">
            <a:alphaModFix/>
          </a:blip>
          <a:srcRect b="0" l="0" r="0" t="0"/>
          <a:stretch/>
        </p:blipFill>
        <p:spPr>
          <a:xfrm>
            <a:off x="6581775" y="4817193"/>
            <a:ext cx="161925" cy="190500"/>
          </a:xfrm>
          <a:prstGeom prst="rect">
            <a:avLst/>
          </a:prstGeom>
          <a:noFill/>
          <a:ln>
            <a:noFill/>
          </a:ln>
        </p:spPr>
      </p:pic>
      <p:pic>
        <p:nvPicPr>
          <p:cNvPr descr="image.png" id="428" name="Google Shape;428;p33"/>
          <p:cNvPicPr preferRelativeResize="0"/>
          <p:nvPr/>
        </p:nvPicPr>
        <p:blipFill rotWithShape="1">
          <a:blip r:embed="rId9">
            <a:alphaModFix/>
          </a:blip>
          <a:srcRect b="0" l="0" r="0" t="0"/>
          <a:stretch/>
        </p:blipFill>
        <p:spPr>
          <a:xfrm>
            <a:off x="6581775" y="5249539"/>
            <a:ext cx="161925" cy="190500"/>
          </a:xfrm>
          <a:prstGeom prst="rect">
            <a:avLst/>
          </a:prstGeom>
          <a:noFill/>
          <a:ln>
            <a:noFill/>
          </a:ln>
        </p:spPr>
      </p:pic>
      <p:sp>
        <p:nvSpPr>
          <p:cNvPr id="429" name="Google Shape;429;p33"/>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좋은 프롬프트 vs 나쁜 프롬프트</a:t>
            </a:r>
            <a:endParaRPr/>
          </a:p>
        </p:txBody>
      </p:sp>
      <p:sp>
        <p:nvSpPr>
          <p:cNvPr id="430" name="Google Shape;430;p33"/>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4" name="Shape 434"/>
        <p:cNvGrpSpPr/>
        <p:nvPr/>
      </p:nvGrpSpPr>
      <p:grpSpPr>
        <a:xfrm>
          <a:off x="0" y="0"/>
          <a:ext cx="0" cy="0"/>
          <a:chOff x="0" y="0"/>
          <a:chExt cx="0" cy="0"/>
        </a:xfrm>
      </p:grpSpPr>
      <p:pic>
        <p:nvPicPr>
          <p:cNvPr descr="image.png" id="435" name="Google Shape;435;p34"/>
          <p:cNvPicPr preferRelativeResize="0"/>
          <p:nvPr/>
        </p:nvPicPr>
        <p:blipFill rotWithShape="1">
          <a:blip r:embed="rId3">
            <a:alphaModFix/>
          </a:blip>
          <a:srcRect b="0" l="0" r="0" t="0"/>
          <a:stretch/>
        </p:blipFill>
        <p:spPr>
          <a:xfrm>
            <a:off x="571500" y="5168885"/>
            <a:ext cx="11049000" cy="959941"/>
          </a:xfrm>
          <a:prstGeom prst="rect">
            <a:avLst/>
          </a:prstGeom>
          <a:noFill/>
          <a:ln>
            <a:noFill/>
          </a:ln>
        </p:spPr>
      </p:pic>
      <p:sp>
        <p:nvSpPr>
          <p:cNvPr id="436" name="Google Shape;436;p34"/>
          <p:cNvSpPr/>
          <p:nvPr/>
        </p:nvSpPr>
        <p:spPr>
          <a:xfrm>
            <a:off x="571500" y="1739585"/>
            <a:ext cx="11049000" cy="2952600"/>
          </a:xfrm>
          <a:prstGeom prst="roundRect">
            <a:avLst>
              <a:gd fmla="val 0" name="adj"/>
            </a:avLst>
          </a:prstGeom>
          <a:solidFill>
            <a:srgbClr val="FFFFFF"/>
          </a:solidFill>
          <a:ln cap="flat" cmpd="sng" w="9525">
            <a:solidFill>
              <a:srgbClr val="4A7DBA"/>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437" name="Google Shape;437;p34"/>
          <p:cNvGraphicFramePr/>
          <p:nvPr/>
        </p:nvGraphicFramePr>
        <p:xfrm>
          <a:off x="571500" y="1739585"/>
          <a:ext cx="3000000" cy="3000000"/>
        </p:xfrm>
        <a:graphic>
          <a:graphicData uri="http://schemas.openxmlformats.org/drawingml/2006/table">
            <a:tbl>
              <a:tblPr bandRow="1" firstRow="1">
                <a:noFill/>
                <a:tableStyleId>{9B234F5A-1B03-4BDB-A88B-DADB639789FE}</a:tableStyleId>
              </a:tblPr>
              <a:tblGrid>
                <a:gridCol w="2094050"/>
                <a:gridCol w="2699950"/>
                <a:gridCol w="6245475"/>
              </a:tblGrid>
              <a:tr h="590525">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파라미터</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의미</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c>
                  <a:txBody>
                    <a:bodyPr/>
                    <a:lstStyle/>
                    <a:p>
                      <a:pPr indent="0" lvl="0" marL="0" marR="0" rtl="0" algn="ctr">
                        <a:spcBef>
                          <a:spcPts val="0"/>
                        </a:spcBef>
                        <a:spcAft>
                          <a:spcPts val="0"/>
                        </a:spcAft>
                        <a:buNone/>
                      </a:pPr>
                      <a:r>
                        <a:rPr b="1" i="0" lang="en-US" sz="1350" u="none" cap="none" strike="noStrike">
                          <a:solidFill>
                            <a:srgbClr val="FFFFFF"/>
                          </a:solidFill>
                          <a:latin typeface="Noto Sans KR"/>
                          <a:ea typeface="Noto Sans KR"/>
                          <a:cs typeface="Noto Sans KR"/>
                          <a:sym typeface="Noto Sans KR"/>
                        </a:rPr>
                        <a:t>실전 팁</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B5E20"/>
                    </a:solidFill>
                  </a:tcPr>
                </a:tc>
              </a:tr>
              <a:tr h="590525">
                <a:tc>
                  <a:txBody>
                    <a:bodyPr/>
                    <a:lstStyle/>
                    <a:p>
                      <a:pPr indent="0" lvl="0" marL="0" rtl="0" algn="ctr">
                        <a:spcBef>
                          <a:spcPts val="0"/>
                        </a:spcBef>
                        <a:spcAft>
                          <a:spcPts val="0"/>
                        </a:spcAft>
                        <a:buClr>
                          <a:schemeClr val="dk1"/>
                        </a:buClr>
                        <a:buFont typeface="Arial"/>
                        <a:buNone/>
                      </a:pPr>
                      <a:r>
                        <a:rPr b="1" lang="en-US" sz="1350">
                          <a:solidFill>
                            <a:srgbClr val="334155"/>
                          </a:solidFill>
                          <a:latin typeface="Noto Sans KR"/>
                          <a:ea typeface="Noto Sans KR"/>
                          <a:cs typeface="Noto Sans KR"/>
                          <a:sym typeface="Noto Sans KR"/>
                        </a:rPr>
                        <a:t>길이 (Duration)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rtl="0" algn="ctr">
                        <a:spcBef>
                          <a:spcPts val="0"/>
                        </a:spcBef>
                        <a:spcAft>
                          <a:spcPts val="0"/>
                        </a:spcAft>
                        <a:buNone/>
                      </a:pPr>
                      <a:r>
                        <a:rPr lang="en-US" sz="1350">
                          <a:solidFill>
                            <a:srgbClr val="334155"/>
                          </a:solidFill>
                          <a:latin typeface="Noto Sans KR"/>
                          <a:ea typeface="Noto Sans KR"/>
                          <a:cs typeface="Noto Sans KR"/>
                          <a:sym typeface="Noto Sans KR"/>
                        </a:rPr>
                        <a:t>영상 길이 (초)</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1350">
                          <a:solidFill>
                            <a:srgbClr val="334155"/>
                          </a:solidFill>
                          <a:latin typeface="Noto Sans KR"/>
                          <a:ea typeface="Noto Sans KR"/>
                          <a:cs typeface="Noto Sans KR"/>
                          <a:sym typeface="Noto Sans KR"/>
                        </a:rPr>
                        <a:t>5~10초가 품질이 가장 안정적</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525">
                <a:tc>
                  <a:txBody>
                    <a:bodyPr/>
                    <a:lstStyle/>
                    <a:p>
                      <a:pPr indent="0" lvl="0" marL="0" rtl="0" algn="ctr">
                        <a:spcBef>
                          <a:spcPts val="0"/>
                        </a:spcBef>
                        <a:spcAft>
                          <a:spcPts val="0"/>
                        </a:spcAft>
                        <a:buClr>
                          <a:schemeClr val="dk1"/>
                        </a:buClr>
                        <a:buFont typeface="Arial"/>
                        <a:buNone/>
                      </a:pPr>
                      <a:r>
                        <a:rPr b="1" lang="en-US" sz="1350">
                          <a:solidFill>
                            <a:srgbClr val="334155"/>
                          </a:solidFill>
                          <a:latin typeface="Noto Sans KR"/>
                          <a:ea typeface="Noto Sans KR"/>
                          <a:cs typeface="Noto Sans KR"/>
                          <a:sym typeface="Noto Sans KR"/>
                        </a:rPr>
                        <a:t>해상도</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rtl="0" algn="ctr">
                        <a:spcBef>
                          <a:spcPts val="0"/>
                        </a:spcBef>
                        <a:spcAft>
                          <a:spcPts val="0"/>
                        </a:spcAft>
                        <a:buNone/>
                      </a:pPr>
                      <a:r>
                        <a:rPr lang="en-US" sz="1350">
                          <a:solidFill>
                            <a:srgbClr val="334155"/>
                          </a:solidFill>
                          <a:latin typeface="Noto Sans KR"/>
                          <a:ea typeface="Noto Sans KR"/>
                          <a:cs typeface="Noto Sans KR"/>
                          <a:sym typeface="Noto Sans KR"/>
                        </a:rPr>
                        <a:t>출력 품질</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1350">
                          <a:solidFill>
                            <a:srgbClr val="334155"/>
                          </a:solidFill>
                          <a:latin typeface="Noto Sans KR"/>
                          <a:ea typeface="Noto Sans KR"/>
                          <a:cs typeface="Noto Sans KR"/>
                          <a:sym typeface="Noto Sans KR"/>
                        </a:rPr>
                        <a:t>720p (초안) → 1080p (최종) → 2K (고급)</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525">
                <a:tc>
                  <a:txBody>
                    <a:bodyPr/>
                    <a:lstStyle/>
                    <a:p>
                      <a:pPr indent="0" lvl="0" marL="0" rtl="0" algn="ctr">
                        <a:spcBef>
                          <a:spcPts val="0"/>
                        </a:spcBef>
                        <a:spcAft>
                          <a:spcPts val="0"/>
                        </a:spcAft>
                        <a:buClr>
                          <a:schemeClr val="dk1"/>
                        </a:buClr>
                        <a:buFont typeface="Arial"/>
                        <a:buNone/>
                      </a:pPr>
                      <a:r>
                        <a:rPr b="1" lang="en-US" sz="1350">
                          <a:solidFill>
                            <a:srgbClr val="334155"/>
                          </a:solidFill>
                          <a:latin typeface="Noto Sans KR"/>
                          <a:ea typeface="Noto Sans KR"/>
                          <a:cs typeface="Noto Sans KR"/>
                          <a:sym typeface="Noto Sans KR"/>
                        </a:rPr>
                        <a:t>화면 비율</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rtl="0" algn="ctr">
                        <a:spcBef>
                          <a:spcPts val="0"/>
                        </a:spcBef>
                        <a:spcAft>
                          <a:spcPts val="0"/>
                        </a:spcAft>
                        <a:buNone/>
                      </a:pPr>
                      <a:r>
                        <a:rPr lang="en-US" sz="1350">
                          <a:solidFill>
                            <a:srgbClr val="334155"/>
                          </a:solidFill>
                          <a:latin typeface="Noto Sans KR"/>
                          <a:ea typeface="Noto Sans KR"/>
                          <a:cs typeface="Noto Sans KR"/>
                          <a:sym typeface="Noto Sans KR"/>
                        </a:rPr>
                        <a:t>가로/세로 비율</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1350">
                          <a:solidFill>
                            <a:srgbClr val="334155"/>
                          </a:solidFill>
                          <a:latin typeface="Noto Sans KR"/>
                          <a:ea typeface="Noto Sans KR"/>
                          <a:cs typeface="Noto Sans KR"/>
                          <a:sym typeface="Noto Sans KR"/>
                        </a:rPr>
                        <a:t>16:9 (일반), 9:16 (쇼츠/릴스), 1:1 (정방형)</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90525">
                <a:tc>
                  <a:txBody>
                    <a:bodyPr/>
                    <a:lstStyle/>
                    <a:p>
                      <a:pPr indent="0" lvl="0" marL="0" marR="0" rtl="0" algn="ctr">
                        <a:spcBef>
                          <a:spcPts val="0"/>
                        </a:spcBef>
                        <a:spcAft>
                          <a:spcPts val="0"/>
                        </a:spcAft>
                        <a:buNone/>
                      </a:pPr>
                      <a:r>
                        <a:rPr b="1" lang="en-US"/>
                        <a:t>생성갯수</a:t>
                      </a:r>
                      <a:endParaRPr b="1"/>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ctr">
                        <a:spcBef>
                          <a:spcPts val="0"/>
                        </a:spcBef>
                        <a:spcAft>
                          <a:spcPts val="0"/>
                        </a:spcAft>
                        <a:buNone/>
                      </a:pPr>
                      <a:r>
                        <a:rPr lang="en-US"/>
                        <a:t>1~4</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a:t>예산에 따라 적절히 선택</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8" name="Google Shape;438;p34"/>
          <p:cNvSpPr txBox="1"/>
          <p:nvPr/>
        </p:nvSpPr>
        <p:spPr>
          <a:xfrm>
            <a:off x="916157" y="5392676"/>
            <a:ext cx="10620300" cy="570000"/>
          </a:xfrm>
          <a:prstGeom prst="rect">
            <a:avLst/>
          </a:prstGeom>
          <a:noFill/>
          <a:ln>
            <a:noFill/>
          </a:ln>
        </p:spPr>
        <p:txBody>
          <a:bodyPr anchorCtr="0" anchor="t" bIns="0" lIns="180975"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166534"/>
                </a:solidFill>
                <a:latin typeface="Noto Sans KR"/>
                <a:ea typeface="Noto Sans KR"/>
                <a:cs typeface="Noto Sans KR"/>
                <a:sym typeface="Noto Sans KR"/>
              </a:rPr>
              <a:t>시드(Seed) 실전 활용법:</a:t>
            </a:r>
            <a:r>
              <a:rPr b="0" i="0" lang="en-US" sz="1425" u="none" cap="none" strike="noStrike">
                <a:solidFill>
                  <a:srgbClr val="166534"/>
                </a:solidFill>
                <a:latin typeface="Noto Sans KR"/>
                <a:ea typeface="Noto Sans KR"/>
                <a:cs typeface="Noto Sans KR"/>
                <a:sym typeface="Noto Sans KR"/>
              </a:rPr>
              <a:t> 마음에 드는 결과가 나왔다면 그 seed 값을 메모해 두세요! </a:t>
            </a:r>
            <a:r>
              <a:rPr b="1" i="0" lang="en-US" sz="1425" u="none" cap="none" strike="noStrike">
                <a:solidFill>
                  <a:srgbClr val="166534"/>
                </a:solidFill>
                <a:latin typeface="Noto Sans KR"/>
                <a:ea typeface="Noto Sans KR"/>
                <a:cs typeface="Noto Sans KR"/>
                <a:sym typeface="Noto Sans KR"/>
              </a:rPr>
              <a:t>동일 프롬프트 + 동일 seed = 거의 같은 결과 재현 가능.</a:t>
            </a:r>
            <a:r>
              <a:rPr b="0" i="0" lang="en-US" sz="1425" u="none" cap="none" strike="noStrike">
                <a:solidFill>
                  <a:srgbClr val="166534"/>
                </a:solidFill>
                <a:latin typeface="Noto Sans KR"/>
                <a:ea typeface="Noto Sans KR"/>
                <a:cs typeface="Noto Sans KR"/>
                <a:sym typeface="Noto Sans KR"/>
              </a:rPr>
              <a:t> 반대로 seed를 바꾸면 같은 프롬프트라도 전혀 다른 영상이 나옵니다.</a:t>
            </a:r>
            <a:endParaRPr/>
          </a:p>
        </p:txBody>
      </p:sp>
      <p:pic>
        <p:nvPicPr>
          <p:cNvPr descr="image.png" id="439" name="Google Shape;439;p34"/>
          <p:cNvPicPr preferRelativeResize="0"/>
          <p:nvPr/>
        </p:nvPicPr>
        <p:blipFill rotWithShape="1">
          <a:blip r:embed="rId4">
            <a:alphaModFix/>
          </a:blip>
          <a:srcRect b="0" l="0" r="0" t="0"/>
          <a:stretch/>
        </p:blipFill>
        <p:spPr>
          <a:xfrm>
            <a:off x="809625" y="5426060"/>
            <a:ext cx="180975" cy="180975"/>
          </a:xfrm>
          <a:prstGeom prst="rect">
            <a:avLst/>
          </a:prstGeom>
          <a:noFill/>
          <a:ln>
            <a:noFill/>
          </a:ln>
        </p:spPr>
      </p:pic>
      <p:sp>
        <p:nvSpPr>
          <p:cNvPr id="440" name="Google Shape;440;p34"/>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핵심 제어 파라미터 (주요 설정값)</a:t>
            </a:r>
            <a:endParaRPr/>
          </a:p>
        </p:txBody>
      </p:sp>
      <p:sp>
        <p:nvSpPr>
          <p:cNvPr id="441" name="Google Shape;441;p34"/>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5" name="Shape 445"/>
        <p:cNvGrpSpPr/>
        <p:nvPr/>
      </p:nvGrpSpPr>
      <p:grpSpPr>
        <a:xfrm>
          <a:off x="0" y="0"/>
          <a:ext cx="0" cy="0"/>
          <a:chOff x="0" y="0"/>
          <a:chExt cx="0" cy="0"/>
        </a:xfrm>
      </p:grpSpPr>
      <p:pic>
        <p:nvPicPr>
          <p:cNvPr descr="image.png" id="446" name="Google Shape;446;p35"/>
          <p:cNvPicPr preferRelativeResize="0"/>
          <p:nvPr/>
        </p:nvPicPr>
        <p:blipFill rotWithShape="1">
          <a:blip r:embed="rId3">
            <a:alphaModFix/>
          </a:blip>
          <a:srcRect b="0" l="0" r="0" t="0"/>
          <a:stretch/>
        </p:blipFill>
        <p:spPr>
          <a:xfrm>
            <a:off x="571500" y="2874912"/>
            <a:ext cx="5286375" cy="1971228"/>
          </a:xfrm>
          <a:prstGeom prst="rect">
            <a:avLst/>
          </a:prstGeom>
          <a:noFill/>
          <a:ln>
            <a:noFill/>
          </a:ln>
        </p:spPr>
      </p:pic>
      <p:sp>
        <p:nvSpPr>
          <p:cNvPr id="447" name="Google Shape;447;p35"/>
          <p:cNvSpPr txBox="1"/>
          <p:nvPr/>
        </p:nvSpPr>
        <p:spPr>
          <a:xfrm>
            <a:off x="571500" y="1581596"/>
            <a:ext cx="5550600" cy="323100"/>
          </a:xfrm>
          <a:prstGeom prst="rect">
            <a:avLst/>
          </a:prstGeom>
          <a:noFill/>
          <a:ln>
            <a:noFill/>
          </a:ln>
        </p:spPr>
        <p:txBody>
          <a:bodyPr anchorCtr="0" anchor="t" bIns="0" lIns="238125" spcFirstLastPara="1" rIns="0" wrap="square" tIns="0">
            <a:spAutoFit/>
          </a:bodyPr>
          <a:lstStyle/>
          <a:p>
            <a:pPr indent="0" lvl="0" marL="0" marR="0" rtl="0" algn="l">
              <a:spcBef>
                <a:spcPts val="0"/>
              </a:spcBef>
              <a:spcAft>
                <a:spcPts val="0"/>
              </a:spcAft>
              <a:buNone/>
            </a:pPr>
            <a:r>
              <a:rPr b="0" i="0" lang="en-US" sz="2100" u="none" cap="none" strike="noStrike">
                <a:solidFill>
                  <a:srgbClr val="EF4444"/>
                </a:solidFill>
                <a:latin typeface="Noto Sans KR"/>
                <a:ea typeface="Noto Sans KR"/>
                <a:cs typeface="Noto Sans KR"/>
                <a:sym typeface="Noto Sans KR"/>
              </a:rPr>
              <a:t>"내가 원하는 그 사람"이 안 나온다</a:t>
            </a:r>
            <a:endParaRPr/>
          </a:p>
        </p:txBody>
      </p:sp>
      <p:sp>
        <p:nvSpPr>
          <p:cNvPr id="448" name="Google Shape;448;p35"/>
          <p:cNvSpPr txBox="1"/>
          <p:nvPr/>
        </p:nvSpPr>
        <p:spPr>
          <a:xfrm>
            <a:off x="571500" y="2105471"/>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T2V로 영상을 여러 개 만들면 씬마다 주인공의 얼굴이 달라지고, 배경 스타일이 일관되지 않는 문제가 발생합니다.</a:t>
            </a:r>
            <a:endParaRPr/>
          </a:p>
        </p:txBody>
      </p:sp>
      <p:pic>
        <p:nvPicPr>
          <p:cNvPr descr="image.png" id="449" name="Google Shape;449;p35"/>
          <p:cNvPicPr preferRelativeResize="0"/>
          <p:nvPr/>
        </p:nvPicPr>
        <p:blipFill rotWithShape="1">
          <a:blip r:embed="rId4">
            <a:alphaModFix/>
          </a:blip>
          <a:srcRect b="0" l="0" r="0" t="0"/>
          <a:stretch/>
        </p:blipFill>
        <p:spPr>
          <a:xfrm>
            <a:off x="571500" y="1657796"/>
            <a:ext cx="238125" cy="266700"/>
          </a:xfrm>
          <a:prstGeom prst="rect">
            <a:avLst/>
          </a:prstGeom>
          <a:noFill/>
          <a:ln>
            <a:noFill/>
          </a:ln>
        </p:spPr>
      </p:pic>
      <p:sp>
        <p:nvSpPr>
          <p:cNvPr id="450" name="Google Shape;450;p35"/>
          <p:cNvSpPr txBox="1"/>
          <p:nvPr/>
        </p:nvSpPr>
        <p:spPr>
          <a:xfrm>
            <a:off x="809625" y="3065412"/>
            <a:ext cx="4857900" cy="1608000"/>
          </a:xfrm>
          <a:prstGeom prst="rect">
            <a:avLst/>
          </a:prstGeom>
          <a:noFill/>
          <a:ln>
            <a:noFill/>
          </a:ln>
        </p:spPr>
        <p:txBody>
          <a:bodyPr anchorCtr="0" anchor="t" bIns="0" lIns="0" spcFirstLastPara="1" rIns="0" wrap="square" tIns="0">
            <a:spAutoFit/>
          </a:bodyPr>
          <a:lstStyle/>
          <a:p>
            <a:pPr indent="0" lvl="0" marL="0" marR="0" rtl="0" algn="l">
              <a:lnSpc>
                <a:spcPct val="126611"/>
              </a:lnSpc>
              <a:spcBef>
                <a:spcPts val="0"/>
              </a:spcBef>
              <a:spcAft>
                <a:spcPts val="0"/>
              </a:spcAft>
              <a:buNone/>
            </a:pPr>
            <a:r>
              <a:rPr b="1" i="0" lang="en-US" sz="1425" u="none" cap="none" strike="noStrike">
                <a:solidFill>
                  <a:srgbClr val="B91C1C"/>
                </a:solidFill>
                <a:latin typeface="Noto Sans KR"/>
                <a:ea typeface="Noto Sans KR"/>
                <a:cs typeface="Noto Sans KR"/>
                <a:sym typeface="Noto Sans KR"/>
              </a:rPr>
              <a:t>왜 이런 문제가 생기나?</a:t>
            </a:r>
            <a:br>
              <a:rPr b="0" i="0" lang="en-US" sz="1800" u="none" cap="none" strike="noStrike">
                <a:solidFill>
                  <a:schemeClr val="dk1"/>
                </a:solidFill>
                <a:latin typeface="Calibri"/>
                <a:ea typeface="Calibri"/>
                <a:cs typeface="Calibri"/>
                <a:sym typeface="Calibri"/>
              </a:rPr>
            </a:br>
            <a:r>
              <a:rPr b="0" i="0" lang="en-US" sz="1425" u="none" cap="none" strike="noStrike">
                <a:solidFill>
                  <a:srgbClr val="B91C1C"/>
                </a:solidFill>
                <a:latin typeface="Noto Sans KR"/>
                <a:ea typeface="Noto Sans KR"/>
                <a:cs typeface="Noto Sans KR"/>
                <a:sym typeface="Noto Sans KR"/>
              </a:rPr>
              <a:t> 텍스트는 인물을 완벽히 고정할 수 없습니다.</a:t>
            </a:r>
            <a:br>
              <a:rPr b="0" i="0" lang="en-US" sz="1800" u="none" cap="none" strike="noStrike">
                <a:solidFill>
                  <a:schemeClr val="dk1"/>
                </a:solidFill>
                <a:latin typeface="Calibri"/>
                <a:ea typeface="Calibri"/>
                <a:cs typeface="Calibri"/>
                <a:sym typeface="Calibri"/>
              </a:rPr>
            </a:br>
            <a:r>
              <a:rPr b="0" i="1" lang="en-US" sz="1425" u="none" cap="none" strike="noStrike">
                <a:solidFill>
                  <a:srgbClr val="B91C1C"/>
                </a:solidFill>
                <a:latin typeface="Noto Sans KR"/>
                <a:ea typeface="Noto Sans KR"/>
                <a:cs typeface="Noto Sans KR"/>
                <a:sym typeface="Noto Sans KR"/>
              </a:rPr>
              <a:t>"갈색 단발머리, 동그란 얼굴의 여성"</a:t>
            </a:r>
            <a:br>
              <a:rPr b="0" i="0" lang="en-US" sz="1800" u="none" cap="none" strike="noStrike">
                <a:solidFill>
                  <a:schemeClr val="dk1"/>
                </a:solidFill>
                <a:latin typeface="Calibri"/>
                <a:ea typeface="Calibri"/>
                <a:cs typeface="Calibri"/>
                <a:sym typeface="Calibri"/>
              </a:rPr>
            </a:br>
            <a:r>
              <a:rPr b="0" i="0" lang="en-US" sz="1425" u="none" cap="none" strike="noStrike">
                <a:solidFill>
                  <a:srgbClr val="B91C1C"/>
                </a:solidFill>
                <a:latin typeface="Noto Sans KR"/>
                <a:ea typeface="Noto Sans KR"/>
                <a:cs typeface="Noto Sans KR"/>
                <a:sym typeface="Noto Sans KR"/>
              </a:rPr>
              <a:t> </a:t>
            </a:r>
            <a:endParaRPr b="0" i="0" sz="1425" u="none" cap="none" strike="noStrike">
              <a:solidFill>
                <a:srgbClr val="B91C1C"/>
              </a:solidFill>
              <a:latin typeface="Noto Sans KR"/>
              <a:ea typeface="Noto Sans KR"/>
              <a:cs typeface="Noto Sans KR"/>
              <a:sym typeface="Noto Sans KR"/>
            </a:endParaRPr>
          </a:p>
          <a:p>
            <a:pPr indent="0" lvl="0" marL="0" marR="0" rtl="0" algn="l">
              <a:lnSpc>
                <a:spcPct val="126611"/>
              </a:lnSpc>
              <a:spcBef>
                <a:spcPts val="0"/>
              </a:spcBef>
              <a:spcAft>
                <a:spcPts val="0"/>
              </a:spcAft>
              <a:buNone/>
            </a:pPr>
            <a:r>
              <a:rPr b="0" i="0" lang="en-US" sz="1425" u="none" cap="none" strike="noStrike">
                <a:solidFill>
                  <a:srgbClr val="B91C1C"/>
                </a:solidFill>
                <a:latin typeface="Noto Sans KR"/>
                <a:ea typeface="Noto Sans KR"/>
                <a:cs typeface="Noto Sans KR"/>
                <a:sym typeface="Noto Sans KR"/>
              </a:rPr>
              <a:t>→ 세상에 이 설명에 맞는 사람은 수억 명. AI는 매번 그 중 </a:t>
            </a:r>
            <a:r>
              <a:rPr b="1" i="0" lang="en-US" sz="1425" u="none" cap="none" strike="noStrike">
                <a:solidFill>
                  <a:srgbClr val="B91C1C"/>
                </a:solidFill>
                <a:latin typeface="Noto Sans KR"/>
                <a:ea typeface="Noto Sans KR"/>
                <a:cs typeface="Noto Sans KR"/>
                <a:sym typeface="Noto Sans KR"/>
              </a:rPr>
              <a:t>랜덤한 한 명</a:t>
            </a:r>
            <a:r>
              <a:rPr b="0" i="0" lang="en-US" sz="1425" u="none" cap="none" strike="noStrike">
                <a:solidFill>
                  <a:srgbClr val="B91C1C"/>
                </a:solidFill>
                <a:latin typeface="Noto Sans KR"/>
                <a:ea typeface="Noto Sans KR"/>
                <a:cs typeface="Noto Sans KR"/>
                <a:sym typeface="Noto Sans KR"/>
              </a:rPr>
              <a:t>을 생성합니다.</a:t>
            </a:r>
            <a:endParaRPr/>
          </a:p>
        </p:txBody>
      </p:sp>
      <p:sp>
        <p:nvSpPr>
          <p:cNvPr id="451" name="Google Shape;451;p35"/>
          <p:cNvSpPr txBox="1"/>
          <p:nvPr/>
        </p:nvSpPr>
        <p:spPr>
          <a:xfrm>
            <a:off x="838200" y="5106478"/>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씬 1: 무대 위 댄서 (여성 A)</a:t>
            </a:r>
            <a:endParaRPr/>
          </a:p>
        </p:txBody>
      </p:sp>
      <p:sp>
        <p:nvSpPr>
          <p:cNvPr id="452" name="Google Shape;452;p35"/>
          <p:cNvSpPr txBox="1"/>
          <p:nvPr/>
        </p:nvSpPr>
        <p:spPr>
          <a:xfrm>
            <a:off x="838200" y="5538824"/>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씬 2: 댄서 클로즈업 (여성 B)</a:t>
            </a:r>
            <a:endParaRPr/>
          </a:p>
        </p:txBody>
      </p:sp>
      <p:sp>
        <p:nvSpPr>
          <p:cNvPr id="453" name="Google Shape;453;p35"/>
          <p:cNvSpPr txBox="1"/>
          <p:nvPr/>
        </p:nvSpPr>
        <p:spPr>
          <a:xfrm>
            <a:off x="838200" y="5971169"/>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씬 3: 무대 퇴장 (여성 C)</a:t>
            </a:r>
            <a:endParaRPr/>
          </a:p>
        </p:txBody>
      </p:sp>
      <p:pic>
        <p:nvPicPr>
          <p:cNvPr descr="image.png" id="454" name="Google Shape;454;p35"/>
          <p:cNvPicPr preferRelativeResize="0"/>
          <p:nvPr/>
        </p:nvPicPr>
        <p:blipFill rotWithShape="1">
          <a:blip r:embed="rId5">
            <a:alphaModFix/>
          </a:blip>
          <a:srcRect b="0" l="0" r="0" t="0"/>
          <a:stretch/>
        </p:blipFill>
        <p:spPr>
          <a:xfrm>
            <a:off x="571500" y="5149340"/>
            <a:ext cx="200025" cy="190500"/>
          </a:xfrm>
          <a:prstGeom prst="rect">
            <a:avLst/>
          </a:prstGeom>
          <a:noFill/>
          <a:ln>
            <a:noFill/>
          </a:ln>
        </p:spPr>
      </p:pic>
      <p:pic>
        <p:nvPicPr>
          <p:cNvPr descr="image.png" id="455" name="Google Shape;455;p35"/>
          <p:cNvPicPr preferRelativeResize="0"/>
          <p:nvPr/>
        </p:nvPicPr>
        <p:blipFill rotWithShape="1">
          <a:blip r:embed="rId5">
            <a:alphaModFix/>
          </a:blip>
          <a:srcRect b="0" l="0" r="0" t="0"/>
          <a:stretch/>
        </p:blipFill>
        <p:spPr>
          <a:xfrm>
            <a:off x="571500" y="5581686"/>
            <a:ext cx="200025" cy="190500"/>
          </a:xfrm>
          <a:prstGeom prst="rect">
            <a:avLst/>
          </a:prstGeom>
          <a:noFill/>
          <a:ln>
            <a:noFill/>
          </a:ln>
        </p:spPr>
      </p:pic>
      <p:pic>
        <p:nvPicPr>
          <p:cNvPr descr="image.png" id="456" name="Google Shape;456;p35"/>
          <p:cNvPicPr preferRelativeResize="0"/>
          <p:nvPr/>
        </p:nvPicPr>
        <p:blipFill rotWithShape="1">
          <a:blip r:embed="rId5">
            <a:alphaModFix/>
          </a:blip>
          <a:srcRect b="0" l="0" r="0" t="0"/>
          <a:stretch/>
        </p:blipFill>
        <p:spPr>
          <a:xfrm>
            <a:off x="571500" y="6014032"/>
            <a:ext cx="200025" cy="190500"/>
          </a:xfrm>
          <a:prstGeom prst="rect">
            <a:avLst/>
          </a:prstGeom>
          <a:noFill/>
          <a:ln>
            <a:noFill/>
          </a:ln>
        </p:spPr>
      </p:pic>
      <p:sp>
        <p:nvSpPr>
          <p:cNvPr id="457" name="Google Shape;457;p35"/>
          <p:cNvSpPr txBox="1"/>
          <p:nvPr/>
        </p:nvSpPr>
        <p:spPr>
          <a:xfrm>
            <a:off x="571500" y="524321"/>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T2V의 한계 — 일관성 문제</a:t>
            </a:r>
            <a:endParaRPr/>
          </a:p>
        </p:txBody>
      </p:sp>
      <p:sp>
        <p:nvSpPr>
          <p:cNvPr id="458" name="Google Shape;458;p35"/>
          <p:cNvSpPr/>
          <p:nvPr/>
        </p:nvSpPr>
        <p:spPr>
          <a:xfrm>
            <a:off x="571500" y="1172025"/>
            <a:ext cx="5550600" cy="29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459" name="Google Shape;459;p35" title="kling_20260415_作品____________3249_1.mp4">
            <a:hlinkClick r:id="rId6"/>
          </p:cNvPr>
          <p:cNvPicPr preferRelativeResize="0"/>
          <p:nvPr/>
        </p:nvPicPr>
        <p:blipFill>
          <a:blip r:embed="rId7">
            <a:alphaModFix/>
          </a:blip>
          <a:stretch>
            <a:fillRect/>
          </a:stretch>
        </p:blipFill>
        <p:spPr>
          <a:xfrm>
            <a:off x="6905624" y="342576"/>
            <a:ext cx="5286370" cy="2973580"/>
          </a:xfrm>
          <a:prstGeom prst="rect">
            <a:avLst/>
          </a:prstGeom>
          <a:noFill/>
          <a:ln>
            <a:noFill/>
          </a:ln>
        </p:spPr>
      </p:pic>
      <p:pic>
        <p:nvPicPr>
          <p:cNvPr id="460" name="Google Shape;460;p35" title="kling_20260415_作品____________3268_0.mp4">
            <a:hlinkClick r:id="rId8"/>
          </p:cNvPr>
          <p:cNvPicPr preferRelativeResize="0"/>
          <p:nvPr/>
        </p:nvPicPr>
        <p:blipFill>
          <a:blip r:embed="rId9">
            <a:alphaModFix/>
          </a:blip>
          <a:stretch>
            <a:fillRect/>
          </a:stretch>
        </p:blipFill>
        <p:spPr>
          <a:xfrm>
            <a:off x="6905654" y="3569237"/>
            <a:ext cx="5286346" cy="297357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1000"/>
                                        <p:tgtEl>
                                          <p:spTgt spid="4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1000"/>
                                        <p:tgtEl>
                                          <p:spTgt spid="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4" name="Shape 464"/>
        <p:cNvGrpSpPr/>
        <p:nvPr/>
      </p:nvGrpSpPr>
      <p:grpSpPr>
        <a:xfrm>
          <a:off x="0" y="0"/>
          <a:ext cx="0" cy="0"/>
          <a:chOff x="0" y="0"/>
          <a:chExt cx="0" cy="0"/>
        </a:xfrm>
      </p:grpSpPr>
      <p:sp>
        <p:nvSpPr>
          <p:cNvPr id="465" name="Google Shape;465;p36"/>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3</a:t>
            </a:r>
            <a:endParaRPr/>
          </a:p>
        </p:txBody>
      </p:sp>
      <p:sp>
        <p:nvSpPr>
          <p:cNvPr id="466" name="Google Shape;466;p36"/>
          <p:cNvSpPr txBox="1"/>
          <p:nvPr/>
        </p:nvSpPr>
        <p:spPr>
          <a:xfrm>
            <a:off x="295275" y="2863750"/>
            <a:ext cx="11601600" cy="2659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4800">
                <a:solidFill>
                  <a:srgbClr val="1B5E20"/>
                </a:solidFill>
                <a:latin typeface="Noto Sans KR"/>
                <a:ea typeface="Noto Sans KR"/>
                <a:cs typeface="Noto Sans KR"/>
                <a:sym typeface="Noto Sans KR"/>
              </a:rPr>
              <a:t>Image-to-Video [I2V]</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p:txBody>
      </p:sp>
      <p:sp>
        <p:nvSpPr>
          <p:cNvPr id="467" name="Google Shape;467;p36"/>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8" name="Google Shape;468;p36"/>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lang="en-US" sz="1800">
                <a:solidFill>
                  <a:srgbClr val="475569"/>
                </a:solidFill>
                <a:latin typeface="Noto Sans KR"/>
                <a:ea typeface="Noto Sans KR"/>
                <a:cs typeface="Noto Sans KR"/>
                <a:sym typeface="Noto Sans KR"/>
              </a:rPr>
              <a:t>"이미지로 영상을 만든다"</a:t>
            </a:r>
            <a:endParaRPr sz="1800">
              <a:solidFill>
                <a:srgbClr val="475569"/>
              </a:solidFill>
              <a:latin typeface="Noto Sans KR"/>
              <a:ea typeface="Noto Sans KR"/>
              <a:cs typeface="Noto Sans KR"/>
              <a:sym typeface="Noto Sans K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2" name="Shape 472"/>
        <p:cNvGrpSpPr/>
        <p:nvPr/>
      </p:nvGrpSpPr>
      <p:grpSpPr>
        <a:xfrm>
          <a:off x="0" y="0"/>
          <a:ext cx="0" cy="0"/>
          <a:chOff x="0" y="0"/>
          <a:chExt cx="0" cy="0"/>
        </a:xfrm>
      </p:grpSpPr>
      <p:sp>
        <p:nvSpPr>
          <p:cNvPr id="473" name="Google Shape;473;p37"/>
          <p:cNvSpPr txBox="1"/>
          <p:nvPr/>
        </p:nvSpPr>
        <p:spPr>
          <a:xfrm>
            <a:off x="685753" y="4702441"/>
            <a:ext cx="5550600" cy="323100"/>
          </a:xfrm>
          <a:prstGeom prst="rect">
            <a:avLst/>
          </a:prstGeom>
          <a:noFill/>
          <a:ln>
            <a:noFill/>
          </a:ln>
        </p:spPr>
        <p:txBody>
          <a:bodyPr anchorCtr="0" anchor="t" bIns="0" lIns="207450" spcFirstLastPara="1" rIns="0" wrap="square" tIns="0">
            <a:spAutoFit/>
          </a:bodyPr>
          <a:lstStyle/>
          <a:p>
            <a:pPr indent="0" lvl="0" marL="0" marR="0" rtl="0" algn="l">
              <a:spcBef>
                <a:spcPts val="0"/>
              </a:spcBef>
              <a:spcAft>
                <a:spcPts val="0"/>
              </a:spcAft>
              <a:buNone/>
            </a:pPr>
            <a:r>
              <a:rPr b="0" i="0" lang="en-US" sz="2100" u="none" cap="none" strike="noStrike">
                <a:solidFill>
                  <a:srgbClr val="0F172A"/>
                </a:solidFill>
                <a:latin typeface="Noto Sans KR"/>
                <a:ea typeface="Noto Sans KR"/>
                <a:cs typeface="Noto Sans KR"/>
                <a:sym typeface="Noto Sans KR"/>
              </a:rPr>
              <a:t>I2V의 장점</a:t>
            </a:r>
            <a:endParaRPr/>
          </a:p>
        </p:txBody>
      </p:sp>
      <p:sp>
        <p:nvSpPr>
          <p:cNvPr id="474" name="Google Shape;474;p37"/>
          <p:cNvSpPr txBox="1"/>
          <p:nvPr/>
        </p:nvSpPr>
        <p:spPr>
          <a:xfrm>
            <a:off x="952453" y="3217372"/>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레퍼런스 이미지 업로드</a:t>
            </a:r>
            <a:endParaRPr/>
          </a:p>
        </p:txBody>
      </p:sp>
      <p:sp>
        <p:nvSpPr>
          <p:cNvPr id="475" name="Google Shape;475;p37"/>
          <p:cNvSpPr txBox="1"/>
          <p:nvPr/>
        </p:nvSpPr>
        <p:spPr>
          <a:xfrm>
            <a:off x="952453" y="3649718"/>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움직임 프롬프트 입력 (예: </a:t>
            </a:r>
            <a:r>
              <a:rPr b="0" i="1" lang="en-US" sz="1425" u="none" cap="none" strike="noStrike">
                <a:solidFill>
                  <a:srgbClr val="334155"/>
                </a:solidFill>
                <a:latin typeface="Noto Sans KR"/>
                <a:ea typeface="Noto Sans KR"/>
                <a:cs typeface="Noto Sans KR"/>
                <a:sym typeface="Noto Sans KR"/>
              </a:rPr>
              <a:t>"천천히 줌인"</a:t>
            </a:r>
            <a:r>
              <a:rPr b="0" i="0" lang="en-US" sz="1425" u="none" cap="none" strike="noStrike">
                <a:solidFill>
                  <a:srgbClr val="334155"/>
                </a:solidFill>
                <a:latin typeface="Noto Sans KR"/>
                <a:ea typeface="Noto Sans KR"/>
                <a:cs typeface="Noto Sans KR"/>
                <a:sym typeface="Noto Sans KR"/>
              </a:rPr>
              <a:t>)</a:t>
            </a:r>
            <a:endParaRPr/>
          </a:p>
        </p:txBody>
      </p:sp>
      <p:sp>
        <p:nvSpPr>
          <p:cNvPr id="476" name="Google Shape;476;p37"/>
          <p:cNvSpPr txBox="1"/>
          <p:nvPr/>
        </p:nvSpPr>
        <p:spPr>
          <a:xfrm>
            <a:off x="952453" y="4082063"/>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AI가 </a:t>
            </a:r>
            <a:r>
              <a:rPr b="1" i="0" lang="en-US" sz="1425" u="none" cap="none" strike="noStrike">
                <a:solidFill>
                  <a:srgbClr val="334155"/>
                </a:solidFill>
                <a:latin typeface="Noto Sans KR"/>
                <a:ea typeface="Noto Sans KR"/>
                <a:cs typeface="Noto Sans KR"/>
                <a:sym typeface="Noto Sans KR"/>
              </a:rPr>
              <a:t>이미지를 그대로 유지</a:t>
            </a:r>
            <a:r>
              <a:rPr b="0" i="0" lang="en-US" sz="1425" u="none" cap="none" strike="noStrike">
                <a:solidFill>
                  <a:srgbClr val="334155"/>
                </a:solidFill>
                <a:latin typeface="Noto Sans KR"/>
                <a:ea typeface="Noto Sans KR"/>
                <a:cs typeface="Noto Sans KR"/>
                <a:sym typeface="Noto Sans KR"/>
              </a:rPr>
              <a:t>하면서 움직임만 추가</a:t>
            </a:r>
            <a:endParaRPr/>
          </a:p>
        </p:txBody>
      </p:sp>
      <p:pic>
        <p:nvPicPr>
          <p:cNvPr descr="image.png" id="477" name="Google Shape;477;p37"/>
          <p:cNvPicPr preferRelativeResize="0"/>
          <p:nvPr/>
        </p:nvPicPr>
        <p:blipFill rotWithShape="1">
          <a:blip r:embed="rId3">
            <a:alphaModFix/>
          </a:blip>
          <a:srcRect b="0" l="0" r="0" t="0"/>
          <a:stretch/>
        </p:blipFill>
        <p:spPr>
          <a:xfrm>
            <a:off x="609550" y="4728293"/>
            <a:ext cx="207475" cy="219300"/>
          </a:xfrm>
          <a:prstGeom prst="rect">
            <a:avLst/>
          </a:prstGeom>
          <a:noFill/>
          <a:ln>
            <a:noFill/>
          </a:ln>
        </p:spPr>
      </p:pic>
      <p:sp>
        <p:nvSpPr>
          <p:cNvPr id="478" name="Google Shape;478;p37"/>
          <p:cNvSpPr txBox="1"/>
          <p:nvPr/>
        </p:nvSpPr>
        <p:spPr>
          <a:xfrm>
            <a:off x="952453" y="5207266"/>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캐릭터·배경 외형의 완벽한 일관성 유지</a:t>
            </a:r>
            <a:endParaRPr/>
          </a:p>
        </p:txBody>
      </p:sp>
      <p:sp>
        <p:nvSpPr>
          <p:cNvPr id="479" name="Google Shape;479;p37"/>
          <p:cNvSpPr txBox="1"/>
          <p:nvPr/>
        </p:nvSpPr>
        <p:spPr>
          <a:xfrm>
            <a:off x="952453" y="5639612"/>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lang="en-US" sz="1425">
                <a:solidFill>
                  <a:srgbClr val="334155"/>
                </a:solidFill>
                <a:latin typeface="Noto Sans KR"/>
                <a:ea typeface="Noto Sans KR"/>
                <a:cs typeface="Noto Sans KR"/>
                <a:sym typeface="Noto Sans KR"/>
              </a:rPr>
              <a:t>6</a:t>
            </a:r>
            <a:r>
              <a:rPr b="0" i="0" lang="en-US" sz="1425" u="none" cap="none" strike="noStrike">
                <a:solidFill>
                  <a:srgbClr val="334155"/>
                </a:solidFill>
                <a:latin typeface="Noto Sans KR"/>
                <a:ea typeface="Noto Sans KR"/>
                <a:cs typeface="Noto Sans KR"/>
                <a:sym typeface="Noto Sans KR"/>
              </a:rPr>
              <a:t>주차에 생성한 AI 이미지 바로 활용 가능</a:t>
            </a:r>
            <a:endParaRPr/>
          </a:p>
        </p:txBody>
      </p:sp>
      <p:sp>
        <p:nvSpPr>
          <p:cNvPr id="480" name="Google Shape;480;p37"/>
          <p:cNvSpPr txBox="1"/>
          <p:nvPr/>
        </p:nvSpPr>
        <p:spPr>
          <a:xfrm>
            <a:off x="952453" y="6071957"/>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실제 사진도 영상화 가능</a:t>
            </a:r>
            <a:endParaRPr/>
          </a:p>
        </p:txBody>
      </p:sp>
      <p:pic>
        <p:nvPicPr>
          <p:cNvPr descr="image.png" id="481" name="Google Shape;481;p37"/>
          <p:cNvPicPr preferRelativeResize="0"/>
          <p:nvPr/>
        </p:nvPicPr>
        <p:blipFill rotWithShape="1">
          <a:blip r:embed="rId4">
            <a:alphaModFix/>
          </a:blip>
          <a:srcRect b="0" l="0" r="0" t="0"/>
          <a:stretch/>
        </p:blipFill>
        <p:spPr>
          <a:xfrm>
            <a:off x="685753" y="3250709"/>
            <a:ext cx="90487" cy="209550"/>
          </a:xfrm>
          <a:prstGeom prst="rect">
            <a:avLst/>
          </a:prstGeom>
          <a:noFill/>
          <a:ln>
            <a:noFill/>
          </a:ln>
        </p:spPr>
      </p:pic>
      <p:pic>
        <p:nvPicPr>
          <p:cNvPr descr="image.png" id="482" name="Google Shape;482;p37"/>
          <p:cNvPicPr preferRelativeResize="0"/>
          <p:nvPr/>
        </p:nvPicPr>
        <p:blipFill rotWithShape="1">
          <a:blip r:embed="rId5">
            <a:alphaModFix/>
          </a:blip>
          <a:srcRect b="0" l="0" r="0" t="0"/>
          <a:stretch/>
        </p:blipFill>
        <p:spPr>
          <a:xfrm>
            <a:off x="685753" y="3683055"/>
            <a:ext cx="90487" cy="209550"/>
          </a:xfrm>
          <a:prstGeom prst="rect">
            <a:avLst/>
          </a:prstGeom>
          <a:noFill/>
          <a:ln>
            <a:noFill/>
          </a:ln>
        </p:spPr>
      </p:pic>
      <p:pic>
        <p:nvPicPr>
          <p:cNvPr descr="image.png" id="483" name="Google Shape;483;p37"/>
          <p:cNvPicPr preferRelativeResize="0"/>
          <p:nvPr/>
        </p:nvPicPr>
        <p:blipFill rotWithShape="1">
          <a:blip r:embed="rId6">
            <a:alphaModFix/>
          </a:blip>
          <a:srcRect b="0" l="0" r="0" t="0"/>
          <a:stretch/>
        </p:blipFill>
        <p:spPr>
          <a:xfrm>
            <a:off x="685753" y="4115401"/>
            <a:ext cx="90487" cy="209550"/>
          </a:xfrm>
          <a:prstGeom prst="rect">
            <a:avLst/>
          </a:prstGeom>
          <a:noFill/>
          <a:ln>
            <a:noFill/>
          </a:ln>
        </p:spPr>
      </p:pic>
      <p:pic>
        <p:nvPicPr>
          <p:cNvPr descr="image.png" id="484" name="Google Shape;484;p37"/>
          <p:cNvPicPr preferRelativeResize="0"/>
          <p:nvPr/>
        </p:nvPicPr>
        <p:blipFill rotWithShape="1">
          <a:blip r:embed="rId7">
            <a:alphaModFix/>
          </a:blip>
          <a:srcRect b="0" l="0" r="0" t="0"/>
          <a:stretch/>
        </p:blipFill>
        <p:spPr>
          <a:xfrm>
            <a:off x="685753" y="5240604"/>
            <a:ext cx="140791" cy="209550"/>
          </a:xfrm>
          <a:prstGeom prst="rect">
            <a:avLst/>
          </a:prstGeom>
          <a:noFill/>
          <a:ln>
            <a:noFill/>
          </a:ln>
        </p:spPr>
      </p:pic>
      <p:pic>
        <p:nvPicPr>
          <p:cNvPr descr="image.png" id="485" name="Google Shape;485;p37"/>
          <p:cNvPicPr preferRelativeResize="0"/>
          <p:nvPr/>
        </p:nvPicPr>
        <p:blipFill rotWithShape="1">
          <a:blip r:embed="rId7">
            <a:alphaModFix/>
          </a:blip>
          <a:srcRect b="0" l="0" r="0" t="0"/>
          <a:stretch/>
        </p:blipFill>
        <p:spPr>
          <a:xfrm>
            <a:off x="685753" y="5672949"/>
            <a:ext cx="140791" cy="209550"/>
          </a:xfrm>
          <a:prstGeom prst="rect">
            <a:avLst/>
          </a:prstGeom>
          <a:noFill/>
          <a:ln>
            <a:noFill/>
          </a:ln>
        </p:spPr>
      </p:pic>
      <p:pic>
        <p:nvPicPr>
          <p:cNvPr descr="image.png" id="486" name="Google Shape;486;p37"/>
          <p:cNvPicPr preferRelativeResize="0"/>
          <p:nvPr/>
        </p:nvPicPr>
        <p:blipFill rotWithShape="1">
          <a:blip r:embed="rId7">
            <a:alphaModFix/>
          </a:blip>
          <a:srcRect b="0" l="0" r="0" t="0"/>
          <a:stretch/>
        </p:blipFill>
        <p:spPr>
          <a:xfrm>
            <a:off x="685753" y="6105295"/>
            <a:ext cx="140791" cy="209550"/>
          </a:xfrm>
          <a:prstGeom prst="rect">
            <a:avLst/>
          </a:prstGeom>
          <a:noFill/>
          <a:ln>
            <a:noFill/>
          </a:ln>
        </p:spPr>
      </p:pic>
      <p:sp>
        <p:nvSpPr>
          <p:cNvPr id="487" name="Google Shape;487;p37"/>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Image-to-Video (I2V): 이미지가 살아 움직인다</a:t>
            </a:r>
            <a:endParaRPr/>
          </a:p>
        </p:txBody>
      </p:sp>
      <p:sp>
        <p:nvSpPr>
          <p:cNvPr id="488" name="Google Shape;488;p37"/>
          <p:cNvSpPr/>
          <p:nvPr/>
        </p:nvSpPr>
        <p:spPr>
          <a:xfrm>
            <a:off x="571500" y="1190625"/>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89" name="Google Shape;489;p37"/>
          <p:cNvSpPr txBox="1"/>
          <p:nvPr/>
        </p:nvSpPr>
        <p:spPr>
          <a:xfrm>
            <a:off x="571500" y="1814113"/>
            <a:ext cx="5286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T2V의 문제:</a:t>
            </a:r>
            <a:r>
              <a:rPr b="0" i="0" lang="en-US" sz="1425" u="none" cap="none" strike="noStrike">
                <a:solidFill>
                  <a:srgbClr val="334155"/>
                </a:solidFill>
                <a:latin typeface="Noto Sans KR"/>
                <a:ea typeface="Noto Sans KR"/>
                <a:cs typeface="Noto Sans KR"/>
                <a:sym typeface="Noto Sans KR"/>
              </a:rPr>
              <a:t> 매번 새로 상상하므로 </a:t>
            </a:r>
            <a:r>
              <a:rPr b="1" i="0" lang="en-US" sz="1425" u="none" cap="none" strike="noStrike">
                <a:solidFill>
                  <a:srgbClr val="334155"/>
                </a:solidFill>
                <a:latin typeface="Noto Sans KR"/>
                <a:ea typeface="Noto Sans KR"/>
                <a:cs typeface="Noto Sans KR"/>
                <a:sym typeface="Noto Sans KR"/>
              </a:rPr>
              <a:t>일관성 없음.</a:t>
            </a:r>
            <a:endParaRPr/>
          </a:p>
        </p:txBody>
      </p:sp>
      <p:sp>
        <p:nvSpPr>
          <p:cNvPr id="490" name="Google Shape;490;p37"/>
          <p:cNvSpPr txBox="1"/>
          <p:nvPr/>
        </p:nvSpPr>
        <p:spPr>
          <a:xfrm>
            <a:off x="571500" y="2414067"/>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I2V의 해결:</a:t>
            </a:r>
            <a:r>
              <a:rPr b="0" i="0" lang="en-US" sz="1425" u="none" cap="none" strike="noStrike">
                <a:solidFill>
                  <a:srgbClr val="334155"/>
                </a:solidFill>
                <a:latin typeface="Noto Sans KR"/>
                <a:ea typeface="Noto Sans KR"/>
                <a:cs typeface="Noto Sans KR"/>
                <a:sym typeface="Noto Sans KR"/>
              </a:rPr>
              <a:t> 이미지를 </a:t>
            </a:r>
            <a:r>
              <a:rPr b="1" i="0" lang="en-US" sz="1425" u="none" cap="none" strike="noStrike">
                <a:solidFill>
                  <a:srgbClr val="334155"/>
                </a:solidFill>
                <a:latin typeface="Noto Sans KR"/>
                <a:ea typeface="Noto Sans KR"/>
                <a:cs typeface="Noto Sans KR"/>
                <a:sym typeface="Noto Sans KR"/>
              </a:rPr>
              <a:t>"출발점"</a:t>
            </a:r>
            <a:r>
              <a:rPr b="0" i="0" lang="en-US" sz="1425" u="none" cap="none" strike="noStrike">
                <a:solidFill>
                  <a:srgbClr val="334155"/>
                </a:solidFill>
                <a:latin typeface="Noto Sans KR"/>
                <a:ea typeface="Noto Sans KR"/>
                <a:cs typeface="Noto Sans KR"/>
                <a:sym typeface="Noto Sans KR"/>
              </a:rPr>
              <a:t>으로 고정하고 거기서부터 움직임을 부여.</a:t>
            </a:r>
            <a:endParaRPr/>
          </a:p>
        </p:txBody>
      </p:sp>
      <p:pic>
        <p:nvPicPr>
          <p:cNvPr id="491" name="Google Shape;491;p37" title="T2V.mp4">
            <a:hlinkClick r:id="rId8"/>
          </p:cNvPr>
          <p:cNvPicPr preferRelativeResize="0"/>
          <p:nvPr/>
        </p:nvPicPr>
        <p:blipFill>
          <a:blip r:embed="rId9">
            <a:alphaModFix/>
          </a:blip>
          <a:stretch>
            <a:fillRect/>
          </a:stretch>
        </p:blipFill>
        <p:spPr>
          <a:xfrm>
            <a:off x="6124450" y="2323363"/>
            <a:ext cx="5468850" cy="30584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5" name="Shape 495"/>
        <p:cNvGrpSpPr/>
        <p:nvPr/>
      </p:nvGrpSpPr>
      <p:grpSpPr>
        <a:xfrm>
          <a:off x="0" y="0"/>
          <a:ext cx="0" cy="0"/>
          <a:chOff x="0" y="0"/>
          <a:chExt cx="0" cy="0"/>
        </a:xfrm>
      </p:grpSpPr>
      <p:pic>
        <p:nvPicPr>
          <p:cNvPr descr="image.png" id="496" name="Google Shape;496;p38"/>
          <p:cNvPicPr preferRelativeResize="0"/>
          <p:nvPr/>
        </p:nvPicPr>
        <p:blipFill rotWithShape="1">
          <a:blip r:embed="rId3">
            <a:alphaModFix/>
          </a:blip>
          <a:srcRect b="0" l="0" r="0" t="0"/>
          <a:stretch/>
        </p:blipFill>
        <p:spPr>
          <a:xfrm>
            <a:off x="571500" y="3825514"/>
            <a:ext cx="5286375" cy="2177057"/>
          </a:xfrm>
          <a:prstGeom prst="rect">
            <a:avLst/>
          </a:prstGeom>
          <a:noFill/>
          <a:ln>
            <a:noFill/>
          </a:ln>
        </p:spPr>
      </p:pic>
      <p:sp>
        <p:nvSpPr>
          <p:cNvPr id="497" name="Google Shape;497;p38"/>
          <p:cNvSpPr txBox="1"/>
          <p:nvPr/>
        </p:nvSpPr>
        <p:spPr>
          <a:xfrm>
            <a:off x="702129" y="1813661"/>
            <a:ext cx="5550600" cy="323100"/>
          </a:xfrm>
          <a:prstGeom prst="rect">
            <a:avLst/>
          </a:prstGeom>
          <a:noFill/>
          <a:ln>
            <a:noFill/>
          </a:ln>
        </p:spPr>
        <p:txBody>
          <a:bodyPr anchorCtr="0" anchor="t" bIns="0" lIns="266700" spcFirstLastPara="1" rIns="0" wrap="square" tIns="0">
            <a:spAutoFit/>
          </a:bodyPr>
          <a:lstStyle/>
          <a:p>
            <a:pPr indent="0" lvl="0" marL="0" marR="0" rtl="0" algn="l">
              <a:spcBef>
                <a:spcPts val="0"/>
              </a:spcBef>
              <a:spcAft>
                <a:spcPts val="0"/>
              </a:spcAft>
              <a:buNone/>
            </a:pPr>
            <a:r>
              <a:rPr b="0" i="0" lang="en-US" sz="2100" u="none" cap="none" strike="noStrike">
                <a:solidFill>
                  <a:srgbClr val="0F172A"/>
                </a:solidFill>
                <a:latin typeface="Noto Sans KR"/>
                <a:ea typeface="Noto Sans KR"/>
                <a:cs typeface="Noto Sans KR"/>
                <a:sym typeface="Noto Sans KR"/>
              </a:rPr>
              <a:t>좋은 레퍼런스 이미지의 조건</a:t>
            </a:r>
            <a:endParaRPr/>
          </a:p>
        </p:txBody>
      </p:sp>
      <p:pic>
        <p:nvPicPr>
          <p:cNvPr descr="image.png" id="498" name="Google Shape;498;p38"/>
          <p:cNvPicPr preferRelativeResize="0"/>
          <p:nvPr/>
        </p:nvPicPr>
        <p:blipFill rotWithShape="1">
          <a:blip r:embed="rId4">
            <a:alphaModFix/>
          </a:blip>
          <a:srcRect b="0" l="0" r="0" t="0"/>
          <a:stretch/>
        </p:blipFill>
        <p:spPr>
          <a:xfrm>
            <a:off x="627970" y="1854928"/>
            <a:ext cx="266700" cy="266700"/>
          </a:xfrm>
          <a:prstGeom prst="rect">
            <a:avLst/>
          </a:prstGeom>
          <a:noFill/>
          <a:ln>
            <a:noFill/>
          </a:ln>
        </p:spPr>
      </p:pic>
      <p:sp>
        <p:nvSpPr>
          <p:cNvPr id="499" name="Google Shape;499;p38"/>
          <p:cNvSpPr txBox="1"/>
          <p:nvPr/>
        </p:nvSpPr>
        <p:spPr>
          <a:xfrm>
            <a:off x="968829" y="2337536"/>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AI에게 카메라 위치와 구도를 명확히 알려주는 이미지</a:t>
            </a:r>
            <a:endParaRPr/>
          </a:p>
        </p:txBody>
      </p:sp>
      <p:sp>
        <p:nvSpPr>
          <p:cNvPr id="500" name="Google Shape;500;p38"/>
          <p:cNvSpPr txBox="1"/>
          <p:nvPr/>
        </p:nvSpPr>
        <p:spPr>
          <a:xfrm>
            <a:off x="968829" y="2769882"/>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움직임이 발생할 </a:t>
            </a:r>
            <a:r>
              <a:rPr b="1" i="0" lang="en-US" sz="1425" u="none" cap="none" strike="noStrike">
                <a:solidFill>
                  <a:srgbClr val="334155"/>
                </a:solidFill>
                <a:latin typeface="Noto Sans KR"/>
                <a:ea typeface="Noto Sans KR"/>
                <a:cs typeface="Noto Sans KR"/>
                <a:sym typeface="Noto Sans KR"/>
              </a:rPr>
              <a:t>공간이 확보</a:t>
            </a:r>
            <a:r>
              <a:rPr b="0" i="0" lang="en-US" sz="1425" u="none" cap="none" strike="noStrike">
                <a:solidFill>
                  <a:srgbClr val="334155"/>
                </a:solidFill>
                <a:latin typeface="Noto Sans KR"/>
                <a:ea typeface="Noto Sans KR"/>
                <a:cs typeface="Noto Sans KR"/>
                <a:sym typeface="Noto Sans KR"/>
              </a:rPr>
              <a:t>된 프레임</a:t>
            </a:r>
            <a:endParaRPr/>
          </a:p>
        </p:txBody>
      </p:sp>
      <p:sp>
        <p:nvSpPr>
          <p:cNvPr id="501" name="Google Shape;501;p38"/>
          <p:cNvSpPr txBox="1"/>
          <p:nvPr/>
        </p:nvSpPr>
        <p:spPr>
          <a:xfrm>
            <a:off x="968829" y="3202228"/>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원하는 무브먼트를 상상할 수 있는 구도</a:t>
            </a:r>
            <a:endParaRPr/>
          </a:p>
        </p:txBody>
      </p:sp>
      <p:sp>
        <p:nvSpPr>
          <p:cNvPr id="502" name="Google Shape;502;p38"/>
          <p:cNvSpPr txBox="1"/>
          <p:nvPr/>
        </p:nvSpPr>
        <p:spPr>
          <a:xfrm>
            <a:off x="819150" y="4073164"/>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1B5E20"/>
                </a:solidFill>
                <a:latin typeface="Noto Sans KR"/>
                <a:ea typeface="Noto Sans KR"/>
                <a:cs typeface="Noto Sans KR"/>
                <a:sym typeface="Noto Sans KR"/>
              </a:rPr>
              <a:t>구체적 매칭 예시:</a:t>
            </a:r>
            <a:endParaRPr/>
          </a:p>
        </p:txBody>
      </p:sp>
      <p:sp>
        <p:nvSpPr>
          <p:cNvPr id="503" name="Google Shape;503;p38"/>
          <p:cNvSpPr txBox="1"/>
          <p:nvPr/>
        </p:nvSpPr>
        <p:spPr>
          <a:xfrm>
            <a:off x="819150" y="4457885"/>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 </a:t>
            </a:r>
            <a:r>
              <a:rPr b="1" i="0" lang="en-US" sz="1425" u="none" cap="none" strike="noStrike">
                <a:solidFill>
                  <a:srgbClr val="334155"/>
                </a:solidFill>
                <a:latin typeface="Noto Sans KR"/>
                <a:ea typeface="Noto Sans KR"/>
                <a:cs typeface="Noto Sans KR"/>
                <a:sym typeface="Noto Sans KR"/>
              </a:rPr>
              <a:t>인물 풀샷:</a:t>
            </a:r>
            <a:r>
              <a:rPr b="0" i="0" lang="en-US" sz="1425" u="none" cap="none" strike="noStrike">
                <a:solidFill>
                  <a:srgbClr val="334155"/>
                </a:solidFill>
                <a:latin typeface="Noto Sans KR"/>
                <a:ea typeface="Noto Sans KR"/>
                <a:cs typeface="Noto Sans KR"/>
                <a:sym typeface="Noto Sans KR"/>
              </a:rPr>
              <a:t> </a:t>
            </a:r>
            <a:r>
              <a:rPr b="0" i="1" lang="en-US" sz="1425" u="none" cap="none" strike="noStrike">
                <a:solidFill>
                  <a:srgbClr val="334155"/>
                </a:solidFill>
                <a:latin typeface="Noto Sans KR"/>
                <a:ea typeface="Noto Sans KR"/>
                <a:cs typeface="Noto Sans KR"/>
                <a:sym typeface="Noto Sans KR"/>
              </a:rPr>
              <a:t>"천천히 클로즈업으로 줌인"</a:t>
            </a:r>
            <a:endParaRPr/>
          </a:p>
        </p:txBody>
      </p:sp>
      <p:sp>
        <p:nvSpPr>
          <p:cNvPr id="504" name="Google Shape;504;p38"/>
          <p:cNvSpPr txBox="1"/>
          <p:nvPr/>
        </p:nvSpPr>
        <p:spPr>
          <a:xfrm>
            <a:off x="819150" y="4890231"/>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 </a:t>
            </a:r>
            <a:r>
              <a:rPr b="1" i="0" lang="en-US" sz="1425" u="none" cap="none" strike="noStrike">
                <a:solidFill>
                  <a:srgbClr val="334155"/>
                </a:solidFill>
                <a:latin typeface="Noto Sans KR"/>
                <a:ea typeface="Noto Sans KR"/>
                <a:cs typeface="Noto Sans KR"/>
                <a:sym typeface="Noto Sans KR"/>
              </a:rPr>
              <a:t>인물 클로즈업:</a:t>
            </a:r>
            <a:r>
              <a:rPr b="0" i="0" lang="en-US" sz="1425" u="none" cap="none" strike="noStrike">
                <a:solidFill>
                  <a:srgbClr val="334155"/>
                </a:solidFill>
                <a:latin typeface="Noto Sans KR"/>
                <a:ea typeface="Noto Sans KR"/>
                <a:cs typeface="Noto Sans KR"/>
                <a:sym typeface="Noto Sans KR"/>
              </a:rPr>
              <a:t> </a:t>
            </a:r>
            <a:r>
              <a:rPr b="0" i="1" lang="en-US" sz="1425" u="none" cap="none" strike="noStrike">
                <a:solidFill>
                  <a:srgbClr val="334155"/>
                </a:solidFill>
                <a:latin typeface="Noto Sans KR"/>
                <a:ea typeface="Noto Sans KR"/>
                <a:cs typeface="Noto Sans KR"/>
                <a:sym typeface="Noto Sans KR"/>
              </a:rPr>
              <a:t>"미세한 핸드헬드 흔들림"</a:t>
            </a:r>
            <a:endParaRPr/>
          </a:p>
        </p:txBody>
      </p:sp>
      <p:sp>
        <p:nvSpPr>
          <p:cNvPr id="505" name="Google Shape;505;p38"/>
          <p:cNvSpPr txBox="1"/>
          <p:nvPr/>
        </p:nvSpPr>
        <p:spPr>
          <a:xfrm>
            <a:off x="819150" y="5322576"/>
            <a:ext cx="4791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 </a:t>
            </a:r>
            <a:r>
              <a:rPr b="1" i="0" lang="en-US" sz="1425" u="none" cap="none" strike="noStrike">
                <a:solidFill>
                  <a:srgbClr val="334155"/>
                </a:solidFill>
                <a:latin typeface="Noto Sans KR"/>
                <a:ea typeface="Noto Sans KR"/>
                <a:cs typeface="Noto Sans KR"/>
                <a:sym typeface="Noto Sans KR"/>
              </a:rPr>
              <a:t>넓은 풍경:</a:t>
            </a:r>
            <a:r>
              <a:rPr b="0" i="0" lang="en-US" sz="1425" u="none" cap="none" strike="noStrike">
                <a:solidFill>
                  <a:srgbClr val="334155"/>
                </a:solidFill>
                <a:latin typeface="Noto Sans KR"/>
                <a:ea typeface="Noto Sans KR"/>
                <a:cs typeface="Noto Sans KR"/>
                <a:sym typeface="Noto Sans KR"/>
              </a:rPr>
              <a:t> </a:t>
            </a:r>
            <a:r>
              <a:rPr b="0" i="1" lang="en-US" sz="1425" u="none" cap="none" strike="noStrike">
                <a:solidFill>
                  <a:srgbClr val="334155"/>
                </a:solidFill>
                <a:latin typeface="Noto Sans KR"/>
                <a:ea typeface="Noto Sans KR"/>
                <a:cs typeface="Noto Sans KR"/>
                <a:sym typeface="Noto Sans KR"/>
              </a:rPr>
              <a:t>"오른쪽으로 천천히 패닝"</a:t>
            </a:r>
            <a:endParaRPr/>
          </a:p>
        </p:txBody>
      </p:sp>
      <p:pic>
        <p:nvPicPr>
          <p:cNvPr descr="image.png" id="506" name="Google Shape;506;p38"/>
          <p:cNvPicPr preferRelativeResize="0"/>
          <p:nvPr/>
        </p:nvPicPr>
        <p:blipFill rotWithShape="1">
          <a:blip r:embed="rId5">
            <a:alphaModFix/>
          </a:blip>
          <a:srcRect b="0" l="0" r="0" t="0"/>
          <a:stretch/>
        </p:blipFill>
        <p:spPr>
          <a:xfrm>
            <a:off x="702129" y="2380399"/>
            <a:ext cx="161925" cy="190500"/>
          </a:xfrm>
          <a:prstGeom prst="rect">
            <a:avLst/>
          </a:prstGeom>
          <a:noFill/>
          <a:ln>
            <a:noFill/>
          </a:ln>
        </p:spPr>
      </p:pic>
      <p:pic>
        <p:nvPicPr>
          <p:cNvPr descr="image.png" id="507" name="Google Shape;507;p38"/>
          <p:cNvPicPr preferRelativeResize="0"/>
          <p:nvPr/>
        </p:nvPicPr>
        <p:blipFill rotWithShape="1">
          <a:blip r:embed="rId5">
            <a:alphaModFix/>
          </a:blip>
          <a:srcRect b="0" l="0" r="0" t="0"/>
          <a:stretch/>
        </p:blipFill>
        <p:spPr>
          <a:xfrm>
            <a:off x="702129" y="2812744"/>
            <a:ext cx="161925" cy="190500"/>
          </a:xfrm>
          <a:prstGeom prst="rect">
            <a:avLst/>
          </a:prstGeom>
          <a:noFill/>
          <a:ln>
            <a:noFill/>
          </a:ln>
        </p:spPr>
      </p:pic>
      <p:pic>
        <p:nvPicPr>
          <p:cNvPr descr="image.png" id="508" name="Google Shape;508;p38"/>
          <p:cNvPicPr preferRelativeResize="0"/>
          <p:nvPr/>
        </p:nvPicPr>
        <p:blipFill rotWithShape="1">
          <a:blip r:embed="rId5">
            <a:alphaModFix/>
          </a:blip>
          <a:srcRect b="0" l="0" r="0" t="0"/>
          <a:stretch/>
        </p:blipFill>
        <p:spPr>
          <a:xfrm>
            <a:off x="702129" y="3245090"/>
            <a:ext cx="161925" cy="190500"/>
          </a:xfrm>
          <a:prstGeom prst="rect">
            <a:avLst/>
          </a:prstGeom>
          <a:noFill/>
          <a:ln>
            <a:noFill/>
          </a:ln>
        </p:spPr>
      </p:pic>
      <p:sp>
        <p:nvSpPr>
          <p:cNvPr id="509" name="Google Shape;509;p38"/>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어떤 이미지를 넣어야 할까?</a:t>
            </a:r>
            <a:endParaRPr/>
          </a:p>
        </p:txBody>
      </p:sp>
      <p:sp>
        <p:nvSpPr>
          <p:cNvPr id="510" name="Google Shape;510;p38"/>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511" name="Google Shape;511;p38"/>
          <p:cNvPicPr preferRelativeResize="0"/>
          <p:nvPr/>
        </p:nvPicPr>
        <p:blipFill>
          <a:blip r:embed="rId6">
            <a:alphaModFix/>
          </a:blip>
          <a:stretch>
            <a:fillRect/>
          </a:stretch>
        </p:blipFill>
        <p:spPr>
          <a:xfrm>
            <a:off x="7287684" y="3256542"/>
            <a:ext cx="4283968" cy="2854202"/>
          </a:xfrm>
          <a:prstGeom prst="rect">
            <a:avLst/>
          </a:prstGeom>
          <a:noFill/>
          <a:ln>
            <a:noFill/>
          </a:ln>
        </p:spPr>
      </p:pic>
      <p:pic>
        <p:nvPicPr>
          <p:cNvPr id="512" name="Google Shape;512;p38"/>
          <p:cNvPicPr preferRelativeResize="0"/>
          <p:nvPr/>
        </p:nvPicPr>
        <p:blipFill>
          <a:blip r:embed="rId7">
            <a:alphaModFix/>
          </a:blip>
          <a:stretch>
            <a:fillRect/>
          </a:stretch>
        </p:blipFill>
        <p:spPr>
          <a:xfrm>
            <a:off x="9046569" y="1455970"/>
            <a:ext cx="2493182" cy="1660998"/>
          </a:xfrm>
          <a:prstGeom prst="rect">
            <a:avLst/>
          </a:prstGeom>
          <a:noFill/>
          <a:ln>
            <a:noFill/>
          </a:ln>
        </p:spPr>
      </p:pic>
      <p:pic>
        <p:nvPicPr>
          <p:cNvPr id="513" name="Google Shape;513;p38"/>
          <p:cNvPicPr preferRelativeResize="0"/>
          <p:nvPr/>
        </p:nvPicPr>
        <p:blipFill>
          <a:blip r:embed="rId8">
            <a:alphaModFix/>
          </a:blip>
          <a:stretch>
            <a:fillRect/>
          </a:stretch>
        </p:blipFill>
        <p:spPr>
          <a:xfrm>
            <a:off x="7287687" y="1455970"/>
            <a:ext cx="1660998" cy="166099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pic>
        <p:nvPicPr>
          <p:cNvPr descr="image.png" id="518" name="Google Shape;518;p3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9" name="Google Shape;519;p39"/>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4</a:t>
            </a:r>
            <a:endParaRPr/>
          </a:p>
        </p:txBody>
      </p:sp>
      <p:sp>
        <p:nvSpPr>
          <p:cNvPr id="520" name="Google Shape;520;p39"/>
          <p:cNvSpPr txBox="1"/>
          <p:nvPr/>
        </p:nvSpPr>
        <p:spPr>
          <a:xfrm>
            <a:off x="295275" y="2863750"/>
            <a:ext cx="11601600" cy="738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4800" u="none" cap="none" strike="noStrike">
                <a:solidFill>
                  <a:srgbClr val="1B5E20"/>
                </a:solidFill>
                <a:latin typeface="Noto Sans KR"/>
                <a:ea typeface="Noto Sans KR"/>
                <a:cs typeface="Noto Sans KR"/>
                <a:sym typeface="Noto Sans KR"/>
              </a:rPr>
              <a:t>샷의 언어 (Shot Language)</a:t>
            </a:r>
            <a:endParaRPr/>
          </a:p>
        </p:txBody>
      </p:sp>
      <p:sp>
        <p:nvSpPr>
          <p:cNvPr id="521" name="Google Shape;521;p39"/>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2" name="Google Shape;522;p39"/>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Noto Sans KR"/>
                <a:ea typeface="Noto Sans KR"/>
                <a:cs typeface="Noto Sans KR"/>
                <a:sym typeface="Noto Sans KR"/>
              </a:rPr>
              <a:t>AI에게 어떤 이미지를 주고, 어떻게 움직이게 할 것인가?</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descr="image.png" id="527" name="Google Shape;527;p40"/>
          <p:cNvPicPr preferRelativeResize="0"/>
          <p:nvPr/>
        </p:nvPicPr>
        <p:blipFill rotWithShape="1">
          <a:blip r:embed="rId3">
            <a:alphaModFix/>
          </a:blip>
          <a:srcRect b="0" l="0" r="0" t="0"/>
          <a:stretch/>
        </p:blipFill>
        <p:spPr>
          <a:xfrm>
            <a:off x="571500" y="1475304"/>
            <a:ext cx="5286375" cy="1111800"/>
          </a:xfrm>
          <a:prstGeom prst="rect">
            <a:avLst/>
          </a:prstGeom>
          <a:noFill/>
          <a:ln>
            <a:noFill/>
          </a:ln>
        </p:spPr>
      </p:pic>
      <p:pic>
        <p:nvPicPr>
          <p:cNvPr descr="image.png" id="528" name="Google Shape;528;p40"/>
          <p:cNvPicPr preferRelativeResize="0"/>
          <p:nvPr/>
        </p:nvPicPr>
        <p:blipFill rotWithShape="1">
          <a:blip r:embed="rId4">
            <a:alphaModFix/>
          </a:blip>
          <a:srcRect b="0" l="0" r="0" t="0"/>
          <a:stretch/>
        </p:blipFill>
        <p:spPr>
          <a:xfrm>
            <a:off x="571500" y="2819149"/>
            <a:ext cx="5286375" cy="865400"/>
          </a:xfrm>
          <a:prstGeom prst="rect">
            <a:avLst/>
          </a:prstGeom>
          <a:noFill/>
          <a:ln>
            <a:noFill/>
          </a:ln>
        </p:spPr>
      </p:pic>
      <p:pic>
        <p:nvPicPr>
          <p:cNvPr descr="image.png" id="529" name="Google Shape;529;p40"/>
          <p:cNvPicPr preferRelativeResize="0"/>
          <p:nvPr/>
        </p:nvPicPr>
        <p:blipFill rotWithShape="1">
          <a:blip r:embed="rId5">
            <a:alphaModFix/>
          </a:blip>
          <a:srcRect b="0" l="0" r="0" t="0"/>
          <a:stretch/>
        </p:blipFill>
        <p:spPr>
          <a:xfrm>
            <a:off x="571500" y="4008428"/>
            <a:ext cx="5286375" cy="1120075"/>
          </a:xfrm>
          <a:prstGeom prst="rect">
            <a:avLst/>
          </a:prstGeom>
          <a:noFill/>
          <a:ln>
            <a:noFill/>
          </a:ln>
        </p:spPr>
      </p:pic>
      <p:pic>
        <p:nvPicPr>
          <p:cNvPr descr="image.png" id="530" name="Google Shape;530;p40"/>
          <p:cNvPicPr preferRelativeResize="0"/>
          <p:nvPr/>
        </p:nvPicPr>
        <p:blipFill rotWithShape="1">
          <a:blip r:embed="rId6">
            <a:alphaModFix/>
          </a:blip>
          <a:srcRect b="0" l="0" r="0" t="0"/>
          <a:stretch/>
        </p:blipFill>
        <p:spPr>
          <a:xfrm>
            <a:off x="571500" y="5330119"/>
            <a:ext cx="5286375" cy="1120075"/>
          </a:xfrm>
          <a:prstGeom prst="rect">
            <a:avLst/>
          </a:prstGeom>
          <a:noFill/>
          <a:ln>
            <a:noFill/>
          </a:ln>
        </p:spPr>
      </p:pic>
      <p:sp>
        <p:nvSpPr>
          <p:cNvPr id="531" name="Google Shape;531;p40"/>
          <p:cNvSpPr txBox="1"/>
          <p:nvPr/>
        </p:nvSpPr>
        <p:spPr>
          <a:xfrm>
            <a:off x="857250" y="1587996"/>
            <a:ext cx="4762500" cy="2541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Noto Sans KR"/>
                <a:ea typeface="Noto Sans KR"/>
                <a:cs typeface="Noto Sans KR"/>
                <a:sym typeface="Noto Sans KR"/>
              </a:rPr>
              <a:t>시퀀스 (Sequence)</a:t>
            </a:r>
            <a:endParaRPr/>
          </a:p>
        </p:txBody>
      </p:sp>
      <p:sp>
        <p:nvSpPr>
          <p:cNvPr id="532" name="Google Shape;532;p40"/>
          <p:cNvSpPr txBox="1"/>
          <p:nvPr/>
        </p:nvSpPr>
        <p:spPr>
          <a:xfrm>
            <a:off x="857250" y="1968996"/>
            <a:ext cx="4762500" cy="54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하나의 주제나 사건을 다루는 장면들의 묶음입니다. </a:t>
            </a:r>
            <a:endParaRPr b="0" i="0" sz="1350" u="none" cap="none" strike="noStrike">
              <a:solidFill>
                <a:srgbClr val="475569"/>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(예: 추격 시퀀스)</a:t>
            </a:r>
            <a:endParaRPr/>
          </a:p>
        </p:txBody>
      </p:sp>
      <p:sp>
        <p:nvSpPr>
          <p:cNvPr id="533" name="Google Shape;533;p40"/>
          <p:cNvSpPr txBox="1"/>
          <p:nvPr/>
        </p:nvSpPr>
        <p:spPr>
          <a:xfrm>
            <a:off x="857250" y="3009650"/>
            <a:ext cx="4762500" cy="2541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Noto Sans KR"/>
                <a:ea typeface="Noto Sans KR"/>
                <a:cs typeface="Noto Sans KR"/>
                <a:sym typeface="Noto Sans KR"/>
              </a:rPr>
              <a:t>씬 (Scene)</a:t>
            </a:r>
            <a:endParaRPr/>
          </a:p>
        </p:txBody>
      </p:sp>
      <p:sp>
        <p:nvSpPr>
          <p:cNvPr id="534" name="Google Shape;534;p40"/>
          <p:cNvSpPr txBox="1"/>
          <p:nvPr/>
        </p:nvSpPr>
        <p:spPr>
          <a:xfrm>
            <a:off x="857250" y="3390650"/>
            <a:ext cx="47625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동일한 시간과 장소에서 연속적으로 일어나는 행동 단위입니다.</a:t>
            </a:r>
            <a:endParaRPr/>
          </a:p>
        </p:txBody>
      </p:sp>
      <p:sp>
        <p:nvSpPr>
          <p:cNvPr id="535" name="Google Shape;535;p40"/>
          <p:cNvSpPr txBox="1"/>
          <p:nvPr/>
        </p:nvSpPr>
        <p:spPr>
          <a:xfrm>
            <a:off x="868365" y="4132230"/>
            <a:ext cx="4762500" cy="2541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Noto Sans KR"/>
                <a:ea typeface="Noto Sans KR"/>
                <a:cs typeface="Noto Sans KR"/>
                <a:sym typeface="Noto Sans KR"/>
              </a:rPr>
              <a:t>샷 (Shot)</a:t>
            </a:r>
            <a:endParaRPr/>
          </a:p>
        </p:txBody>
      </p:sp>
      <p:sp>
        <p:nvSpPr>
          <p:cNvPr id="536" name="Google Shape;536;p40"/>
          <p:cNvSpPr txBox="1"/>
          <p:nvPr/>
        </p:nvSpPr>
        <p:spPr>
          <a:xfrm>
            <a:off x="868365" y="4513230"/>
            <a:ext cx="4762500" cy="54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카메라가 한 번 돌아가기 시작해서 멈출 때까지의 연속 촬영 단위로, </a:t>
            </a:r>
            <a:r>
              <a:rPr b="1" i="0" lang="en-US" sz="1350" u="none" cap="none" strike="noStrike">
                <a:solidFill>
                  <a:srgbClr val="475569"/>
                </a:solidFill>
                <a:latin typeface="Noto Sans KR"/>
                <a:ea typeface="Noto Sans KR"/>
                <a:cs typeface="Noto Sans KR"/>
                <a:sym typeface="Noto Sans KR"/>
              </a:rPr>
              <a:t>AI 프롬프트의 핵심 단위</a:t>
            </a:r>
            <a:r>
              <a:rPr b="0" i="0" lang="en-US" sz="1350" u="none" cap="none" strike="noStrike">
                <a:solidFill>
                  <a:srgbClr val="475569"/>
                </a:solidFill>
                <a:latin typeface="Noto Sans KR"/>
                <a:ea typeface="Noto Sans KR"/>
                <a:cs typeface="Noto Sans KR"/>
                <a:sym typeface="Noto Sans KR"/>
              </a:rPr>
              <a:t>입니다.</a:t>
            </a:r>
            <a:endParaRPr/>
          </a:p>
        </p:txBody>
      </p:sp>
      <p:sp>
        <p:nvSpPr>
          <p:cNvPr id="537" name="Google Shape;537;p40"/>
          <p:cNvSpPr txBox="1"/>
          <p:nvPr/>
        </p:nvSpPr>
        <p:spPr>
          <a:xfrm>
            <a:off x="857250" y="5465041"/>
            <a:ext cx="4762500" cy="2541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Noto Sans KR"/>
                <a:ea typeface="Noto Sans KR"/>
                <a:cs typeface="Noto Sans KR"/>
                <a:sym typeface="Noto Sans KR"/>
              </a:rPr>
              <a:t>프레임 (Frame)</a:t>
            </a:r>
            <a:endParaRPr/>
          </a:p>
        </p:txBody>
      </p:sp>
      <p:sp>
        <p:nvSpPr>
          <p:cNvPr id="538" name="Google Shape;538;p40"/>
          <p:cNvSpPr txBox="1"/>
          <p:nvPr/>
        </p:nvSpPr>
        <p:spPr>
          <a:xfrm>
            <a:off x="857250" y="5846041"/>
            <a:ext cx="4762500" cy="54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영상을 구성하는 최소 단위인 정지 이미지 1장입니다. (예: 1초 = 24 프레임)</a:t>
            </a:r>
            <a:endParaRPr/>
          </a:p>
        </p:txBody>
      </p:sp>
      <p:pic>
        <p:nvPicPr>
          <p:cNvPr descr="image.png" id="539" name="Google Shape;539;p40"/>
          <p:cNvPicPr preferRelativeResize="0"/>
          <p:nvPr/>
        </p:nvPicPr>
        <p:blipFill rotWithShape="1">
          <a:blip r:embed="rId7">
            <a:alphaModFix/>
          </a:blip>
          <a:srcRect b="0" l="0" r="0" t="0"/>
          <a:stretch/>
        </p:blipFill>
        <p:spPr>
          <a:xfrm>
            <a:off x="2743200" y="1626096"/>
            <a:ext cx="885825" cy="228600"/>
          </a:xfrm>
          <a:prstGeom prst="rect">
            <a:avLst/>
          </a:prstGeom>
          <a:noFill/>
          <a:ln>
            <a:noFill/>
          </a:ln>
        </p:spPr>
      </p:pic>
      <p:pic>
        <p:nvPicPr>
          <p:cNvPr descr="image.png" id="540" name="Google Shape;540;p40"/>
          <p:cNvPicPr preferRelativeResize="0"/>
          <p:nvPr/>
        </p:nvPicPr>
        <p:blipFill rotWithShape="1">
          <a:blip r:embed="rId8">
            <a:alphaModFix/>
          </a:blip>
          <a:srcRect b="0" l="0" r="0" t="0"/>
          <a:stretch/>
        </p:blipFill>
        <p:spPr>
          <a:xfrm>
            <a:off x="1971675" y="3047750"/>
            <a:ext cx="847725" cy="228600"/>
          </a:xfrm>
          <a:prstGeom prst="rect">
            <a:avLst/>
          </a:prstGeom>
          <a:noFill/>
          <a:ln>
            <a:noFill/>
          </a:ln>
        </p:spPr>
      </p:pic>
      <p:pic>
        <p:nvPicPr>
          <p:cNvPr descr="image.png" id="541" name="Google Shape;541;p40"/>
          <p:cNvPicPr preferRelativeResize="0"/>
          <p:nvPr/>
        </p:nvPicPr>
        <p:blipFill rotWithShape="1">
          <a:blip r:embed="rId9">
            <a:alphaModFix/>
          </a:blip>
          <a:srcRect b="0" l="0" r="0" t="0"/>
          <a:stretch/>
        </p:blipFill>
        <p:spPr>
          <a:xfrm>
            <a:off x="1839915" y="4170330"/>
            <a:ext cx="847725" cy="228600"/>
          </a:xfrm>
          <a:prstGeom prst="rect">
            <a:avLst/>
          </a:prstGeom>
          <a:noFill/>
          <a:ln>
            <a:noFill/>
          </a:ln>
        </p:spPr>
      </p:pic>
      <p:pic>
        <p:nvPicPr>
          <p:cNvPr descr="image.png" id="542" name="Google Shape;542;p40"/>
          <p:cNvPicPr preferRelativeResize="0"/>
          <p:nvPr/>
        </p:nvPicPr>
        <p:blipFill rotWithShape="1">
          <a:blip r:embed="rId10">
            <a:alphaModFix/>
          </a:blip>
          <a:srcRect b="0" l="0" r="0" t="0"/>
          <a:stretch/>
        </p:blipFill>
        <p:spPr>
          <a:xfrm>
            <a:off x="2381250" y="5503141"/>
            <a:ext cx="723900" cy="228600"/>
          </a:xfrm>
          <a:prstGeom prst="rect">
            <a:avLst/>
          </a:prstGeom>
          <a:noFill/>
          <a:ln>
            <a:noFill/>
          </a:ln>
        </p:spPr>
      </p:pic>
      <p:pic>
        <p:nvPicPr>
          <p:cNvPr id="543" name="Google Shape;543;p40"/>
          <p:cNvPicPr preferRelativeResize="0"/>
          <p:nvPr/>
        </p:nvPicPr>
        <p:blipFill>
          <a:blip r:embed="rId11">
            <a:alphaModFix/>
          </a:blip>
          <a:stretch>
            <a:fillRect/>
          </a:stretch>
        </p:blipFill>
        <p:spPr>
          <a:xfrm>
            <a:off x="7297201" y="1711726"/>
            <a:ext cx="3879825" cy="3897125"/>
          </a:xfrm>
          <a:prstGeom prst="rect">
            <a:avLst/>
          </a:prstGeom>
          <a:noFill/>
          <a:ln>
            <a:noFill/>
          </a:ln>
        </p:spPr>
      </p:pic>
      <p:sp>
        <p:nvSpPr>
          <p:cNvPr id="544" name="Google Shape;544;p40"/>
          <p:cNvSpPr txBox="1"/>
          <p:nvPr/>
        </p:nvSpPr>
        <p:spPr>
          <a:xfrm>
            <a:off x="7602700" y="5608850"/>
            <a:ext cx="35124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The Holonic Structure of Moving Image</a:t>
            </a:r>
            <a:endParaRPr/>
          </a:p>
          <a:p>
            <a:pPr indent="0" lvl="0" marL="0" rtl="0" algn="ctr">
              <a:spcBef>
                <a:spcPts val="0"/>
              </a:spcBef>
              <a:spcAft>
                <a:spcPts val="0"/>
              </a:spcAft>
              <a:buNone/>
            </a:pPr>
            <a:r>
              <a:rPr lang="en-US"/>
              <a:t>Frames, Shots, Scenes and Sequences.</a:t>
            </a:r>
            <a:endParaRPr/>
          </a:p>
          <a:p>
            <a:pPr indent="0" lvl="0" marL="0" rtl="0" algn="ctr">
              <a:spcBef>
                <a:spcPts val="0"/>
              </a:spcBef>
              <a:spcAft>
                <a:spcPts val="0"/>
              </a:spcAft>
              <a:buNone/>
            </a:pPr>
            <a:r>
              <a:rPr lang="en-US"/>
              <a:t>(Mark Allan Kaplan, 2016)</a:t>
            </a:r>
            <a:endParaRPr/>
          </a:p>
        </p:txBody>
      </p:sp>
      <p:sp>
        <p:nvSpPr>
          <p:cNvPr id="545" name="Google Shape;545;p40"/>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rgbClr val="1B5E20"/>
                </a:solidFill>
                <a:latin typeface="Noto Sans KR"/>
                <a:ea typeface="Noto Sans KR"/>
                <a:cs typeface="Noto Sans KR"/>
                <a:sym typeface="Noto Sans KR"/>
              </a:rPr>
              <a:t>영상의 기본 단위</a:t>
            </a:r>
            <a:endParaRPr/>
          </a:p>
        </p:txBody>
      </p:sp>
      <p:sp>
        <p:nvSpPr>
          <p:cNvPr id="546" name="Google Shape;546;p40"/>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0" name="Shape 550"/>
        <p:cNvGrpSpPr/>
        <p:nvPr/>
      </p:nvGrpSpPr>
      <p:grpSpPr>
        <a:xfrm>
          <a:off x="0" y="0"/>
          <a:ext cx="0" cy="0"/>
          <a:chOff x="0" y="0"/>
          <a:chExt cx="0" cy="0"/>
        </a:xfrm>
      </p:grpSpPr>
      <p:pic>
        <p:nvPicPr>
          <p:cNvPr descr="image.png" id="551" name="Google Shape;551;p41"/>
          <p:cNvPicPr preferRelativeResize="0"/>
          <p:nvPr/>
        </p:nvPicPr>
        <p:blipFill rotWithShape="1">
          <a:blip r:embed="rId3">
            <a:alphaModFix/>
          </a:blip>
          <a:srcRect b="0" l="0" r="0" t="0"/>
          <a:stretch/>
        </p:blipFill>
        <p:spPr>
          <a:xfrm>
            <a:off x="636585" y="5330545"/>
            <a:ext cx="5286375" cy="813345"/>
          </a:xfrm>
          <a:prstGeom prst="rect">
            <a:avLst/>
          </a:prstGeom>
          <a:noFill/>
          <a:ln>
            <a:noFill/>
          </a:ln>
        </p:spPr>
      </p:pic>
      <p:sp>
        <p:nvSpPr>
          <p:cNvPr id="552" name="Google Shape;552;p41"/>
          <p:cNvSpPr txBox="1"/>
          <p:nvPr/>
        </p:nvSpPr>
        <p:spPr>
          <a:xfrm>
            <a:off x="691243" y="1838154"/>
            <a:ext cx="5550600" cy="323100"/>
          </a:xfrm>
          <a:prstGeom prst="rect">
            <a:avLst/>
          </a:prstGeom>
          <a:noFill/>
          <a:ln>
            <a:noFill/>
          </a:ln>
        </p:spPr>
        <p:txBody>
          <a:bodyPr anchorCtr="0" anchor="t" bIns="0" lIns="333375" spcFirstLastPara="1" rIns="0" wrap="square" tIns="0">
            <a:spAutoFit/>
          </a:bodyPr>
          <a:lstStyle/>
          <a:p>
            <a:pPr indent="0" lvl="0" marL="0" marR="0" rtl="0" algn="l">
              <a:spcBef>
                <a:spcPts val="0"/>
              </a:spcBef>
              <a:spcAft>
                <a:spcPts val="0"/>
              </a:spcAft>
              <a:buNone/>
            </a:pPr>
            <a:r>
              <a:rPr b="1" i="0" lang="en-US" sz="2100" u="none" cap="none" strike="noStrike">
                <a:solidFill>
                  <a:srgbClr val="1B5E20"/>
                </a:solidFill>
                <a:latin typeface="Noto Sans KR"/>
                <a:ea typeface="Noto Sans KR"/>
                <a:cs typeface="Noto Sans KR"/>
                <a:sym typeface="Noto Sans KR"/>
              </a:rPr>
              <a:t>샷 사이즈란?</a:t>
            </a:r>
            <a:endParaRPr b="1"/>
          </a:p>
        </p:txBody>
      </p:sp>
      <p:sp>
        <p:nvSpPr>
          <p:cNvPr id="553" name="Google Shape;553;p41"/>
          <p:cNvSpPr txBox="1"/>
          <p:nvPr/>
        </p:nvSpPr>
        <p:spPr>
          <a:xfrm>
            <a:off x="647700" y="2372915"/>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카메라가 피사체에 얼마나 가까이 있는가를 나타내는 </a:t>
            </a:r>
            <a:endParaRPr b="0" i="0" sz="1425" u="none" cap="none" strike="noStrike">
              <a:solidFill>
                <a:srgbClr val="334155"/>
              </a:solidFill>
              <a:latin typeface="Noto Sans KR"/>
              <a:ea typeface="Noto Sans KR"/>
              <a:cs typeface="Noto Sans KR"/>
              <a:sym typeface="Noto Sans KR"/>
            </a:endParaRPr>
          </a:p>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'거리감의 언어'</a:t>
            </a:r>
            <a:r>
              <a:rPr b="0" i="0" lang="en-US" sz="1425" u="none" cap="none" strike="noStrike">
                <a:solidFill>
                  <a:srgbClr val="334155"/>
                </a:solidFill>
                <a:latin typeface="Noto Sans KR"/>
                <a:ea typeface="Noto Sans KR"/>
                <a:cs typeface="Noto Sans KR"/>
                <a:sym typeface="Noto Sans KR"/>
              </a:rPr>
              <a:t>입니다.</a:t>
            </a:r>
            <a:endParaRPr/>
          </a:p>
        </p:txBody>
      </p:sp>
      <p:sp>
        <p:nvSpPr>
          <p:cNvPr id="554" name="Google Shape;554;p41"/>
          <p:cNvSpPr txBox="1"/>
          <p:nvPr/>
        </p:nvSpPr>
        <p:spPr>
          <a:xfrm>
            <a:off x="691243" y="3226721"/>
            <a:ext cx="5550600" cy="323100"/>
          </a:xfrm>
          <a:prstGeom prst="rect">
            <a:avLst/>
          </a:prstGeom>
          <a:noFill/>
          <a:ln>
            <a:noFill/>
          </a:ln>
        </p:spPr>
        <p:txBody>
          <a:bodyPr anchorCtr="0" anchor="t" bIns="0" lIns="304800" spcFirstLastPara="1" rIns="0" wrap="square" tIns="0">
            <a:spAutoFit/>
          </a:bodyPr>
          <a:lstStyle/>
          <a:p>
            <a:pPr indent="0" lvl="0" marL="0" marR="0" rtl="0" algn="l">
              <a:spcBef>
                <a:spcPts val="0"/>
              </a:spcBef>
              <a:spcAft>
                <a:spcPts val="0"/>
              </a:spcAft>
              <a:buNone/>
            </a:pPr>
            <a:r>
              <a:rPr b="1" i="0" lang="en-US" sz="2100" u="none" cap="none" strike="noStrike">
                <a:solidFill>
                  <a:srgbClr val="1B5E20"/>
                </a:solidFill>
                <a:latin typeface="Noto Sans KR"/>
                <a:ea typeface="Noto Sans KR"/>
                <a:cs typeface="Noto Sans KR"/>
                <a:sym typeface="Noto Sans KR"/>
              </a:rPr>
              <a:t>거리감의 효과</a:t>
            </a:r>
            <a:endParaRPr b="1"/>
          </a:p>
        </p:txBody>
      </p:sp>
      <p:pic>
        <p:nvPicPr>
          <p:cNvPr descr="image.png" id="555" name="Google Shape;555;p41"/>
          <p:cNvPicPr preferRelativeResize="0"/>
          <p:nvPr/>
        </p:nvPicPr>
        <p:blipFill rotWithShape="1">
          <a:blip r:embed="rId4">
            <a:alphaModFix/>
          </a:blip>
          <a:srcRect b="0" l="0" r="0" t="0"/>
          <a:stretch/>
        </p:blipFill>
        <p:spPr>
          <a:xfrm>
            <a:off x="604157" y="1870811"/>
            <a:ext cx="333375" cy="266700"/>
          </a:xfrm>
          <a:prstGeom prst="rect">
            <a:avLst/>
          </a:prstGeom>
          <a:noFill/>
          <a:ln>
            <a:noFill/>
          </a:ln>
        </p:spPr>
      </p:pic>
      <p:pic>
        <p:nvPicPr>
          <p:cNvPr descr="image.png" id="556" name="Google Shape;556;p41"/>
          <p:cNvPicPr preferRelativeResize="0"/>
          <p:nvPr/>
        </p:nvPicPr>
        <p:blipFill rotWithShape="1">
          <a:blip r:embed="rId5">
            <a:alphaModFix/>
          </a:blip>
          <a:srcRect b="0" l="0" r="0" t="0"/>
          <a:stretch/>
        </p:blipFill>
        <p:spPr>
          <a:xfrm>
            <a:off x="604157" y="3270264"/>
            <a:ext cx="304800" cy="266700"/>
          </a:xfrm>
          <a:prstGeom prst="rect">
            <a:avLst/>
          </a:prstGeom>
          <a:noFill/>
          <a:ln>
            <a:noFill/>
          </a:ln>
        </p:spPr>
      </p:pic>
      <p:sp>
        <p:nvSpPr>
          <p:cNvPr id="557" name="Google Shape;557;p41"/>
          <p:cNvSpPr txBox="1"/>
          <p:nvPr/>
        </p:nvSpPr>
        <p:spPr>
          <a:xfrm>
            <a:off x="914400" y="3761482"/>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거리가 멀수록 (Wide):</a:t>
            </a:r>
            <a:r>
              <a:rPr b="0" i="0" lang="en-US" sz="1425" u="none" cap="none" strike="noStrike">
                <a:solidFill>
                  <a:srgbClr val="334155"/>
                </a:solidFill>
                <a:latin typeface="Noto Sans KR"/>
                <a:ea typeface="Noto Sans KR"/>
                <a:cs typeface="Noto Sans KR"/>
                <a:sym typeface="Noto Sans KR"/>
              </a:rPr>
              <a:t> 공간의 정보와 전반적인 분위기를 전달합니다.</a:t>
            </a:r>
            <a:endParaRPr/>
          </a:p>
        </p:txBody>
      </p:sp>
      <p:sp>
        <p:nvSpPr>
          <p:cNvPr id="558" name="Google Shape;558;p41"/>
          <p:cNvSpPr txBox="1"/>
          <p:nvPr/>
        </p:nvSpPr>
        <p:spPr>
          <a:xfrm>
            <a:off x="914400" y="4483298"/>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거리가 가까울수록 (Close):</a:t>
            </a:r>
            <a:r>
              <a:rPr b="0" i="0" lang="en-US" sz="1425" u="none" cap="none" strike="noStrike">
                <a:solidFill>
                  <a:srgbClr val="334155"/>
                </a:solidFill>
                <a:latin typeface="Noto Sans KR"/>
                <a:ea typeface="Noto Sans KR"/>
                <a:cs typeface="Noto Sans KR"/>
                <a:sym typeface="Noto Sans KR"/>
              </a:rPr>
              <a:t> 인물의 디테일과 내면의 감정을 강하게 전달합니다.</a:t>
            </a:r>
            <a:endParaRPr/>
          </a:p>
        </p:txBody>
      </p:sp>
      <p:sp>
        <p:nvSpPr>
          <p:cNvPr id="559" name="Google Shape;559;p41"/>
          <p:cNvSpPr txBox="1"/>
          <p:nvPr/>
        </p:nvSpPr>
        <p:spPr>
          <a:xfrm>
            <a:off x="874710" y="5521045"/>
            <a:ext cx="48579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핵심 샷 구분:</a:t>
            </a:r>
            <a:r>
              <a:rPr b="0" i="0" lang="en-US" sz="1425" u="none" cap="none" strike="noStrike">
                <a:solidFill>
                  <a:srgbClr val="334155"/>
                </a:solidFill>
                <a:latin typeface="Noto Sans KR"/>
                <a:ea typeface="Noto Sans KR"/>
                <a:cs typeface="Noto Sans KR"/>
                <a:sym typeface="Noto Sans KR"/>
              </a:rPr>
              <a:t> EWS, WS, MWS, MS, MCU, CU, ECU</a:t>
            </a:r>
            <a:endParaRPr/>
          </a:p>
        </p:txBody>
      </p:sp>
      <p:pic>
        <p:nvPicPr>
          <p:cNvPr descr="image.png" id="560" name="Google Shape;560;p41"/>
          <p:cNvPicPr preferRelativeResize="0"/>
          <p:nvPr/>
        </p:nvPicPr>
        <p:blipFill rotWithShape="1">
          <a:blip r:embed="rId6">
            <a:alphaModFix/>
          </a:blip>
          <a:srcRect b="0" l="0" r="0" t="0"/>
          <a:stretch/>
        </p:blipFill>
        <p:spPr>
          <a:xfrm>
            <a:off x="647700" y="3804344"/>
            <a:ext cx="161925" cy="190500"/>
          </a:xfrm>
          <a:prstGeom prst="rect">
            <a:avLst/>
          </a:prstGeom>
          <a:noFill/>
          <a:ln>
            <a:noFill/>
          </a:ln>
        </p:spPr>
      </p:pic>
      <p:pic>
        <p:nvPicPr>
          <p:cNvPr descr="image.png" id="561" name="Google Shape;561;p41"/>
          <p:cNvPicPr preferRelativeResize="0"/>
          <p:nvPr/>
        </p:nvPicPr>
        <p:blipFill rotWithShape="1">
          <a:blip r:embed="rId6">
            <a:alphaModFix/>
          </a:blip>
          <a:srcRect b="0" l="0" r="0" t="0"/>
          <a:stretch/>
        </p:blipFill>
        <p:spPr>
          <a:xfrm>
            <a:off x="647700" y="4526160"/>
            <a:ext cx="161925" cy="190500"/>
          </a:xfrm>
          <a:prstGeom prst="rect">
            <a:avLst/>
          </a:prstGeom>
          <a:noFill/>
          <a:ln>
            <a:noFill/>
          </a:ln>
        </p:spPr>
      </p:pic>
      <p:sp>
        <p:nvSpPr>
          <p:cNvPr id="562" name="Google Shape;562;p41"/>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샷 사이즈 (Shot Size)의 기초</a:t>
            </a:r>
            <a:endParaRPr/>
          </a:p>
        </p:txBody>
      </p:sp>
      <p:sp>
        <p:nvSpPr>
          <p:cNvPr id="563" name="Google Shape;563;p41"/>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564" name="Google Shape;564;p41"/>
          <p:cNvPicPr preferRelativeResize="0"/>
          <p:nvPr/>
        </p:nvPicPr>
        <p:blipFill>
          <a:blip r:embed="rId7">
            <a:alphaModFix/>
          </a:blip>
          <a:stretch>
            <a:fillRect/>
          </a:stretch>
        </p:blipFill>
        <p:spPr>
          <a:xfrm>
            <a:off x="6053300" y="2228098"/>
            <a:ext cx="6138712" cy="32151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8" name="Shape 568"/>
        <p:cNvGrpSpPr/>
        <p:nvPr/>
      </p:nvGrpSpPr>
      <p:grpSpPr>
        <a:xfrm>
          <a:off x="0" y="0"/>
          <a:ext cx="0" cy="0"/>
          <a:chOff x="0" y="0"/>
          <a:chExt cx="0" cy="0"/>
        </a:xfrm>
      </p:grpSpPr>
      <p:sp>
        <p:nvSpPr>
          <p:cNvPr id="569" name="Google Shape;569;p42"/>
          <p:cNvSpPr txBox="1"/>
          <p:nvPr/>
        </p:nvSpPr>
        <p:spPr>
          <a:xfrm>
            <a:off x="571500" y="4672248"/>
            <a:ext cx="555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chemeClr val="dk1"/>
                </a:solidFill>
                <a:latin typeface="Noto Sans KR"/>
                <a:ea typeface="Noto Sans KR"/>
                <a:cs typeface="Noto Sans KR"/>
                <a:sym typeface="Noto Sans KR"/>
              </a:rPr>
              <a:t>MS: Medium Shot (중경)</a:t>
            </a:r>
            <a:endParaRPr b="1">
              <a:solidFill>
                <a:schemeClr val="dk1"/>
              </a:solidFill>
            </a:endParaRPr>
          </a:p>
        </p:txBody>
      </p:sp>
      <p:sp>
        <p:nvSpPr>
          <p:cNvPr id="570" name="Google Shape;570;p42"/>
          <p:cNvSpPr txBox="1"/>
          <p:nvPr/>
        </p:nvSpPr>
        <p:spPr>
          <a:xfrm>
            <a:off x="571500" y="5196123"/>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인물의 허리 위부터 머리까지</a:t>
            </a:r>
            <a:r>
              <a:rPr b="0" i="0" lang="en-US" sz="1425" u="none" cap="none" strike="noStrike">
                <a:solidFill>
                  <a:srgbClr val="334155"/>
                </a:solidFill>
                <a:latin typeface="Noto Sans KR"/>
                <a:ea typeface="Noto Sans KR"/>
                <a:cs typeface="Noto Sans KR"/>
                <a:sym typeface="Noto Sans KR"/>
              </a:rPr>
              <a:t> 담는 영상 콘텐츠의 가장 뼈대가 되는 기본 샷입니다.</a:t>
            </a:r>
            <a:endParaRPr/>
          </a:p>
        </p:txBody>
      </p:sp>
      <p:sp>
        <p:nvSpPr>
          <p:cNvPr id="571" name="Google Shape;571;p42"/>
          <p:cNvSpPr txBox="1"/>
          <p:nvPr/>
        </p:nvSpPr>
        <p:spPr>
          <a:xfrm>
            <a:off x="571500" y="5917940"/>
            <a:ext cx="52863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관객이 인물과 마주 앉아있는 듯한 가장 </a:t>
            </a:r>
            <a:r>
              <a:rPr b="1" i="0" lang="en-US" sz="1200" u="none" cap="none" strike="noStrike">
                <a:solidFill>
                  <a:srgbClr val="334155"/>
                </a:solidFill>
                <a:latin typeface="Noto Sans KR"/>
                <a:ea typeface="Noto Sans KR"/>
                <a:cs typeface="Noto Sans KR"/>
                <a:sym typeface="Noto Sans KR"/>
              </a:rPr>
              <a:t>일상적이고 편안한 거리감</a:t>
            </a:r>
            <a:r>
              <a:rPr b="0" i="0" lang="en-US" sz="1200" u="none" cap="none" strike="noStrike">
                <a:solidFill>
                  <a:srgbClr val="334155"/>
                </a:solidFill>
                <a:latin typeface="Noto Sans KR"/>
                <a:ea typeface="Noto Sans KR"/>
                <a:cs typeface="Noto Sans KR"/>
                <a:sym typeface="Noto Sans KR"/>
              </a:rPr>
              <a:t>을 주며, 대화 씬이나 설명 씬에 최적화되어 있습니다.</a:t>
            </a:r>
            <a:endParaRPr/>
          </a:p>
        </p:txBody>
      </p:sp>
      <p:sp>
        <p:nvSpPr>
          <p:cNvPr id="572" name="Google Shape;572;p42"/>
          <p:cNvSpPr txBox="1"/>
          <p:nvPr/>
        </p:nvSpPr>
        <p:spPr>
          <a:xfrm>
            <a:off x="6334125" y="4672248"/>
            <a:ext cx="555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chemeClr val="dk1"/>
                </a:solidFill>
                <a:latin typeface="Noto Sans KR"/>
                <a:ea typeface="Noto Sans KR"/>
                <a:cs typeface="Noto Sans KR"/>
                <a:sym typeface="Noto Sans KR"/>
              </a:rPr>
              <a:t>MCU: Medium Close-Up</a:t>
            </a:r>
            <a:endParaRPr b="1">
              <a:solidFill>
                <a:schemeClr val="dk1"/>
              </a:solidFill>
            </a:endParaRPr>
          </a:p>
        </p:txBody>
      </p:sp>
      <p:sp>
        <p:nvSpPr>
          <p:cNvPr id="573" name="Google Shape;573;p42"/>
          <p:cNvSpPr txBox="1"/>
          <p:nvPr/>
        </p:nvSpPr>
        <p:spPr>
          <a:xfrm>
            <a:off x="6334125" y="5196123"/>
            <a:ext cx="5286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인물의 가슴 위부터 머리까지</a:t>
            </a:r>
            <a:r>
              <a:rPr b="0" i="0" lang="en-US" sz="1425" u="none" cap="none" strike="noStrike">
                <a:solidFill>
                  <a:srgbClr val="334155"/>
                </a:solidFill>
                <a:latin typeface="Noto Sans KR"/>
                <a:ea typeface="Noto Sans KR"/>
                <a:cs typeface="Noto Sans KR"/>
                <a:sym typeface="Noto Sans KR"/>
              </a:rPr>
              <a:t> 담아 표정을 조금 더 강조하는 샷입니다.</a:t>
            </a:r>
            <a:endParaRPr/>
          </a:p>
        </p:txBody>
      </p:sp>
      <p:sp>
        <p:nvSpPr>
          <p:cNvPr id="574" name="Google Shape;574;p42"/>
          <p:cNvSpPr txBox="1"/>
          <p:nvPr/>
        </p:nvSpPr>
        <p:spPr>
          <a:xfrm>
            <a:off x="6334125" y="5628469"/>
            <a:ext cx="52863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뉴스 앵커, 인터뷰, 그리고 드라마에서 감정이 섞인 대화를 나눌 때 가장 많이 쓰이는 </a:t>
            </a:r>
            <a:r>
              <a:rPr b="1" i="0" lang="en-US" sz="1200" u="none" cap="none" strike="noStrike">
                <a:solidFill>
                  <a:srgbClr val="334155"/>
                </a:solidFill>
                <a:latin typeface="Noto Sans KR"/>
                <a:ea typeface="Noto Sans KR"/>
                <a:cs typeface="Noto Sans KR"/>
                <a:sym typeface="Noto Sans KR"/>
              </a:rPr>
              <a:t>표준적인 클로즈 대화 샷</a:t>
            </a:r>
            <a:r>
              <a:rPr b="0" i="0" lang="en-US" sz="1200" u="none" cap="none" strike="noStrike">
                <a:solidFill>
                  <a:srgbClr val="334155"/>
                </a:solidFill>
                <a:latin typeface="Noto Sans KR"/>
                <a:ea typeface="Noto Sans KR"/>
                <a:cs typeface="Noto Sans KR"/>
                <a:sym typeface="Noto Sans KR"/>
              </a:rPr>
              <a:t>입니다.</a:t>
            </a:r>
            <a:endParaRPr/>
          </a:p>
        </p:txBody>
      </p:sp>
      <p:sp>
        <p:nvSpPr>
          <p:cNvPr id="575" name="Google Shape;575;p42"/>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MS &amp; MCU (중경 &amp; 중클로즈업)</a:t>
            </a:r>
            <a:endParaRPr/>
          </a:p>
        </p:txBody>
      </p:sp>
      <p:sp>
        <p:nvSpPr>
          <p:cNvPr id="576" name="Google Shape;576;p42"/>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577" name="Google Shape;577;p42"/>
          <p:cNvPicPr preferRelativeResize="0"/>
          <p:nvPr/>
        </p:nvPicPr>
        <p:blipFill>
          <a:blip r:embed="rId3">
            <a:alphaModFix/>
          </a:blip>
          <a:stretch>
            <a:fillRect/>
          </a:stretch>
        </p:blipFill>
        <p:spPr>
          <a:xfrm>
            <a:off x="666925" y="1635465"/>
            <a:ext cx="4746450" cy="2649023"/>
          </a:xfrm>
          <a:prstGeom prst="rect">
            <a:avLst/>
          </a:prstGeom>
          <a:noFill/>
          <a:ln>
            <a:noFill/>
          </a:ln>
        </p:spPr>
      </p:pic>
      <p:pic>
        <p:nvPicPr>
          <p:cNvPr id="578" name="Google Shape;578;p42"/>
          <p:cNvPicPr preferRelativeResize="0"/>
          <p:nvPr/>
        </p:nvPicPr>
        <p:blipFill>
          <a:blip r:embed="rId4">
            <a:alphaModFix/>
          </a:blip>
          <a:stretch>
            <a:fillRect/>
          </a:stretch>
        </p:blipFill>
        <p:spPr>
          <a:xfrm>
            <a:off x="6397138" y="1635476"/>
            <a:ext cx="4746440" cy="264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0" name="Shape 120"/>
        <p:cNvGrpSpPr/>
        <p:nvPr/>
      </p:nvGrpSpPr>
      <p:grpSpPr>
        <a:xfrm>
          <a:off x="0" y="0"/>
          <a:ext cx="0" cy="0"/>
          <a:chOff x="0" y="0"/>
          <a:chExt cx="0" cy="0"/>
        </a:xfrm>
      </p:grpSpPr>
      <p:sp>
        <p:nvSpPr>
          <p:cNvPr id="121" name="Google Shape;121;p16"/>
          <p:cNvSpPr txBox="1"/>
          <p:nvPr/>
        </p:nvSpPr>
        <p:spPr>
          <a:xfrm>
            <a:off x="571500" y="2216521"/>
            <a:ext cx="4000500" cy="415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700">
                <a:solidFill>
                  <a:srgbClr val="0F172A"/>
                </a:solidFill>
                <a:latin typeface="Noto Sans KR"/>
                <a:ea typeface="Noto Sans KR"/>
                <a:cs typeface="Noto Sans KR"/>
                <a:sym typeface="Noto Sans KR"/>
              </a:rPr>
              <a:t>전통조각</a:t>
            </a:r>
            <a:r>
              <a:rPr b="1" i="0" lang="en-US" sz="2700" u="none" cap="none" strike="noStrike">
                <a:solidFill>
                  <a:srgbClr val="0F172A"/>
                </a:solidFill>
                <a:latin typeface="Noto Sans KR"/>
                <a:ea typeface="Noto Sans KR"/>
                <a:cs typeface="Noto Sans KR"/>
                <a:sym typeface="Noto Sans KR"/>
              </a:rPr>
              <a:t>과 </a:t>
            </a:r>
            <a:r>
              <a:rPr b="1" lang="en-US" sz="2700">
                <a:solidFill>
                  <a:srgbClr val="0F172A"/>
                </a:solidFill>
                <a:latin typeface="Noto Sans KR"/>
                <a:ea typeface="Noto Sans KR"/>
                <a:cs typeface="Noto Sans KR"/>
                <a:sym typeface="Noto Sans KR"/>
              </a:rPr>
              <a:t>인공지능</a:t>
            </a:r>
            <a:r>
              <a:rPr b="1" i="0" lang="en-US" sz="2700" u="none" cap="none" strike="noStrike">
                <a:solidFill>
                  <a:srgbClr val="0F172A"/>
                </a:solidFill>
                <a:latin typeface="Noto Sans KR"/>
                <a:ea typeface="Noto Sans KR"/>
                <a:cs typeface="Noto Sans KR"/>
                <a:sym typeface="Noto Sans KR"/>
              </a:rPr>
              <a:t>의 융합</a:t>
            </a:r>
            <a:endParaRPr sz="2700"/>
          </a:p>
        </p:txBody>
      </p:sp>
      <p:sp>
        <p:nvSpPr>
          <p:cNvPr id="122" name="Google Shape;122;p16"/>
          <p:cNvSpPr txBox="1"/>
          <p:nvPr/>
        </p:nvSpPr>
        <p:spPr>
          <a:xfrm>
            <a:off x="571500" y="2873725"/>
            <a:ext cx="3706500" cy="8727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기존 조소 전공을 바탕으로 입체 작품을 제작하고, </a:t>
            </a:r>
            <a:endParaRPr b="0" i="0" sz="1350" u="none" cap="none" strike="noStrike">
              <a:solidFill>
                <a:srgbClr val="475569"/>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이를 3D 스캐닝 및 AI 기술과 결합하여 </a:t>
            </a:r>
            <a:endParaRPr b="0" i="0" sz="1350" u="none" cap="none" strike="noStrike">
              <a:solidFill>
                <a:srgbClr val="475569"/>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새로운 형태의 미디어 아트로 확장하고 있습니다.</a:t>
            </a:r>
            <a:endParaRPr/>
          </a:p>
        </p:txBody>
      </p:sp>
      <p:sp>
        <p:nvSpPr>
          <p:cNvPr id="123" name="Google Shape;123;p16"/>
          <p:cNvSpPr txBox="1"/>
          <p:nvPr/>
        </p:nvSpPr>
        <p:spPr>
          <a:xfrm>
            <a:off x="809625" y="4091461"/>
            <a:ext cx="3392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US" sz="1350">
                <a:solidFill>
                  <a:srgbClr val="475569"/>
                </a:solidFill>
                <a:latin typeface="Noto Sans KR"/>
                <a:ea typeface="Noto Sans KR"/>
                <a:cs typeface="Noto Sans KR"/>
                <a:sym typeface="Noto Sans KR"/>
              </a:rPr>
              <a:t>재료의</a:t>
            </a:r>
            <a:r>
              <a:rPr b="0" i="0" lang="en-US" sz="1350" u="none" cap="none" strike="noStrike">
                <a:solidFill>
                  <a:srgbClr val="475569"/>
                </a:solidFill>
                <a:latin typeface="Noto Sans KR"/>
                <a:ea typeface="Noto Sans KR"/>
                <a:cs typeface="Noto Sans KR"/>
                <a:sym typeface="Noto Sans KR"/>
              </a:rPr>
              <a:t> </a:t>
            </a:r>
            <a:r>
              <a:rPr lang="en-US" sz="1350">
                <a:solidFill>
                  <a:srgbClr val="475569"/>
                </a:solidFill>
                <a:latin typeface="Noto Sans KR"/>
                <a:ea typeface="Noto Sans KR"/>
                <a:cs typeface="Noto Sans KR"/>
                <a:sym typeface="Noto Sans KR"/>
              </a:rPr>
              <a:t>물성</a:t>
            </a:r>
            <a:r>
              <a:rPr b="0" i="0" lang="en-US" sz="1350" u="none" cap="none" strike="noStrike">
                <a:solidFill>
                  <a:srgbClr val="475569"/>
                </a:solidFill>
                <a:latin typeface="Noto Sans KR"/>
                <a:ea typeface="Noto Sans KR"/>
                <a:cs typeface="Noto Sans KR"/>
                <a:sym typeface="Noto Sans KR"/>
              </a:rPr>
              <a:t>을 살린 조각 작업</a:t>
            </a:r>
            <a:endParaRPr/>
          </a:p>
        </p:txBody>
      </p:sp>
      <p:sp>
        <p:nvSpPr>
          <p:cNvPr id="124" name="Google Shape;124;p16"/>
          <p:cNvSpPr txBox="1"/>
          <p:nvPr/>
        </p:nvSpPr>
        <p:spPr>
          <a:xfrm>
            <a:off x="809625" y="4480053"/>
            <a:ext cx="3392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공공미술 조형물 설계 및 제작</a:t>
            </a:r>
            <a:endParaRPr/>
          </a:p>
        </p:txBody>
      </p:sp>
      <p:sp>
        <p:nvSpPr>
          <p:cNvPr id="125" name="Google Shape;125;p16"/>
          <p:cNvSpPr txBox="1"/>
          <p:nvPr/>
        </p:nvSpPr>
        <p:spPr>
          <a:xfrm>
            <a:off x="809625" y="4868644"/>
            <a:ext cx="3392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조각 작품의 3D 에셋 전환</a:t>
            </a:r>
            <a:endParaRPr/>
          </a:p>
        </p:txBody>
      </p:sp>
      <p:sp>
        <p:nvSpPr>
          <p:cNvPr id="126" name="Google Shape;126;p16"/>
          <p:cNvSpPr txBox="1"/>
          <p:nvPr/>
        </p:nvSpPr>
        <p:spPr>
          <a:xfrm>
            <a:off x="809625" y="5257235"/>
            <a:ext cx="3392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AI 변환을 통한 디지털 이미지 확장</a:t>
            </a:r>
            <a:endParaRPr/>
          </a:p>
        </p:txBody>
      </p:sp>
      <p:sp>
        <p:nvSpPr>
          <p:cNvPr id="127" name="Google Shape;127;p16"/>
          <p:cNvSpPr txBox="1"/>
          <p:nvPr/>
        </p:nvSpPr>
        <p:spPr>
          <a:xfrm>
            <a:off x="571500" y="4110503"/>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28" name="Google Shape;128;p16"/>
          <p:cNvSpPr txBox="1"/>
          <p:nvPr/>
        </p:nvSpPr>
        <p:spPr>
          <a:xfrm>
            <a:off x="571500" y="4499094"/>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29" name="Google Shape;129;p16"/>
          <p:cNvSpPr txBox="1"/>
          <p:nvPr/>
        </p:nvSpPr>
        <p:spPr>
          <a:xfrm>
            <a:off x="571500" y="4887684"/>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30" name="Google Shape;130;p16"/>
          <p:cNvSpPr txBox="1"/>
          <p:nvPr/>
        </p:nvSpPr>
        <p:spPr>
          <a:xfrm>
            <a:off x="571500" y="5276274"/>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31" name="Google Shape;131;p16"/>
          <p:cNvSpPr txBox="1"/>
          <p:nvPr/>
        </p:nvSpPr>
        <p:spPr>
          <a:xfrm>
            <a:off x="747032" y="805543"/>
            <a:ext cx="35637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E293B"/>
                </a:solidFill>
                <a:latin typeface="Noto Sans KR"/>
                <a:ea typeface="Noto Sans KR"/>
                <a:cs typeface="Noto Sans KR"/>
                <a:sym typeface="Noto Sans KR"/>
              </a:rPr>
              <a:t>작품 포트폴리오</a:t>
            </a:r>
            <a:endParaRPr/>
          </a:p>
        </p:txBody>
      </p:sp>
      <p:pic>
        <p:nvPicPr>
          <p:cNvPr descr="preencoded.png" id="132" name="Google Shape;132;p16"/>
          <p:cNvPicPr preferRelativeResize="0"/>
          <p:nvPr/>
        </p:nvPicPr>
        <p:blipFill rotWithShape="1">
          <a:blip r:embed="rId3">
            <a:alphaModFix/>
          </a:blip>
          <a:srcRect b="285" l="0" r="0" t="-2087"/>
          <a:stretch/>
        </p:blipFill>
        <p:spPr>
          <a:xfrm>
            <a:off x="4914849" y="959712"/>
            <a:ext cx="3836343" cy="4871286"/>
          </a:xfrm>
          <a:prstGeom prst="rect">
            <a:avLst/>
          </a:prstGeom>
          <a:noFill/>
          <a:ln>
            <a:noFill/>
          </a:ln>
        </p:spPr>
      </p:pic>
      <p:pic>
        <p:nvPicPr>
          <p:cNvPr descr="preencoded.png" id="133" name="Google Shape;133;p16"/>
          <p:cNvPicPr preferRelativeResize="0"/>
          <p:nvPr/>
        </p:nvPicPr>
        <p:blipFill rotWithShape="1">
          <a:blip r:embed="rId4">
            <a:alphaModFix/>
          </a:blip>
          <a:srcRect b="0" l="0" r="0" t="0"/>
          <a:stretch/>
        </p:blipFill>
        <p:spPr>
          <a:xfrm>
            <a:off x="8868324" y="959712"/>
            <a:ext cx="3297349" cy="2483719"/>
          </a:xfrm>
          <a:prstGeom prst="rect">
            <a:avLst/>
          </a:prstGeom>
          <a:noFill/>
          <a:ln>
            <a:noFill/>
          </a:ln>
        </p:spPr>
      </p:pic>
      <p:pic>
        <p:nvPicPr>
          <p:cNvPr descr="preencoded.png" id="134" name="Google Shape;134;p16"/>
          <p:cNvPicPr preferRelativeResize="0"/>
          <p:nvPr/>
        </p:nvPicPr>
        <p:blipFill rotWithShape="1">
          <a:blip r:embed="rId5">
            <a:alphaModFix/>
          </a:blip>
          <a:srcRect b="12870" l="0" r="0" t="14624"/>
          <a:stretch/>
        </p:blipFill>
        <p:spPr>
          <a:xfrm>
            <a:off x="8863834" y="3590509"/>
            <a:ext cx="3297335" cy="2307778"/>
          </a:xfrm>
          <a:prstGeom prst="rect">
            <a:avLst/>
          </a:prstGeom>
          <a:noFill/>
          <a:ln>
            <a:noFill/>
          </a:ln>
        </p:spPr>
      </p:pic>
      <p:sp>
        <p:nvSpPr>
          <p:cNvPr id="135" name="Google Shape;135;p16"/>
          <p:cNvSpPr/>
          <p:nvPr/>
        </p:nvSpPr>
        <p:spPr>
          <a:xfrm>
            <a:off x="582400" y="762000"/>
            <a:ext cx="57300" cy="523800"/>
          </a:xfrm>
          <a:prstGeom prst="rect">
            <a:avLst/>
          </a:prstGeom>
          <a:solidFill>
            <a:srgbClr val="0596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2" name="Shape 582"/>
        <p:cNvGrpSpPr/>
        <p:nvPr/>
      </p:nvGrpSpPr>
      <p:grpSpPr>
        <a:xfrm>
          <a:off x="0" y="0"/>
          <a:ext cx="0" cy="0"/>
          <a:chOff x="0" y="0"/>
          <a:chExt cx="0" cy="0"/>
        </a:xfrm>
      </p:grpSpPr>
      <p:sp>
        <p:nvSpPr>
          <p:cNvPr id="583" name="Google Shape;583;p43"/>
          <p:cNvSpPr txBox="1"/>
          <p:nvPr/>
        </p:nvSpPr>
        <p:spPr>
          <a:xfrm>
            <a:off x="571500" y="571500"/>
            <a:ext cx="5550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EWS &amp; WS (극원경 &amp; 원경)</a:t>
            </a:r>
            <a:endParaRPr/>
          </a:p>
        </p:txBody>
      </p:sp>
      <p:sp>
        <p:nvSpPr>
          <p:cNvPr id="584" name="Google Shape;584;p43"/>
          <p:cNvSpPr/>
          <p:nvPr/>
        </p:nvSpPr>
        <p:spPr>
          <a:xfrm>
            <a:off x="571500" y="1219200"/>
            <a:ext cx="52863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85" name="Google Shape;585;p43"/>
          <p:cNvSpPr txBox="1"/>
          <p:nvPr/>
        </p:nvSpPr>
        <p:spPr>
          <a:xfrm>
            <a:off x="571500" y="1885862"/>
            <a:ext cx="37605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Noto Sans KR"/>
                <a:ea typeface="Noto Sans KR"/>
                <a:cs typeface="Noto Sans KR"/>
                <a:sym typeface="Noto Sans KR"/>
              </a:rPr>
              <a:t>EWS: Extreme Wide Shot (극원경)</a:t>
            </a:r>
            <a:endParaRPr b="1"/>
          </a:p>
        </p:txBody>
      </p:sp>
      <p:sp>
        <p:nvSpPr>
          <p:cNvPr id="586" name="Google Shape;586;p43"/>
          <p:cNvSpPr txBox="1"/>
          <p:nvPr/>
        </p:nvSpPr>
        <p:spPr>
          <a:xfrm>
            <a:off x="571500" y="4431100"/>
            <a:ext cx="29004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Noto Sans KR"/>
                <a:ea typeface="Noto Sans KR"/>
                <a:cs typeface="Noto Sans KR"/>
                <a:sym typeface="Noto Sans KR"/>
              </a:rPr>
              <a:t>WS: Wide Shot (원경/풀샷)</a:t>
            </a:r>
            <a:endParaRPr b="1"/>
          </a:p>
        </p:txBody>
      </p:sp>
      <p:sp>
        <p:nvSpPr>
          <p:cNvPr id="587" name="Google Shape;587;p43"/>
          <p:cNvSpPr txBox="1"/>
          <p:nvPr/>
        </p:nvSpPr>
        <p:spPr>
          <a:xfrm>
            <a:off x="704850" y="2516417"/>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88" name="Google Shape;588;p43"/>
          <p:cNvSpPr txBox="1"/>
          <p:nvPr/>
        </p:nvSpPr>
        <p:spPr>
          <a:xfrm>
            <a:off x="762000" y="2514500"/>
            <a:ext cx="43287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피사체가 환경에 완전히 묻혀 보일 정도로 넓게 찍은 샷</a:t>
            </a:r>
            <a:endParaRPr/>
          </a:p>
        </p:txBody>
      </p:sp>
      <p:sp>
        <p:nvSpPr>
          <p:cNvPr id="589" name="Google Shape;589;p43"/>
          <p:cNvSpPr txBox="1"/>
          <p:nvPr/>
        </p:nvSpPr>
        <p:spPr>
          <a:xfrm>
            <a:off x="704850" y="2805888"/>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90" name="Google Shape;590;p43"/>
          <p:cNvSpPr txBox="1"/>
          <p:nvPr/>
        </p:nvSpPr>
        <p:spPr>
          <a:xfrm>
            <a:off x="762000" y="2803975"/>
            <a:ext cx="41064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장소의 규모, 피사체의 고독함 표현</a:t>
            </a:r>
            <a:endParaRPr/>
          </a:p>
        </p:txBody>
      </p:sp>
      <p:sp>
        <p:nvSpPr>
          <p:cNvPr id="591" name="Google Shape;591;p43"/>
          <p:cNvSpPr txBox="1"/>
          <p:nvPr/>
        </p:nvSpPr>
        <p:spPr>
          <a:xfrm>
            <a:off x="704850" y="3095359"/>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92" name="Google Shape;592;p43"/>
          <p:cNvSpPr txBox="1"/>
          <p:nvPr/>
        </p:nvSpPr>
        <p:spPr>
          <a:xfrm>
            <a:off x="762000" y="3093454"/>
            <a:ext cx="39432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오프닝 샷(Establishing shot)에 주로 사용</a:t>
            </a:r>
            <a:endParaRPr/>
          </a:p>
        </p:txBody>
      </p:sp>
      <p:sp>
        <p:nvSpPr>
          <p:cNvPr id="593" name="Google Shape;593;p43"/>
          <p:cNvSpPr txBox="1"/>
          <p:nvPr/>
        </p:nvSpPr>
        <p:spPr>
          <a:xfrm>
            <a:off x="704850" y="5061655"/>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94" name="Google Shape;594;p43"/>
          <p:cNvSpPr txBox="1"/>
          <p:nvPr/>
        </p:nvSpPr>
        <p:spPr>
          <a:xfrm>
            <a:off x="762000" y="5059750"/>
            <a:ext cx="37605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인물의 발끝부터 머리까지 전신이 모두 담기는 샷</a:t>
            </a:r>
            <a:endParaRPr/>
          </a:p>
        </p:txBody>
      </p:sp>
      <p:sp>
        <p:nvSpPr>
          <p:cNvPr id="595" name="Google Shape;595;p43"/>
          <p:cNvSpPr txBox="1"/>
          <p:nvPr/>
        </p:nvSpPr>
        <p:spPr>
          <a:xfrm>
            <a:off x="704850" y="5351125"/>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96" name="Google Shape;596;p43"/>
          <p:cNvSpPr txBox="1"/>
          <p:nvPr/>
        </p:nvSpPr>
        <p:spPr>
          <a:xfrm>
            <a:off x="762000" y="5349220"/>
            <a:ext cx="35244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인물의 전체적인 동작, 신체 언어 묘사에 최적</a:t>
            </a:r>
            <a:endParaRPr/>
          </a:p>
        </p:txBody>
      </p:sp>
      <p:sp>
        <p:nvSpPr>
          <p:cNvPr id="597" name="Google Shape;597;p43"/>
          <p:cNvSpPr txBox="1"/>
          <p:nvPr/>
        </p:nvSpPr>
        <p:spPr>
          <a:xfrm>
            <a:off x="704850" y="5640596"/>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598" name="Google Shape;598;p43"/>
          <p:cNvSpPr txBox="1"/>
          <p:nvPr/>
        </p:nvSpPr>
        <p:spPr>
          <a:xfrm>
            <a:off x="762000" y="5638691"/>
            <a:ext cx="35244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주변 환경과의 관계를 동시에 보여줌</a:t>
            </a:r>
            <a:endParaRPr/>
          </a:p>
        </p:txBody>
      </p:sp>
      <p:pic>
        <p:nvPicPr>
          <p:cNvPr id="599" name="Google Shape;599;p43"/>
          <p:cNvPicPr preferRelativeResize="0"/>
          <p:nvPr/>
        </p:nvPicPr>
        <p:blipFill>
          <a:blip r:embed="rId3">
            <a:alphaModFix/>
          </a:blip>
          <a:stretch>
            <a:fillRect/>
          </a:stretch>
        </p:blipFill>
        <p:spPr>
          <a:xfrm>
            <a:off x="6571813" y="375100"/>
            <a:ext cx="5550561" cy="3097799"/>
          </a:xfrm>
          <a:prstGeom prst="rect">
            <a:avLst/>
          </a:prstGeom>
          <a:noFill/>
          <a:ln>
            <a:noFill/>
          </a:ln>
        </p:spPr>
      </p:pic>
      <p:pic>
        <p:nvPicPr>
          <p:cNvPr id="600" name="Google Shape;600;p43"/>
          <p:cNvPicPr preferRelativeResize="0"/>
          <p:nvPr/>
        </p:nvPicPr>
        <p:blipFill>
          <a:blip r:embed="rId4">
            <a:alphaModFix/>
          </a:blip>
          <a:stretch>
            <a:fillRect/>
          </a:stretch>
        </p:blipFill>
        <p:spPr>
          <a:xfrm>
            <a:off x="6571801" y="3692193"/>
            <a:ext cx="5550602" cy="30977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4" name="Shape 604"/>
        <p:cNvGrpSpPr/>
        <p:nvPr/>
      </p:nvGrpSpPr>
      <p:grpSpPr>
        <a:xfrm>
          <a:off x="0" y="0"/>
          <a:ext cx="0" cy="0"/>
          <a:chOff x="0" y="0"/>
          <a:chExt cx="0" cy="0"/>
        </a:xfrm>
      </p:grpSpPr>
      <p:sp>
        <p:nvSpPr>
          <p:cNvPr id="605" name="Google Shape;605;p44"/>
          <p:cNvSpPr txBox="1"/>
          <p:nvPr/>
        </p:nvSpPr>
        <p:spPr>
          <a:xfrm>
            <a:off x="571500" y="571500"/>
            <a:ext cx="5550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CU &amp; ECU (근경 &amp; 극근경)</a:t>
            </a:r>
            <a:endParaRPr/>
          </a:p>
        </p:txBody>
      </p:sp>
      <p:sp>
        <p:nvSpPr>
          <p:cNvPr id="606" name="Google Shape;606;p44"/>
          <p:cNvSpPr/>
          <p:nvPr/>
        </p:nvSpPr>
        <p:spPr>
          <a:xfrm>
            <a:off x="571500" y="1219200"/>
            <a:ext cx="52863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07" name="Google Shape;607;p44"/>
          <p:cNvSpPr txBox="1"/>
          <p:nvPr/>
        </p:nvSpPr>
        <p:spPr>
          <a:xfrm>
            <a:off x="571500" y="1920428"/>
            <a:ext cx="22203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Noto Sans KR"/>
                <a:ea typeface="Noto Sans KR"/>
                <a:cs typeface="Noto Sans KR"/>
                <a:sym typeface="Noto Sans KR"/>
              </a:rPr>
              <a:t>CU: Close-Up (근경)</a:t>
            </a:r>
            <a:endParaRPr b="1"/>
          </a:p>
        </p:txBody>
      </p:sp>
      <p:sp>
        <p:nvSpPr>
          <p:cNvPr id="608" name="Google Shape;608;p44"/>
          <p:cNvSpPr txBox="1"/>
          <p:nvPr/>
        </p:nvSpPr>
        <p:spPr>
          <a:xfrm>
            <a:off x="571500" y="4281515"/>
            <a:ext cx="27003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00" u="none" cap="none" strike="noStrike">
                <a:solidFill>
                  <a:srgbClr val="0F172A"/>
                </a:solidFill>
                <a:latin typeface="Noto Sans KR"/>
                <a:ea typeface="Noto Sans KR"/>
                <a:cs typeface="Noto Sans KR"/>
                <a:sym typeface="Noto Sans KR"/>
              </a:rPr>
              <a:t>ECU: Extreme Close-Up</a:t>
            </a:r>
            <a:endParaRPr b="1"/>
          </a:p>
        </p:txBody>
      </p:sp>
      <p:sp>
        <p:nvSpPr>
          <p:cNvPr id="609" name="Google Shape;609;p44"/>
          <p:cNvSpPr txBox="1"/>
          <p:nvPr/>
        </p:nvSpPr>
        <p:spPr>
          <a:xfrm>
            <a:off x="704850" y="2550983"/>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10" name="Google Shape;610;p44"/>
          <p:cNvSpPr txBox="1"/>
          <p:nvPr/>
        </p:nvSpPr>
        <p:spPr>
          <a:xfrm>
            <a:off x="762000" y="2549075"/>
            <a:ext cx="39732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어깨 위부터 얼굴 전체를 화면에 꽉 차게 담는 샷</a:t>
            </a:r>
            <a:endParaRPr/>
          </a:p>
        </p:txBody>
      </p:sp>
      <p:sp>
        <p:nvSpPr>
          <p:cNvPr id="611" name="Google Shape;611;p44"/>
          <p:cNvSpPr txBox="1"/>
          <p:nvPr/>
        </p:nvSpPr>
        <p:spPr>
          <a:xfrm>
            <a:off x="704850" y="2840453"/>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12" name="Google Shape;612;p44"/>
          <p:cNvSpPr txBox="1"/>
          <p:nvPr/>
        </p:nvSpPr>
        <p:spPr>
          <a:xfrm>
            <a:off x="762000" y="2838548"/>
            <a:ext cx="35244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감정의 클라이맥스</a:t>
            </a:r>
            <a:r>
              <a:rPr b="0" i="0" lang="en-US" sz="1425" u="none" cap="none" strike="noStrike">
                <a:solidFill>
                  <a:srgbClr val="334155"/>
                </a:solidFill>
                <a:latin typeface="Noto Sans KR"/>
                <a:ea typeface="Noto Sans KR"/>
                <a:cs typeface="Noto Sans KR"/>
                <a:sym typeface="Noto Sans KR"/>
              </a:rPr>
              <a:t> (눈물, 미소, 긴장) 표현</a:t>
            </a:r>
            <a:endParaRPr/>
          </a:p>
        </p:txBody>
      </p:sp>
      <p:sp>
        <p:nvSpPr>
          <p:cNvPr id="613" name="Google Shape;613;p44"/>
          <p:cNvSpPr txBox="1"/>
          <p:nvPr/>
        </p:nvSpPr>
        <p:spPr>
          <a:xfrm>
            <a:off x="704850" y="3129924"/>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14" name="Google Shape;614;p44"/>
          <p:cNvSpPr txBox="1"/>
          <p:nvPr/>
        </p:nvSpPr>
        <p:spPr>
          <a:xfrm>
            <a:off x="762000" y="3160682"/>
            <a:ext cx="38100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중요한 단서나 사물을 관객에게 강제 집중시킬 때</a:t>
            </a:r>
            <a:endParaRPr/>
          </a:p>
        </p:txBody>
      </p:sp>
      <p:sp>
        <p:nvSpPr>
          <p:cNvPr id="615" name="Google Shape;615;p44"/>
          <p:cNvSpPr txBox="1"/>
          <p:nvPr/>
        </p:nvSpPr>
        <p:spPr>
          <a:xfrm>
            <a:off x="704850" y="4912070"/>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16" name="Google Shape;616;p44"/>
          <p:cNvSpPr txBox="1"/>
          <p:nvPr/>
        </p:nvSpPr>
        <p:spPr>
          <a:xfrm>
            <a:off x="762000" y="4910165"/>
            <a:ext cx="5095800" cy="5700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눈, 입술, 손가락 등 </a:t>
            </a:r>
            <a:r>
              <a:rPr b="1" i="0" lang="en-US" sz="1425" u="none" cap="none" strike="noStrike">
                <a:solidFill>
                  <a:srgbClr val="334155"/>
                </a:solidFill>
                <a:latin typeface="Noto Sans KR"/>
                <a:ea typeface="Noto Sans KR"/>
                <a:cs typeface="Noto Sans KR"/>
                <a:sym typeface="Noto Sans KR"/>
              </a:rPr>
              <a:t>신체 일부나 사물을 극도로 확대</a:t>
            </a:r>
            <a:r>
              <a:rPr b="0" i="0" lang="en-US" sz="1425" u="none" cap="none" strike="noStrike">
                <a:solidFill>
                  <a:srgbClr val="334155"/>
                </a:solidFill>
                <a:latin typeface="Noto Sans KR"/>
                <a:ea typeface="Noto Sans KR"/>
                <a:cs typeface="Noto Sans KR"/>
                <a:sym typeface="Noto Sans KR"/>
              </a:rPr>
              <a:t>하는 샷</a:t>
            </a:r>
            <a:endParaRPr b="0" i="0" sz="1425" u="none" cap="none" strike="noStrike">
              <a:solidFill>
                <a:srgbClr val="334155"/>
              </a:solidFill>
              <a:latin typeface="Noto Sans KR"/>
              <a:ea typeface="Noto Sans KR"/>
              <a:cs typeface="Noto Sans KR"/>
              <a:sym typeface="Noto Sans KR"/>
            </a:endParaRPr>
          </a:p>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 (Macro Shot)</a:t>
            </a:r>
            <a:endParaRPr/>
          </a:p>
        </p:txBody>
      </p:sp>
      <p:sp>
        <p:nvSpPr>
          <p:cNvPr id="617" name="Google Shape;617;p44"/>
          <p:cNvSpPr txBox="1"/>
          <p:nvPr/>
        </p:nvSpPr>
        <p:spPr>
          <a:xfrm>
            <a:off x="704850" y="5613277"/>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18" name="Google Shape;618;p44"/>
          <p:cNvSpPr txBox="1"/>
          <p:nvPr/>
        </p:nvSpPr>
        <p:spPr>
          <a:xfrm>
            <a:off x="762000" y="5611372"/>
            <a:ext cx="50958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극단적인 공포, 불안감 등 심리 상태 묘사</a:t>
            </a:r>
            <a:endParaRPr/>
          </a:p>
        </p:txBody>
      </p:sp>
      <p:sp>
        <p:nvSpPr>
          <p:cNvPr id="619" name="Google Shape;619;p44"/>
          <p:cNvSpPr txBox="1"/>
          <p:nvPr/>
        </p:nvSpPr>
        <p:spPr>
          <a:xfrm>
            <a:off x="704850" y="5902748"/>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620" name="Google Shape;620;p44"/>
          <p:cNvSpPr txBox="1"/>
          <p:nvPr/>
        </p:nvSpPr>
        <p:spPr>
          <a:xfrm>
            <a:off x="762000" y="5900843"/>
            <a:ext cx="50958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감각적이고 예술적인 시네마틱 연출에 사용</a:t>
            </a:r>
            <a:endParaRPr/>
          </a:p>
        </p:txBody>
      </p:sp>
      <p:pic>
        <p:nvPicPr>
          <p:cNvPr id="621" name="Google Shape;621;p44"/>
          <p:cNvPicPr preferRelativeResize="0"/>
          <p:nvPr/>
        </p:nvPicPr>
        <p:blipFill>
          <a:blip r:embed="rId3">
            <a:alphaModFix/>
          </a:blip>
          <a:stretch>
            <a:fillRect/>
          </a:stretch>
        </p:blipFill>
        <p:spPr>
          <a:xfrm>
            <a:off x="6162600" y="-35050"/>
            <a:ext cx="6029399" cy="3365041"/>
          </a:xfrm>
          <a:prstGeom prst="rect">
            <a:avLst/>
          </a:prstGeom>
          <a:noFill/>
          <a:ln>
            <a:noFill/>
          </a:ln>
        </p:spPr>
      </p:pic>
      <p:pic>
        <p:nvPicPr>
          <p:cNvPr id="622" name="Google Shape;622;p44"/>
          <p:cNvPicPr preferRelativeResize="0"/>
          <p:nvPr/>
        </p:nvPicPr>
        <p:blipFill>
          <a:blip r:embed="rId4">
            <a:alphaModFix/>
          </a:blip>
          <a:stretch>
            <a:fillRect/>
          </a:stretch>
        </p:blipFill>
        <p:spPr>
          <a:xfrm>
            <a:off x="6162600" y="3429000"/>
            <a:ext cx="6029440" cy="3365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6" name="Shape 626"/>
        <p:cNvGrpSpPr/>
        <p:nvPr/>
      </p:nvGrpSpPr>
      <p:grpSpPr>
        <a:xfrm>
          <a:off x="0" y="0"/>
          <a:ext cx="0" cy="0"/>
          <a:chOff x="0" y="0"/>
          <a:chExt cx="0" cy="0"/>
        </a:xfrm>
      </p:grpSpPr>
      <p:sp>
        <p:nvSpPr>
          <p:cNvPr id="627" name="Google Shape;627;p45"/>
          <p:cNvSpPr txBox="1"/>
          <p:nvPr/>
        </p:nvSpPr>
        <p:spPr>
          <a:xfrm>
            <a:off x="571500" y="5147151"/>
            <a:ext cx="23403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chemeClr val="dk1"/>
                </a:solidFill>
                <a:latin typeface="Noto Sans KR"/>
                <a:ea typeface="Noto Sans KR"/>
                <a:cs typeface="Noto Sans KR"/>
                <a:sym typeface="Noto Sans KR"/>
              </a:rPr>
              <a:t>Shoulder Shot (숄더샷)</a:t>
            </a:r>
            <a:endParaRPr b="1">
              <a:solidFill>
                <a:schemeClr val="dk1"/>
              </a:solidFill>
            </a:endParaRPr>
          </a:p>
        </p:txBody>
      </p:sp>
      <p:sp>
        <p:nvSpPr>
          <p:cNvPr id="628" name="Google Shape;628;p45"/>
          <p:cNvSpPr txBox="1"/>
          <p:nvPr/>
        </p:nvSpPr>
        <p:spPr>
          <a:xfrm>
            <a:off x="571500" y="5594826"/>
            <a:ext cx="4791000" cy="18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chemeClr val="dk1"/>
                </a:solidFill>
                <a:latin typeface="Noto Sans KR"/>
                <a:ea typeface="Noto Sans KR"/>
                <a:cs typeface="Noto Sans KR"/>
                <a:sym typeface="Noto Sans KR"/>
              </a:rPr>
              <a:t>인물의 뒷모습과 그가 바라보는 피사체가 화면에 함께 걸쳐 나오는 샷</a:t>
            </a:r>
            <a:endParaRPr>
              <a:solidFill>
                <a:schemeClr val="dk1"/>
              </a:solidFill>
            </a:endParaRPr>
          </a:p>
        </p:txBody>
      </p:sp>
      <p:sp>
        <p:nvSpPr>
          <p:cNvPr id="629" name="Google Shape;629;p45"/>
          <p:cNvSpPr txBox="1"/>
          <p:nvPr/>
        </p:nvSpPr>
        <p:spPr>
          <a:xfrm>
            <a:off x="6411900" y="5089051"/>
            <a:ext cx="16101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chemeClr val="dk1"/>
                </a:solidFill>
                <a:latin typeface="Noto Sans KR"/>
                <a:ea typeface="Noto Sans KR"/>
                <a:cs typeface="Noto Sans KR"/>
                <a:sym typeface="Noto Sans KR"/>
              </a:rPr>
              <a:t>Two Shot (투샷)</a:t>
            </a:r>
            <a:endParaRPr b="1">
              <a:solidFill>
                <a:schemeClr val="dk1"/>
              </a:solidFill>
            </a:endParaRPr>
          </a:p>
        </p:txBody>
      </p:sp>
      <p:sp>
        <p:nvSpPr>
          <p:cNvPr id="630" name="Google Shape;630;p45"/>
          <p:cNvSpPr txBox="1"/>
          <p:nvPr/>
        </p:nvSpPr>
        <p:spPr>
          <a:xfrm>
            <a:off x="6411900" y="5536725"/>
            <a:ext cx="4925400" cy="18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chemeClr val="dk1"/>
                </a:solidFill>
                <a:latin typeface="Noto Sans KR"/>
                <a:ea typeface="Noto Sans KR"/>
                <a:cs typeface="Noto Sans KR"/>
                <a:sym typeface="Noto Sans KR"/>
              </a:rPr>
              <a:t>두 인물이 한 프레임 안에 함께 등장하여 둘 사이의 관계나 갈등을 보여주는 샷</a:t>
            </a:r>
            <a:endParaRPr>
              <a:solidFill>
                <a:schemeClr val="dk1"/>
              </a:solidFill>
            </a:endParaRPr>
          </a:p>
        </p:txBody>
      </p:sp>
      <p:sp>
        <p:nvSpPr>
          <p:cNvPr id="631" name="Google Shape;631;p45"/>
          <p:cNvSpPr txBox="1"/>
          <p:nvPr/>
        </p:nvSpPr>
        <p:spPr>
          <a:xfrm>
            <a:off x="571500" y="212526"/>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특수 목적 샷 4가지</a:t>
            </a:r>
            <a:endParaRPr/>
          </a:p>
        </p:txBody>
      </p:sp>
      <p:sp>
        <p:nvSpPr>
          <p:cNvPr id="632" name="Google Shape;632;p45"/>
          <p:cNvSpPr/>
          <p:nvPr/>
        </p:nvSpPr>
        <p:spPr>
          <a:xfrm>
            <a:off x="571500" y="860226"/>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633" name="Google Shape;633;p45"/>
          <p:cNvPicPr preferRelativeResize="0"/>
          <p:nvPr/>
        </p:nvPicPr>
        <p:blipFill>
          <a:blip r:embed="rId3">
            <a:alphaModFix/>
          </a:blip>
          <a:stretch>
            <a:fillRect/>
          </a:stretch>
        </p:blipFill>
        <p:spPr>
          <a:xfrm>
            <a:off x="499963" y="1410052"/>
            <a:ext cx="5657841" cy="3157672"/>
          </a:xfrm>
          <a:prstGeom prst="rect">
            <a:avLst/>
          </a:prstGeom>
          <a:noFill/>
          <a:ln>
            <a:noFill/>
          </a:ln>
        </p:spPr>
      </p:pic>
      <p:pic>
        <p:nvPicPr>
          <p:cNvPr id="634" name="Google Shape;634;p45"/>
          <p:cNvPicPr preferRelativeResize="0"/>
          <p:nvPr/>
        </p:nvPicPr>
        <p:blipFill>
          <a:blip r:embed="rId4">
            <a:alphaModFix/>
          </a:blip>
          <a:stretch>
            <a:fillRect/>
          </a:stretch>
        </p:blipFill>
        <p:spPr>
          <a:xfrm>
            <a:off x="6211822" y="1410038"/>
            <a:ext cx="5657841" cy="315767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8" name="Shape 638"/>
        <p:cNvGrpSpPr/>
        <p:nvPr/>
      </p:nvGrpSpPr>
      <p:grpSpPr>
        <a:xfrm>
          <a:off x="0" y="0"/>
          <a:ext cx="0" cy="0"/>
          <a:chOff x="0" y="0"/>
          <a:chExt cx="0" cy="0"/>
        </a:xfrm>
      </p:grpSpPr>
      <p:sp>
        <p:nvSpPr>
          <p:cNvPr id="639" name="Google Shape;639;p46"/>
          <p:cNvSpPr txBox="1"/>
          <p:nvPr/>
        </p:nvSpPr>
        <p:spPr>
          <a:xfrm>
            <a:off x="571500" y="1795016"/>
            <a:ext cx="5286300" cy="2541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650" u="none" cap="none" strike="noStrike">
                <a:solidFill>
                  <a:srgbClr val="334155"/>
                </a:solidFill>
                <a:latin typeface="Noto Sans KR"/>
                <a:ea typeface="Noto Sans KR"/>
                <a:cs typeface="Noto Sans KR"/>
                <a:sym typeface="Noto Sans KR"/>
              </a:rPr>
              <a:t>앵글이 감정에 미치는 영향</a:t>
            </a:r>
            <a:endParaRPr/>
          </a:p>
        </p:txBody>
      </p:sp>
      <p:sp>
        <p:nvSpPr>
          <p:cNvPr id="640" name="Google Shape;640;p46"/>
          <p:cNvSpPr txBox="1"/>
          <p:nvPr/>
        </p:nvSpPr>
        <p:spPr>
          <a:xfrm>
            <a:off x="571500" y="2273051"/>
            <a:ext cx="52863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같은 장면도 </a:t>
            </a:r>
            <a:r>
              <a:rPr b="1" i="0" lang="en-US" sz="1425" u="none" cap="none" strike="noStrike">
                <a:solidFill>
                  <a:srgbClr val="334155"/>
                </a:solidFill>
                <a:latin typeface="Noto Sans KR"/>
                <a:ea typeface="Noto Sans KR"/>
                <a:cs typeface="Noto Sans KR"/>
                <a:sym typeface="Noto Sans KR"/>
              </a:rPr>
              <a:t>카메라 위치</a:t>
            </a:r>
            <a:r>
              <a:rPr b="0" i="0" lang="en-US" sz="1425" u="none" cap="none" strike="noStrike">
                <a:solidFill>
                  <a:srgbClr val="334155"/>
                </a:solidFill>
                <a:latin typeface="Noto Sans KR"/>
                <a:ea typeface="Noto Sans KR"/>
                <a:cs typeface="Noto Sans KR"/>
                <a:sym typeface="Noto Sans KR"/>
              </a:rPr>
              <a:t>에 따라 완전히 다른 감정을 전달합니다.</a:t>
            </a:r>
            <a:endParaRPr/>
          </a:p>
        </p:txBody>
      </p:sp>
      <p:sp>
        <p:nvSpPr>
          <p:cNvPr id="641" name="Google Shape;641;p46"/>
          <p:cNvSpPr txBox="1"/>
          <p:nvPr/>
        </p:nvSpPr>
        <p:spPr>
          <a:xfrm>
            <a:off x="838200" y="2800647"/>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Eye-Level (아이레벨):</a:t>
            </a:r>
            <a:r>
              <a:rPr b="0" i="0" lang="en-US" sz="1425" u="none" cap="none" strike="noStrike">
                <a:solidFill>
                  <a:srgbClr val="334155"/>
                </a:solidFill>
                <a:latin typeface="Noto Sans KR"/>
                <a:ea typeface="Noto Sans KR"/>
                <a:cs typeface="Noto Sans KR"/>
                <a:sym typeface="Noto Sans KR"/>
              </a:rPr>
              <a:t> 인물과 같은 눈높이. 가장 중립적이고 자연스러운 시선입니다.</a:t>
            </a:r>
            <a:endParaRPr/>
          </a:p>
        </p:txBody>
      </p:sp>
      <p:sp>
        <p:nvSpPr>
          <p:cNvPr id="642" name="Google Shape;642;p46"/>
          <p:cNvSpPr txBox="1"/>
          <p:nvPr/>
        </p:nvSpPr>
        <p:spPr>
          <a:xfrm>
            <a:off x="838200" y="3578039"/>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Low Angle (로우 앵글):</a:t>
            </a:r>
            <a:r>
              <a:rPr b="0" i="0" lang="en-US" sz="1425" u="none" cap="none" strike="noStrike">
                <a:solidFill>
                  <a:srgbClr val="334155"/>
                </a:solidFill>
                <a:latin typeface="Noto Sans KR"/>
                <a:ea typeface="Noto Sans KR"/>
                <a:cs typeface="Noto Sans KR"/>
                <a:sym typeface="Noto Sans KR"/>
              </a:rPr>
              <a:t> 아래에서 올려다봄. 피사체가 크고 강하게 보이며 위압감을 줍니다.</a:t>
            </a:r>
            <a:endParaRPr/>
          </a:p>
        </p:txBody>
      </p:sp>
      <p:sp>
        <p:nvSpPr>
          <p:cNvPr id="643" name="Google Shape;643;p46"/>
          <p:cNvSpPr txBox="1"/>
          <p:nvPr/>
        </p:nvSpPr>
        <p:spPr>
          <a:xfrm>
            <a:off x="838200" y="4377661"/>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High Angle (하이 앵글):</a:t>
            </a:r>
            <a:r>
              <a:rPr b="0" i="0" lang="en-US" sz="1425" u="none" cap="none" strike="noStrike">
                <a:solidFill>
                  <a:srgbClr val="334155"/>
                </a:solidFill>
                <a:latin typeface="Noto Sans KR"/>
                <a:ea typeface="Noto Sans KR"/>
                <a:cs typeface="Noto Sans KR"/>
                <a:sym typeface="Noto Sans KR"/>
              </a:rPr>
              <a:t> 위에서 내려다봄. 피사체가 작고 취약해 보입니다.</a:t>
            </a:r>
            <a:endParaRPr/>
          </a:p>
        </p:txBody>
      </p:sp>
      <p:sp>
        <p:nvSpPr>
          <p:cNvPr id="644" name="Google Shape;644;p46"/>
          <p:cNvSpPr txBox="1"/>
          <p:nvPr/>
        </p:nvSpPr>
        <p:spPr>
          <a:xfrm>
            <a:off x="838200" y="5143937"/>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Bird's Eye View:</a:t>
            </a:r>
            <a:r>
              <a:rPr b="0" i="0" lang="en-US" sz="1425" u="none" cap="none" strike="noStrike">
                <a:solidFill>
                  <a:srgbClr val="334155"/>
                </a:solidFill>
                <a:latin typeface="Noto Sans KR"/>
                <a:ea typeface="Noto Sans KR"/>
                <a:cs typeface="Noto Sans KR"/>
                <a:sym typeface="Noto Sans KR"/>
              </a:rPr>
              <a:t> 완전히 수직(90도)으로 내려다보는 샷입니다.</a:t>
            </a:r>
            <a:endParaRPr/>
          </a:p>
        </p:txBody>
      </p:sp>
      <p:sp>
        <p:nvSpPr>
          <p:cNvPr id="645" name="Google Shape;645;p46"/>
          <p:cNvSpPr txBox="1"/>
          <p:nvPr/>
        </p:nvSpPr>
        <p:spPr>
          <a:xfrm>
            <a:off x="838200" y="5654089"/>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Dutch Angle (더치 앵글):</a:t>
            </a:r>
            <a:r>
              <a:rPr b="0" i="0" lang="en-US" sz="1425" u="none" cap="none" strike="noStrike">
                <a:solidFill>
                  <a:srgbClr val="334155"/>
                </a:solidFill>
                <a:latin typeface="Noto Sans KR"/>
                <a:ea typeface="Noto Sans KR"/>
                <a:cs typeface="Noto Sans KR"/>
                <a:sym typeface="Noto Sans KR"/>
              </a:rPr>
              <a:t> 카메라를 15~45도 비스듬히 기울여 불안, 혼란, 긴장감을 유발합니다.</a:t>
            </a:r>
            <a:endParaRPr/>
          </a:p>
        </p:txBody>
      </p:sp>
      <p:pic>
        <p:nvPicPr>
          <p:cNvPr descr="image.png" id="646" name="Google Shape;646;p46"/>
          <p:cNvPicPr preferRelativeResize="0"/>
          <p:nvPr/>
        </p:nvPicPr>
        <p:blipFill rotWithShape="1">
          <a:blip r:embed="rId3">
            <a:alphaModFix/>
          </a:blip>
          <a:srcRect b="0" l="0" r="0" t="0"/>
          <a:stretch/>
        </p:blipFill>
        <p:spPr>
          <a:xfrm>
            <a:off x="571500" y="2843510"/>
            <a:ext cx="200025" cy="190500"/>
          </a:xfrm>
          <a:prstGeom prst="rect">
            <a:avLst/>
          </a:prstGeom>
          <a:noFill/>
          <a:ln>
            <a:noFill/>
          </a:ln>
        </p:spPr>
      </p:pic>
      <p:pic>
        <p:nvPicPr>
          <p:cNvPr descr="image.png" id="647" name="Google Shape;647;p46"/>
          <p:cNvPicPr preferRelativeResize="0"/>
          <p:nvPr/>
        </p:nvPicPr>
        <p:blipFill rotWithShape="1">
          <a:blip r:embed="rId4">
            <a:alphaModFix/>
          </a:blip>
          <a:srcRect b="0" l="0" r="0" t="0"/>
          <a:stretch/>
        </p:blipFill>
        <p:spPr>
          <a:xfrm>
            <a:off x="571500" y="3620901"/>
            <a:ext cx="133350" cy="190500"/>
          </a:xfrm>
          <a:prstGeom prst="rect">
            <a:avLst/>
          </a:prstGeom>
          <a:noFill/>
          <a:ln>
            <a:noFill/>
          </a:ln>
        </p:spPr>
      </p:pic>
      <p:pic>
        <p:nvPicPr>
          <p:cNvPr descr="image.png" id="648" name="Google Shape;648;p46"/>
          <p:cNvPicPr preferRelativeResize="0"/>
          <p:nvPr/>
        </p:nvPicPr>
        <p:blipFill rotWithShape="1">
          <a:blip r:embed="rId5">
            <a:alphaModFix/>
          </a:blip>
          <a:srcRect b="0" l="0" r="0" t="0"/>
          <a:stretch/>
        </p:blipFill>
        <p:spPr>
          <a:xfrm>
            <a:off x="571500" y="4420523"/>
            <a:ext cx="133350" cy="190500"/>
          </a:xfrm>
          <a:prstGeom prst="rect">
            <a:avLst/>
          </a:prstGeom>
          <a:noFill/>
          <a:ln>
            <a:noFill/>
          </a:ln>
        </p:spPr>
      </p:pic>
      <p:pic>
        <p:nvPicPr>
          <p:cNvPr descr="image.png" id="649" name="Google Shape;649;p46"/>
          <p:cNvPicPr preferRelativeResize="0"/>
          <p:nvPr/>
        </p:nvPicPr>
        <p:blipFill rotWithShape="1">
          <a:blip r:embed="rId6">
            <a:alphaModFix/>
          </a:blip>
          <a:srcRect b="0" l="0" r="0" t="0"/>
          <a:stretch/>
        </p:blipFill>
        <p:spPr>
          <a:xfrm>
            <a:off x="571500" y="5186800"/>
            <a:ext cx="200025" cy="190500"/>
          </a:xfrm>
          <a:prstGeom prst="rect">
            <a:avLst/>
          </a:prstGeom>
          <a:noFill/>
          <a:ln>
            <a:noFill/>
          </a:ln>
        </p:spPr>
      </p:pic>
      <p:pic>
        <p:nvPicPr>
          <p:cNvPr descr="image.png" id="650" name="Google Shape;650;p46"/>
          <p:cNvPicPr preferRelativeResize="0"/>
          <p:nvPr/>
        </p:nvPicPr>
        <p:blipFill rotWithShape="1">
          <a:blip r:embed="rId7">
            <a:alphaModFix/>
          </a:blip>
          <a:srcRect b="0" l="0" r="0" t="0"/>
          <a:stretch/>
        </p:blipFill>
        <p:spPr>
          <a:xfrm>
            <a:off x="571500" y="5696952"/>
            <a:ext cx="180975" cy="190500"/>
          </a:xfrm>
          <a:prstGeom prst="rect">
            <a:avLst/>
          </a:prstGeom>
          <a:noFill/>
          <a:ln>
            <a:noFill/>
          </a:ln>
        </p:spPr>
      </p:pic>
      <p:sp>
        <p:nvSpPr>
          <p:cNvPr id="651" name="Google Shape;651;p46"/>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카메라 앵글 — 눈높이와 기울기</a:t>
            </a:r>
            <a:endParaRPr/>
          </a:p>
        </p:txBody>
      </p:sp>
      <p:pic>
        <p:nvPicPr>
          <p:cNvPr id="652" name="Google Shape;652;p46"/>
          <p:cNvPicPr preferRelativeResize="0"/>
          <p:nvPr/>
        </p:nvPicPr>
        <p:blipFill>
          <a:blip r:embed="rId8">
            <a:alphaModFix/>
          </a:blip>
          <a:stretch>
            <a:fillRect/>
          </a:stretch>
        </p:blipFill>
        <p:spPr>
          <a:xfrm>
            <a:off x="6178525" y="436913"/>
            <a:ext cx="5946752" cy="3318912"/>
          </a:xfrm>
          <a:prstGeom prst="rect">
            <a:avLst/>
          </a:prstGeom>
          <a:noFill/>
          <a:ln>
            <a:noFill/>
          </a:ln>
        </p:spPr>
      </p:pic>
      <p:pic>
        <p:nvPicPr>
          <p:cNvPr id="653" name="Google Shape;653;p46"/>
          <p:cNvPicPr preferRelativeResize="0"/>
          <p:nvPr/>
        </p:nvPicPr>
        <p:blipFill>
          <a:blip r:embed="rId9">
            <a:alphaModFix/>
          </a:blip>
          <a:stretch>
            <a:fillRect/>
          </a:stretch>
        </p:blipFill>
        <p:spPr>
          <a:xfrm>
            <a:off x="6178525" y="3908200"/>
            <a:ext cx="2797373" cy="2797373"/>
          </a:xfrm>
          <a:prstGeom prst="rect">
            <a:avLst/>
          </a:prstGeom>
          <a:noFill/>
          <a:ln>
            <a:noFill/>
          </a:ln>
        </p:spPr>
      </p:pic>
      <p:pic>
        <p:nvPicPr>
          <p:cNvPr id="654" name="Google Shape;654;p46"/>
          <p:cNvPicPr preferRelativeResize="0"/>
          <p:nvPr/>
        </p:nvPicPr>
        <p:blipFill>
          <a:blip r:embed="rId10">
            <a:alphaModFix/>
          </a:blip>
          <a:stretch>
            <a:fillRect/>
          </a:stretch>
        </p:blipFill>
        <p:spPr>
          <a:xfrm>
            <a:off x="9217198" y="3908200"/>
            <a:ext cx="2797376" cy="279737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8" name="Shape 658"/>
        <p:cNvGrpSpPr/>
        <p:nvPr/>
      </p:nvGrpSpPr>
      <p:grpSpPr>
        <a:xfrm>
          <a:off x="0" y="0"/>
          <a:ext cx="0" cy="0"/>
          <a:chOff x="0" y="0"/>
          <a:chExt cx="0" cy="0"/>
        </a:xfrm>
      </p:grpSpPr>
      <p:pic>
        <p:nvPicPr>
          <p:cNvPr descr="image.png" id="659" name="Google Shape;659;p47"/>
          <p:cNvPicPr preferRelativeResize="0"/>
          <p:nvPr/>
        </p:nvPicPr>
        <p:blipFill rotWithShape="1">
          <a:blip r:embed="rId3">
            <a:alphaModFix/>
          </a:blip>
          <a:srcRect b="0" l="0" r="0" t="0"/>
          <a:stretch/>
        </p:blipFill>
        <p:spPr>
          <a:xfrm>
            <a:off x="6334125" y="1671637"/>
            <a:ext cx="5286375" cy="4572000"/>
          </a:xfrm>
          <a:prstGeom prst="rect">
            <a:avLst/>
          </a:prstGeom>
          <a:noFill/>
          <a:ln>
            <a:noFill/>
          </a:ln>
        </p:spPr>
      </p:pic>
      <p:sp>
        <p:nvSpPr>
          <p:cNvPr id="660" name="Google Shape;660;p47"/>
          <p:cNvSpPr txBox="1"/>
          <p:nvPr/>
        </p:nvSpPr>
        <p:spPr>
          <a:xfrm>
            <a:off x="599435" y="1869806"/>
            <a:ext cx="5550600" cy="323100"/>
          </a:xfrm>
          <a:prstGeom prst="rect">
            <a:avLst/>
          </a:prstGeom>
          <a:noFill/>
          <a:ln>
            <a:noFill/>
          </a:ln>
        </p:spPr>
        <p:txBody>
          <a:bodyPr anchorCtr="0" anchor="t" bIns="0" lIns="333375" spcFirstLastPara="1" rIns="0" wrap="square" tIns="0">
            <a:spAutoFit/>
          </a:bodyPr>
          <a:lstStyle/>
          <a:p>
            <a:pPr indent="0" lvl="0" marL="0" marR="0" rtl="0" algn="l">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왜 카메라를 움직이는가?</a:t>
            </a:r>
            <a:endParaRPr/>
          </a:p>
        </p:txBody>
      </p:sp>
      <p:sp>
        <p:nvSpPr>
          <p:cNvPr id="661" name="Google Shape;661;p47"/>
          <p:cNvSpPr txBox="1"/>
          <p:nvPr/>
        </p:nvSpPr>
        <p:spPr>
          <a:xfrm>
            <a:off x="599435" y="2393681"/>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정지된 카메라(Fix)는 AI 영상을 단순한 '2D 사진의 슬라이드쇼'처럼 보이게 만들어 지루함을 줍니다.</a:t>
            </a:r>
            <a:endParaRPr/>
          </a:p>
        </p:txBody>
      </p:sp>
      <p:sp>
        <p:nvSpPr>
          <p:cNvPr id="662" name="Google Shape;662;p47"/>
          <p:cNvSpPr txBox="1"/>
          <p:nvPr/>
        </p:nvSpPr>
        <p:spPr>
          <a:xfrm>
            <a:off x="599435" y="3377095"/>
            <a:ext cx="5550600" cy="323100"/>
          </a:xfrm>
          <a:prstGeom prst="rect">
            <a:avLst/>
          </a:prstGeom>
          <a:noFill/>
          <a:ln>
            <a:noFill/>
          </a:ln>
        </p:spPr>
        <p:txBody>
          <a:bodyPr anchorCtr="0" anchor="t" bIns="0" lIns="266700" spcFirstLastPara="1" rIns="0" wrap="square" tIns="0">
            <a:spAutoFit/>
          </a:bodyPr>
          <a:lstStyle/>
          <a:p>
            <a:pPr indent="0" lvl="0" marL="0" marR="0" rtl="0" algn="l">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카메라 무브먼트의 3대 효과</a:t>
            </a:r>
            <a:endParaRPr/>
          </a:p>
        </p:txBody>
      </p:sp>
      <p:pic>
        <p:nvPicPr>
          <p:cNvPr descr="image.png" id="663" name="Google Shape;663;p47"/>
          <p:cNvPicPr preferRelativeResize="0"/>
          <p:nvPr/>
        </p:nvPicPr>
        <p:blipFill rotWithShape="1">
          <a:blip r:embed="rId4">
            <a:alphaModFix/>
          </a:blip>
          <a:srcRect b="0" l="0" r="0" t="0"/>
          <a:stretch/>
        </p:blipFill>
        <p:spPr>
          <a:xfrm>
            <a:off x="521629" y="1868201"/>
            <a:ext cx="333375" cy="266700"/>
          </a:xfrm>
          <a:prstGeom prst="rect">
            <a:avLst/>
          </a:prstGeom>
          <a:noFill/>
          <a:ln>
            <a:noFill/>
          </a:ln>
        </p:spPr>
      </p:pic>
      <p:pic>
        <p:nvPicPr>
          <p:cNvPr descr="image.png" id="664" name="Google Shape;664;p47"/>
          <p:cNvPicPr preferRelativeResize="0"/>
          <p:nvPr/>
        </p:nvPicPr>
        <p:blipFill rotWithShape="1">
          <a:blip r:embed="rId5">
            <a:alphaModFix/>
          </a:blip>
          <a:srcRect b="0" l="0" r="0" t="0"/>
          <a:stretch/>
        </p:blipFill>
        <p:spPr>
          <a:xfrm>
            <a:off x="521629" y="3375490"/>
            <a:ext cx="266700" cy="266700"/>
          </a:xfrm>
          <a:prstGeom prst="rect">
            <a:avLst/>
          </a:prstGeom>
          <a:noFill/>
          <a:ln>
            <a:noFill/>
          </a:ln>
        </p:spPr>
      </p:pic>
      <p:sp>
        <p:nvSpPr>
          <p:cNvPr id="665" name="Google Shape;665;p47"/>
          <p:cNvSpPr txBox="1"/>
          <p:nvPr/>
        </p:nvSpPr>
        <p:spPr>
          <a:xfrm>
            <a:off x="866135" y="3900970"/>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3D 공간감 확보:</a:t>
            </a:r>
            <a:r>
              <a:rPr b="0" i="0" lang="en-US" sz="1425" u="none" cap="none" strike="noStrike">
                <a:solidFill>
                  <a:srgbClr val="334155"/>
                </a:solidFill>
                <a:latin typeface="Noto Sans KR"/>
                <a:ea typeface="Noto Sans KR"/>
                <a:cs typeface="Noto Sans KR"/>
                <a:sym typeface="Noto Sans KR"/>
              </a:rPr>
              <a:t> 카메라가 이동하면 배경의 원근감이 달라지며 완벽한 입체감이 생깁니다.</a:t>
            </a:r>
            <a:endParaRPr/>
          </a:p>
        </p:txBody>
      </p:sp>
      <p:sp>
        <p:nvSpPr>
          <p:cNvPr id="666" name="Google Shape;666;p47"/>
          <p:cNvSpPr txBox="1"/>
          <p:nvPr/>
        </p:nvSpPr>
        <p:spPr>
          <a:xfrm>
            <a:off x="866135" y="4622787"/>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시선 유도:</a:t>
            </a:r>
            <a:r>
              <a:rPr b="0" i="0" lang="en-US" sz="1425" u="none" cap="none" strike="noStrike">
                <a:solidFill>
                  <a:srgbClr val="334155"/>
                </a:solidFill>
                <a:latin typeface="Noto Sans KR"/>
                <a:ea typeface="Noto Sans KR"/>
                <a:cs typeface="Noto Sans KR"/>
                <a:sym typeface="Noto Sans KR"/>
              </a:rPr>
              <a:t> 감독의 의도대로 관객이 봐야 할 숨겨진 곳을 서서히 보여줍니다.</a:t>
            </a:r>
            <a:endParaRPr/>
          </a:p>
        </p:txBody>
      </p:sp>
      <p:sp>
        <p:nvSpPr>
          <p:cNvPr id="667" name="Google Shape;667;p47"/>
          <p:cNvSpPr txBox="1"/>
          <p:nvPr/>
        </p:nvSpPr>
        <p:spPr>
          <a:xfrm>
            <a:off x="866135" y="5344603"/>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에너지 전달:</a:t>
            </a:r>
            <a:r>
              <a:rPr b="0" i="0" lang="en-US" sz="1425" u="none" cap="none" strike="noStrike">
                <a:solidFill>
                  <a:srgbClr val="334155"/>
                </a:solidFill>
                <a:latin typeface="Noto Sans KR"/>
                <a:ea typeface="Noto Sans KR"/>
                <a:cs typeface="Noto Sans KR"/>
                <a:sym typeface="Noto Sans KR"/>
              </a:rPr>
              <a:t> 빠르고 역동적인 무브먼트는 액션의 속도감과 긴장감을 배가시킵니다.</a:t>
            </a:r>
            <a:endParaRPr/>
          </a:p>
        </p:txBody>
      </p:sp>
      <p:pic>
        <p:nvPicPr>
          <p:cNvPr descr="image.png" id="668" name="Google Shape;668;p47"/>
          <p:cNvPicPr preferRelativeResize="0"/>
          <p:nvPr/>
        </p:nvPicPr>
        <p:blipFill rotWithShape="1">
          <a:blip r:embed="rId6">
            <a:alphaModFix/>
          </a:blip>
          <a:srcRect b="0" l="0" r="0" t="0"/>
          <a:stretch/>
        </p:blipFill>
        <p:spPr>
          <a:xfrm>
            <a:off x="6343650" y="1681162"/>
            <a:ext cx="5267325" cy="4552950"/>
          </a:xfrm>
          <a:prstGeom prst="rect">
            <a:avLst/>
          </a:prstGeom>
          <a:noFill/>
          <a:ln>
            <a:noFill/>
          </a:ln>
        </p:spPr>
      </p:pic>
      <p:pic>
        <p:nvPicPr>
          <p:cNvPr descr="image.png" id="669" name="Google Shape;669;p47"/>
          <p:cNvPicPr preferRelativeResize="0"/>
          <p:nvPr/>
        </p:nvPicPr>
        <p:blipFill rotWithShape="1">
          <a:blip r:embed="rId7">
            <a:alphaModFix/>
          </a:blip>
          <a:srcRect b="0" l="0" r="0" t="0"/>
          <a:stretch/>
        </p:blipFill>
        <p:spPr>
          <a:xfrm>
            <a:off x="599435" y="3943833"/>
            <a:ext cx="161925" cy="190500"/>
          </a:xfrm>
          <a:prstGeom prst="rect">
            <a:avLst/>
          </a:prstGeom>
          <a:noFill/>
          <a:ln>
            <a:noFill/>
          </a:ln>
        </p:spPr>
      </p:pic>
      <p:pic>
        <p:nvPicPr>
          <p:cNvPr descr="image.png" id="670" name="Google Shape;670;p47"/>
          <p:cNvPicPr preferRelativeResize="0"/>
          <p:nvPr/>
        </p:nvPicPr>
        <p:blipFill rotWithShape="1">
          <a:blip r:embed="rId7">
            <a:alphaModFix/>
          </a:blip>
          <a:srcRect b="0" l="0" r="0" t="0"/>
          <a:stretch/>
        </p:blipFill>
        <p:spPr>
          <a:xfrm>
            <a:off x="599435" y="4665649"/>
            <a:ext cx="161925" cy="190500"/>
          </a:xfrm>
          <a:prstGeom prst="rect">
            <a:avLst/>
          </a:prstGeom>
          <a:noFill/>
          <a:ln>
            <a:noFill/>
          </a:ln>
        </p:spPr>
      </p:pic>
      <p:pic>
        <p:nvPicPr>
          <p:cNvPr descr="image.png" id="671" name="Google Shape;671;p47"/>
          <p:cNvPicPr preferRelativeResize="0"/>
          <p:nvPr/>
        </p:nvPicPr>
        <p:blipFill rotWithShape="1">
          <a:blip r:embed="rId7">
            <a:alphaModFix/>
          </a:blip>
          <a:srcRect b="0" l="0" r="0" t="0"/>
          <a:stretch/>
        </p:blipFill>
        <p:spPr>
          <a:xfrm>
            <a:off x="599435" y="5387465"/>
            <a:ext cx="161925" cy="190500"/>
          </a:xfrm>
          <a:prstGeom prst="rect">
            <a:avLst/>
          </a:prstGeom>
          <a:noFill/>
          <a:ln>
            <a:noFill/>
          </a:ln>
        </p:spPr>
      </p:pic>
      <p:sp>
        <p:nvSpPr>
          <p:cNvPr id="672" name="Google Shape;672;p47"/>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카메라 무브먼트의 이해</a:t>
            </a:r>
            <a:endParaRPr/>
          </a:p>
        </p:txBody>
      </p:sp>
      <p:sp>
        <p:nvSpPr>
          <p:cNvPr id="673" name="Google Shape;673;p47"/>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7" name="Shape 677"/>
        <p:cNvGrpSpPr/>
        <p:nvPr/>
      </p:nvGrpSpPr>
      <p:grpSpPr>
        <a:xfrm>
          <a:off x="0" y="0"/>
          <a:ext cx="0" cy="0"/>
          <a:chOff x="0" y="0"/>
          <a:chExt cx="0" cy="0"/>
        </a:xfrm>
      </p:grpSpPr>
      <p:sp>
        <p:nvSpPr>
          <p:cNvPr id="678" name="Google Shape;678;p48"/>
          <p:cNvSpPr txBox="1"/>
          <p:nvPr/>
        </p:nvSpPr>
        <p:spPr>
          <a:xfrm>
            <a:off x="794225" y="4193186"/>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Pan (팬 / 패닝)</a:t>
            </a:r>
            <a:endParaRPr/>
          </a:p>
        </p:txBody>
      </p:sp>
      <p:sp>
        <p:nvSpPr>
          <p:cNvPr id="679" name="Google Shape;679;p48"/>
          <p:cNvSpPr txBox="1"/>
          <p:nvPr/>
        </p:nvSpPr>
        <p:spPr>
          <a:xfrm>
            <a:off x="866775" y="4800854"/>
            <a:ext cx="2701200" cy="2193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"제자리에서 도리도리"</a:t>
            </a:r>
            <a:endParaRPr/>
          </a:p>
        </p:txBody>
      </p:sp>
      <p:sp>
        <p:nvSpPr>
          <p:cNvPr id="680" name="Google Shape;680;p48"/>
          <p:cNvSpPr txBox="1"/>
          <p:nvPr/>
        </p:nvSpPr>
        <p:spPr>
          <a:xfrm>
            <a:off x="866775" y="5233211"/>
            <a:ext cx="2901900" cy="12717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카메라 </a:t>
            </a:r>
            <a:r>
              <a:rPr b="1" i="0" lang="en-US" sz="1425" u="none" cap="none" strike="noStrike">
                <a:solidFill>
                  <a:srgbClr val="334155"/>
                </a:solidFill>
                <a:latin typeface="Noto Sans KR"/>
                <a:ea typeface="Noto Sans KR"/>
                <a:cs typeface="Noto Sans KR"/>
                <a:sym typeface="Noto Sans KR"/>
              </a:rPr>
              <a:t>위치는 고정한 채, 고개만 좌/우로</a:t>
            </a:r>
            <a:r>
              <a:rPr b="0" i="0" lang="en-US" sz="1425" u="none" cap="none" strike="noStrike">
                <a:solidFill>
                  <a:srgbClr val="334155"/>
                </a:solidFill>
                <a:latin typeface="Noto Sans KR"/>
                <a:ea typeface="Noto Sans KR"/>
                <a:cs typeface="Noto Sans KR"/>
                <a:sym typeface="Noto Sans KR"/>
              </a:rPr>
              <a:t> 돌리는 움직임입니다. 넓은 풍경을 훑거나 지나가는 대상을 시선으로 따라갈 때 사용합니다.</a:t>
            </a:r>
            <a:endParaRPr/>
          </a:p>
        </p:txBody>
      </p:sp>
      <p:sp>
        <p:nvSpPr>
          <p:cNvPr id="681" name="Google Shape;681;p48"/>
          <p:cNvSpPr txBox="1"/>
          <p:nvPr/>
        </p:nvSpPr>
        <p:spPr>
          <a:xfrm>
            <a:off x="4572524" y="4193186"/>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Tilt (틸트)</a:t>
            </a:r>
            <a:endParaRPr/>
          </a:p>
        </p:txBody>
      </p:sp>
      <p:sp>
        <p:nvSpPr>
          <p:cNvPr id="682" name="Google Shape;682;p48"/>
          <p:cNvSpPr txBox="1"/>
          <p:nvPr/>
        </p:nvSpPr>
        <p:spPr>
          <a:xfrm>
            <a:off x="4645075" y="4800850"/>
            <a:ext cx="2677200" cy="2193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"제자리에서 끄덕끄덕"</a:t>
            </a:r>
            <a:endParaRPr/>
          </a:p>
        </p:txBody>
      </p:sp>
      <p:sp>
        <p:nvSpPr>
          <p:cNvPr id="683" name="Google Shape;683;p48"/>
          <p:cNvSpPr txBox="1"/>
          <p:nvPr/>
        </p:nvSpPr>
        <p:spPr>
          <a:xfrm>
            <a:off x="4645074" y="5233211"/>
            <a:ext cx="2901900" cy="12717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카메라 </a:t>
            </a:r>
            <a:r>
              <a:rPr b="1" i="0" lang="en-US" sz="1425" u="none" cap="none" strike="noStrike">
                <a:solidFill>
                  <a:srgbClr val="334155"/>
                </a:solidFill>
                <a:latin typeface="Noto Sans KR"/>
                <a:ea typeface="Noto Sans KR"/>
                <a:cs typeface="Noto Sans KR"/>
                <a:sym typeface="Noto Sans KR"/>
              </a:rPr>
              <a:t>위치는 고정한 채, 고개만 상/하로</a:t>
            </a:r>
            <a:r>
              <a:rPr b="0" i="0" lang="en-US" sz="1425" u="none" cap="none" strike="noStrike">
                <a:solidFill>
                  <a:srgbClr val="334155"/>
                </a:solidFill>
                <a:latin typeface="Noto Sans KR"/>
                <a:ea typeface="Noto Sans KR"/>
                <a:cs typeface="Noto Sans KR"/>
                <a:sym typeface="Noto Sans KR"/>
              </a:rPr>
              <a:t> 끄덕이는 움직임입니다. 높은 빌딩을 올려다보거나 인물의 전신을 위아래로 훑어볼 때 사용합니다.</a:t>
            </a:r>
            <a:endParaRPr/>
          </a:p>
        </p:txBody>
      </p:sp>
      <p:sp>
        <p:nvSpPr>
          <p:cNvPr id="684" name="Google Shape;684;p48"/>
          <p:cNvSpPr txBox="1"/>
          <p:nvPr/>
        </p:nvSpPr>
        <p:spPr>
          <a:xfrm>
            <a:off x="8350824" y="4193186"/>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Zoom (줌)</a:t>
            </a:r>
            <a:endParaRPr/>
          </a:p>
        </p:txBody>
      </p:sp>
      <p:sp>
        <p:nvSpPr>
          <p:cNvPr id="685" name="Google Shape;685;p48"/>
          <p:cNvSpPr txBox="1"/>
          <p:nvPr/>
        </p:nvSpPr>
        <p:spPr>
          <a:xfrm>
            <a:off x="8423375" y="4800850"/>
            <a:ext cx="2820300" cy="2193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"화각의 변화"</a:t>
            </a:r>
            <a:endParaRPr/>
          </a:p>
        </p:txBody>
      </p:sp>
      <p:sp>
        <p:nvSpPr>
          <p:cNvPr id="686" name="Google Shape;686;p48"/>
          <p:cNvSpPr txBox="1"/>
          <p:nvPr/>
        </p:nvSpPr>
        <p:spPr>
          <a:xfrm>
            <a:off x="8423375" y="5233200"/>
            <a:ext cx="2974500" cy="12717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위치는 고정된 상태에서 </a:t>
            </a:r>
            <a:r>
              <a:rPr b="1" i="0" lang="en-US" sz="1425" u="none" cap="none" strike="noStrike">
                <a:solidFill>
                  <a:srgbClr val="334155"/>
                </a:solidFill>
                <a:latin typeface="Noto Sans KR"/>
                <a:ea typeface="Noto Sans KR"/>
                <a:cs typeface="Noto Sans KR"/>
                <a:sym typeface="Noto Sans KR"/>
              </a:rPr>
              <a:t>렌즈의 화각만 좁히거나 넓혀</a:t>
            </a:r>
            <a:r>
              <a:rPr b="0" i="0" lang="en-US" sz="1425" u="none" cap="none" strike="noStrike">
                <a:solidFill>
                  <a:srgbClr val="334155"/>
                </a:solidFill>
                <a:latin typeface="Noto Sans KR"/>
                <a:ea typeface="Noto Sans KR"/>
                <a:cs typeface="Noto Sans KR"/>
                <a:sym typeface="Noto Sans KR"/>
              </a:rPr>
              <a:t> 대상이 가까워지거나</a:t>
            </a:r>
            <a:r>
              <a:rPr lang="en-US" sz="1425">
                <a:solidFill>
                  <a:srgbClr val="334155"/>
                </a:solidFill>
                <a:latin typeface="Noto Sans KR"/>
                <a:ea typeface="Noto Sans KR"/>
                <a:cs typeface="Noto Sans KR"/>
                <a:sym typeface="Noto Sans KR"/>
              </a:rPr>
              <a:t> </a:t>
            </a:r>
            <a:r>
              <a:rPr b="0" i="0" lang="en-US" sz="1425" u="none" cap="none" strike="noStrike">
                <a:solidFill>
                  <a:srgbClr val="334155"/>
                </a:solidFill>
                <a:latin typeface="Noto Sans KR"/>
                <a:ea typeface="Noto Sans KR"/>
                <a:cs typeface="Noto Sans KR"/>
                <a:sym typeface="Noto Sans KR"/>
              </a:rPr>
              <a:t>멀어지게</a:t>
            </a:r>
            <a:r>
              <a:rPr lang="en-US" sz="1425">
                <a:solidFill>
                  <a:srgbClr val="334155"/>
                </a:solidFill>
                <a:latin typeface="Noto Sans KR"/>
                <a:ea typeface="Noto Sans KR"/>
                <a:cs typeface="Noto Sans KR"/>
                <a:sym typeface="Noto Sans KR"/>
              </a:rPr>
              <a:t> </a:t>
            </a:r>
            <a:r>
              <a:rPr b="0" i="0" lang="en-US" sz="1425" u="none" cap="none" strike="noStrike">
                <a:solidFill>
                  <a:srgbClr val="334155"/>
                </a:solidFill>
                <a:latin typeface="Noto Sans KR"/>
                <a:ea typeface="Noto Sans KR"/>
                <a:cs typeface="Noto Sans KR"/>
                <a:sym typeface="Noto Sans KR"/>
              </a:rPr>
              <a:t>만드는 렌즈 조작</a:t>
            </a:r>
            <a:r>
              <a:rPr b="0" i="0" lang="en-US" sz="1425" u="none" cap="none" strike="noStrike">
                <a:solidFill>
                  <a:srgbClr val="334155"/>
                </a:solidFill>
                <a:latin typeface="Noto Sans KR"/>
                <a:ea typeface="Noto Sans KR"/>
                <a:cs typeface="Noto Sans KR"/>
                <a:sym typeface="Noto Sans KR"/>
              </a:rPr>
              <a:t> </a:t>
            </a:r>
            <a:r>
              <a:rPr b="0" i="0" lang="en-US" sz="1425" u="none" cap="none" strike="noStrike">
                <a:solidFill>
                  <a:srgbClr val="334155"/>
                </a:solidFill>
                <a:latin typeface="Noto Sans KR"/>
                <a:ea typeface="Noto Sans KR"/>
                <a:cs typeface="Noto Sans KR"/>
                <a:sym typeface="Noto Sans KR"/>
              </a:rPr>
              <a:t>무브먼트</a:t>
            </a:r>
            <a:endParaRPr b="0" i="0" sz="1425" u="none" cap="none" strike="noStrike">
              <a:solidFill>
                <a:srgbClr val="334155"/>
              </a:solidFill>
              <a:latin typeface="Noto Sans KR"/>
              <a:ea typeface="Noto Sans KR"/>
              <a:cs typeface="Noto Sans KR"/>
              <a:sym typeface="Noto Sans KR"/>
            </a:endParaRPr>
          </a:p>
          <a:p>
            <a:pPr indent="0" lvl="0" marL="0" marR="0" rtl="0" algn="ctr">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입니다.</a:t>
            </a:r>
            <a:endParaRPr/>
          </a:p>
        </p:txBody>
      </p:sp>
      <p:sp>
        <p:nvSpPr>
          <p:cNvPr id="687" name="Google Shape;687;p48"/>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고정 축 무브먼트 (Pan / Tilt / Zoom)</a:t>
            </a:r>
            <a:endParaRPr/>
          </a:p>
        </p:txBody>
      </p:sp>
      <p:sp>
        <p:nvSpPr>
          <p:cNvPr id="688" name="Google Shape;688;p48"/>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689" name="Google Shape;689;p48" title="틸트업.mp4">
            <a:hlinkClick r:id="rId3"/>
          </p:cNvPr>
          <p:cNvPicPr preferRelativeResize="0"/>
          <p:nvPr/>
        </p:nvPicPr>
        <p:blipFill>
          <a:blip r:embed="rId4">
            <a:alphaModFix/>
          </a:blip>
          <a:stretch>
            <a:fillRect/>
          </a:stretch>
        </p:blipFill>
        <p:spPr>
          <a:xfrm>
            <a:off x="4418250" y="1838925"/>
            <a:ext cx="3495538" cy="1954885"/>
          </a:xfrm>
          <a:prstGeom prst="rect">
            <a:avLst/>
          </a:prstGeom>
          <a:noFill/>
          <a:ln>
            <a:noFill/>
          </a:ln>
        </p:spPr>
      </p:pic>
      <p:pic>
        <p:nvPicPr>
          <p:cNvPr id="690" name="Google Shape;690;p48" title="팬이동.mp4">
            <a:hlinkClick r:id="rId5"/>
          </p:cNvPr>
          <p:cNvPicPr preferRelativeResize="0"/>
          <p:nvPr/>
        </p:nvPicPr>
        <p:blipFill>
          <a:blip r:embed="rId6">
            <a:alphaModFix/>
          </a:blip>
          <a:stretch>
            <a:fillRect/>
          </a:stretch>
        </p:blipFill>
        <p:spPr>
          <a:xfrm>
            <a:off x="719809" y="1838925"/>
            <a:ext cx="3495542" cy="1954874"/>
          </a:xfrm>
          <a:prstGeom prst="rect">
            <a:avLst/>
          </a:prstGeom>
          <a:noFill/>
          <a:ln>
            <a:noFill/>
          </a:ln>
        </p:spPr>
      </p:pic>
      <p:pic>
        <p:nvPicPr>
          <p:cNvPr id="691" name="Google Shape;691;p48" title="줌인.mp4">
            <a:hlinkClick r:id="rId7"/>
          </p:cNvPr>
          <p:cNvPicPr preferRelativeResize="0"/>
          <p:nvPr/>
        </p:nvPicPr>
        <p:blipFill>
          <a:blip r:embed="rId8">
            <a:alphaModFix/>
          </a:blip>
          <a:stretch>
            <a:fillRect/>
          </a:stretch>
        </p:blipFill>
        <p:spPr>
          <a:xfrm>
            <a:off x="8239149" y="1820076"/>
            <a:ext cx="3562940" cy="19925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1000"/>
                                        <p:tgtEl>
                                          <p:spTgt spid="6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1000"/>
                                        <p:tgtEl>
                                          <p:spTgt spid="6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1000"/>
                                        <p:tgtEl>
                                          <p:spTgt spid="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5" name="Shape 695"/>
        <p:cNvGrpSpPr/>
        <p:nvPr/>
      </p:nvGrpSpPr>
      <p:grpSpPr>
        <a:xfrm>
          <a:off x="0" y="0"/>
          <a:ext cx="0" cy="0"/>
          <a:chOff x="0" y="0"/>
          <a:chExt cx="0" cy="0"/>
        </a:xfrm>
      </p:grpSpPr>
      <p:sp>
        <p:nvSpPr>
          <p:cNvPr id="696" name="Google Shape;696;p49"/>
          <p:cNvSpPr txBox="1"/>
          <p:nvPr/>
        </p:nvSpPr>
        <p:spPr>
          <a:xfrm>
            <a:off x="794225" y="3943861"/>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Dolly (달리 / 트래킹)</a:t>
            </a:r>
            <a:endParaRPr/>
          </a:p>
        </p:txBody>
      </p:sp>
      <p:sp>
        <p:nvSpPr>
          <p:cNvPr id="697" name="Google Shape;697;p49"/>
          <p:cNvSpPr txBox="1"/>
          <p:nvPr/>
        </p:nvSpPr>
        <p:spPr>
          <a:xfrm>
            <a:off x="866775" y="4467736"/>
            <a:ext cx="2901900" cy="921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카메라 자체가 피사체를 향해 </a:t>
            </a:r>
            <a:r>
              <a:rPr b="1" i="0" lang="en-US" sz="1425" u="none" cap="none" strike="noStrike">
                <a:solidFill>
                  <a:srgbClr val="334155"/>
                </a:solidFill>
                <a:latin typeface="Noto Sans KR"/>
                <a:ea typeface="Noto Sans KR"/>
                <a:cs typeface="Noto Sans KR"/>
                <a:sym typeface="Noto Sans KR"/>
              </a:rPr>
              <a:t>레일을 타고 앞뒤(In/Out) 또는 좌우로</a:t>
            </a:r>
            <a:r>
              <a:rPr b="0" i="0" lang="en-US" sz="1425" u="none" cap="none" strike="noStrike">
                <a:solidFill>
                  <a:srgbClr val="334155"/>
                </a:solidFill>
                <a:latin typeface="Noto Sans KR"/>
                <a:ea typeface="Noto Sans KR"/>
                <a:cs typeface="Noto Sans KR"/>
                <a:sym typeface="Noto Sans KR"/>
              </a:rPr>
              <a:t> 물리적으로 전후진하는 움직임입니다.</a:t>
            </a:r>
            <a:endParaRPr/>
          </a:p>
        </p:txBody>
      </p:sp>
      <p:sp>
        <p:nvSpPr>
          <p:cNvPr id="698" name="Google Shape;698;p49"/>
          <p:cNvSpPr txBox="1"/>
          <p:nvPr/>
        </p:nvSpPr>
        <p:spPr>
          <a:xfrm>
            <a:off x="866775" y="5707648"/>
            <a:ext cx="29019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피사체 내부로 빨려 들어가는 듯한 몰입감과 3D 입체감을 가장 잘 살려줍니다.</a:t>
            </a:r>
            <a:endParaRPr/>
          </a:p>
        </p:txBody>
      </p:sp>
      <p:sp>
        <p:nvSpPr>
          <p:cNvPr id="699" name="Google Shape;699;p49"/>
          <p:cNvSpPr txBox="1"/>
          <p:nvPr/>
        </p:nvSpPr>
        <p:spPr>
          <a:xfrm>
            <a:off x="4572524" y="3943861"/>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Crane (크레인/페데스탈)</a:t>
            </a:r>
            <a:endParaRPr/>
          </a:p>
        </p:txBody>
      </p:sp>
      <p:sp>
        <p:nvSpPr>
          <p:cNvPr id="700" name="Google Shape;700;p49"/>
          <p:cNvSpPr txBox="1"/>
          <p:nvPr/>
        </p:nvSpPr>
        <p:spPr>
          <a:xfrm>
            <a:off x="4645074" y="4467736"/>
            <a:ext cx="2901900" cy="921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기둥이나 크레인 장비를 이용해 카메라 전체가 </a:t>
            </a:r>
            <a:r>
              <a:rPr b="1" i="0" lang="en-US" sz="1425" u="none" cap="none" strike="noStrike">
                <a:solidFill>
                  <a:srgbClr val="334155"/>
                </a:solidFill>
                <a:latin typeface="Noto Sans KR"/>
                <a:ea typeface="Noto Sans KR"/>
                <a:cs typeface="Noto Sans KR"/>
                <a:sym typeface="Noto Sans KR"/>
              </a:rPr>
              <a:t>크게 수직으로 승강(Up/Down)</a:t>
            </a:r>
            <a:r>
              <a:rPr b="0" i="0" lang="en-US" sz="1425" u="none" cap="none" strike="noStrike">
                <a:solidFill>
                  <a:srgbClr val="334155"/>
                </a:solidFill>
                <a:latin typeface="Noto Sans KR"/>
                <a:ea typeface="Noto Sans KR"/>
                <a:cs typeface="Noto Sans KR"/>
                <a:sym typeface="Noto Sans KR"/>
              </a:rPr>
              <a:t>하는 움직임입니다.</a:t>
            </a:r>
            <a:endParaRPr/>
          </a:p>
        </p:txBody>
      </p:sp>
      <p:sp>
        <p:nvSpPr>
          <p:cNvPr id="701" name="Google Shape;701;p49"/>
          <p:cNvSpPr txBox="1"/>
          <p:nvPr/>
        </p:nvSpPr>
        <p:spPr>
          <a:xfrm>
            <a:off x="4645074" y="5707648"/>
            <a:ext cx="29019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수직적인 스케일감을 부여하거나 벽 너머의 새로운 시야를 천천히 제공할 때 쓰입니다.</a:t>
            </a:r>
            <a:endParaRPr/>
          </a:p>
        </p:txBody>
      </p:sp>
      <p:sp>
        <p:nvSpPr>
          <p:cNvPr id="702" name="Google Shape;702;p49"/>
          <p:cNvSpPr txBox="1"/>
          <p:nvPr/>
        </p:nvSpPr>
        <p:spPr>
          <a:xfrm>
            <a:off x="8350824" y="3943861"/>
            <a:ext cx="3047100" cy="32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Handheld (핸드헬드)</a:t>
            </a:r>
            <a:endParaRPr/>
          </a:p>
        </p:txBody>
      </p:sp>
      <p:sp>
        <p:nvSpPr>
          <p:cNvPr id="703" name="Google Shape;703;p49"/>
          <p:cNvSpPr txBox="1"/>
          <p:nvPr/>
        </p:nvSpPr>
        <p:spPr>
          <a:xfrm>
            <a:off x="8423374" y="4467736"/>
            <a:ext cx="2901900" cy="921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삼각대 없이 손에 들고 찍어 </a:t>
            </a:r>
            <a:r>
              <a:rPr b="1" i="0" lang="en-US" sz="1425" u="none" cap="none" strike="noStrike">
                <a:solidFill>
                  <a:srgbClr val="334155"/>
                </a:solidFill>
                <a:latin typeface="Noto Sans KR"/>
                <a:ea typeface="Noto Sans KR"/>
                <a:cs typeface="Noto Sans KR"/>
                <a:sym typeface="Noto Sans KR"/>
              </a:rPr>
              <a:t>미세한 흔들림이 지속적으로 발생</a:t>
            </a:r>
            <a:r>
              <a:rPr b="0" i="0" lang="en-US" sz="1425" u="none" cap="none" strike="noStrike">
                <a:solidFill>
                  <a:srgbClr val="334155"/>
                </a:solidFill>
                <a:latin typeface="Noto Sans KR"/>
                <a:ea typeface="Noto Sans KR"/>
                <a:cs typeface="Noto Sans KR"/>
                <a:sym typeface="Noto Sans KR"/>
              </a:rPr>
              <a:t>하게 하는 촬영 기법입니다.</a:t>
            </a:r>
            <a:endParaRPr/>
          </a:p>
        </p:txBody>
      </p:sp>
      <p:sp>
        <p:nvSpPr>
          <p:cNvPr id="704" name="Google Shape;704;p49"/>
          <p:cNvSpPr txBox="1"/>
          <p:nvPr/>
        </p:nvSpPr>
        <p:spPr>
          <a:xfrm>
            <a:off x="8423374" y="5707648"/>
            <a:ext cx="2901900" cy="775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다큐멘터리 특유의 거친 현장감, 인물의 불안정함, 긴박한 추격전 연출에 필수적입니다.</a:t>
            </a:r>
            <a:endParaRPr/>
          </a:p>
        </p:txBody>
      </p:sp>
      <p:sp>
        <p:nvSpPr>
          <p:cNvPr id="705" name="Google Shape;705;p49"/>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물리적 이동 (Dolly / Crane / Handheld)</a:t>
            </a:r>
            <a:endParaRPr/>
          </a:p>
        </p:txBody>
      </p:sp>
      <p:sp>
        <p:nvSpPr>
          <p:cNvPr id="706" name="Google Shape;706;p49"/>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707" name="Google Shape;707;p49" title="핸드핼드.mp4">
            <a:hlinkClick r:id="rId3"/>
          </p:cNvPr>
          <p:cNvPicPr preferRelativeResize="0"/>
          <p:nvPr/>
        </p:nvPicPr>
        <p:blipFill>
          <a:blip r:embed="rId4">
            <a:alphaModFix/>
          </a:blip>
          <a:stretch>
            <a:fillRect/>
          </a:stretch>
        </p:blipFill>
        <p:spPr>
          <a:xfrm>
            <a:off x="8350826" y="1747075"/>
            <a:ext cx="3269674" cy="1828562"/>
          </a:xfrm>
          <a:prstGeom prst="rect">
            <a:avLst/>
          </a:prstGeom>
          <a:noFill/>
          <a:ln>
            <a:noFill/>
          </a:ln>
        </p:spPr>
      </p:pic>
      <p:pic>
        <p:nvPicPr>
          <p:cNvPr id="708" name="Google Shape;708;p49" title="크래인업.mp4">
            <a:hlinkClick r:id="rId5"/>
          </p:cNvPr>
          <p:cNvPicPr preferRelativeResize="0"/>
          <p:nvPr/>
        </p:nvPicPr>
        <p:blipFill>
          <a:blip r:embed="rId6">
            <a:alphaModFix/>
          </a:blip>
          <a:stretch>
            <a:fillRect/>
          </a:stretch>
        </p:blipFill>
        <p:spPr>
          <a:xfrm>
            <a:off x="4645072" y="1725015"/>
            <a:ext cx="3348530" cy="1872662"/>
          </a:xfrm>
          <a:prstGeom prst="rect">
            <a:avLst/>
          </a:prstGeom>
          <a:noFill/>
          <a:ln>
            <a:noFill/>
          </a:ln>
        </p:spPr>
      </p:pic>
      <p:pic>
        <p:nvPicPr>
          <p:cNvPr id="709" name="Google Shape;709;p49" title="달리아웃.mp4">
            <a:hlinkClick r:id="rId7"/>
          </p:cNvPr>
          <p:cNvPicPr preferRelativeResize="0"/>
          <p:nvPr/>
        </p:nvPicPr>
        <p:blipFill>
          <a:blip r:embed="rId8">
            <a:alphaModFix/>
          </a:blip>
          <a:stretch>
            <a:fillRect/>
          </a:stretch>
        </p:blipFill>
        <p:spPr>
          <a:xfrm>
            <a:off x="794223" y="1659450"/>
            <a:ext cx="3348501" cy="1872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7"/>
                                        </p:tgtEl>
                                        <p:attrNameLst>
                                          <p:attrName>style.visibility</p:attrName>
                                        </p:attrNameLst>
                                      </p:cBhvr>
                                      <p:to>
                                        <p:strVal val="visible"/>
                                      </p:to>
                                    </p:set>
                                    <p:animEffect filter="fade" transition="in">
                                      <p:cBhvr>
                                        <p:cTn dur="1000"/>
                                        <p:tgtEl>
                                          <p:spTgt spid="7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gtEl>
                                        <p:attrNameLst>
                                          <p:attrName>style.visibility</p:attrName>
                                        </p:attrNameLst>
                                      </p:cBhvr>
                                      <p:to>
                                        <p:strVal val="visible"/>
                                      </p:to>
                                    </p:set>
                                    <p:animEffect filter="fade" transition="in">
                                      <p:cBhvr>
                                        <p:cTn dur="1000"/>
                                        <p:tgtEl>
                                          <p:spTgt spid="7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1000"/>
                                        <p:tgtEl>
                                          <p:spTgt spid="7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3" name="Shape 713"/>
        <p:cNvGrpSpPr/>
        <p:nvPr/>
      </p:nvGrpSpPr>
      <p:grpSpPr>
        <a:xfrm>
          <a:off x="0" y="0"/>
          <a:ext cx="0" cy="0"/>
          <a:chOff x="0" y="0"/>
          <a:chExt cx="0" cy="0"/>
        </a:xfrm>
      </p:grpSpPr>
      <p:sp>
        <p:nvSpPr>
          <p:cNvPr id="714" name="Google Shape;714;p50"/>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5</a:t>
            </a:r>
            <a:endParaRPr/>
          </a:p>
        </p:txBody>
      </p:sp>
      <p:sp>
        <p:nvSpPr>
          <p:cNvPr id="715" name="Google Shape;715;p50"/>
          <p:cNvSpPr txBox="1"/>
          <p:nvPr/>
        </p:nvSpPr>
        <p:spPr>
          <a:xfrm>
            <a:off x="295275" y="2863750"/>
            <a:ext cx="11601600" cy="1699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4800">
                <a:solidFill>
                  <a:srgbClr val="1B5E20"/>
                </a:solidFill>
                <a:latin typeface="Noto Sans KR"/>
                <a:ea typeface="Noto Sans KR"/>
                <a:cs typeface="Noto Sans KR"/>
                <a:sym typeface="Noto Sans KR"/>
              </a:rPr>
              <a:t>Video-to-Video [V2V]</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p:txBody>
      </p:sp>
      <p:sp>
        <p:nvSpPr>
          <p:cNvPr id="716" name="Google Shape;716;p50"/>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17" name="Google Shape;717;p50"/>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lang="en-US" sz="1800">
                <a:solidFill>
                  <a:srgbClr val="475569"/>
                </a:solidFill>
                <a:latin typeface="Noto Sans KR"/>
                <a:ea typeface="Noto Sans KR"/>
                <a:cs typeface="Noto Sans KR"/>
                <a:sym typeface="Noto Sans KR"/>
              </a:rPr>
              <a:t>"영상으로 영상을 만든다"</a:t>
            </a:r>
            <a:endParaRPr sz="1800">
              <a:solidFill>
                <a:srgbClr val="475569"/>
              </a:solidFill>
              <a:latin typeface="Noto Sans KR"/>
              <a:ea typeface="Noto Sans KR"/>
              <a:cs typeface="Noto Sans KR"/>
              <a:sym typeface="Noto Sans K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1" name="Shape 721"/>
        <p:cNvGrpSpPr/>
        <p:nvPr/>
      </p:nvGrpSpPr>
      <p:grpSpPr>
        <a:xfrm>
          <a:off x="0" y="0"/>
          <a:ext cx="0" cy="0"/>
          <a:chOff x="0" y="0"/>
          <a:chExt cx="0" cy="0"/>
        </a:xfrm>
      </p:grpSpPr>
      <p:pic>
        <p:nvPicPr>
          <p:cNvPr descr="image.png" id="722" name="Google Shape;722;p51"/>
          <p:cNvPicPr preferRelativeResize="0"/>
          <p:nvPr/>
        </p:nvPicPr>
        <p:blipFill rotWithShape="1">
          <a:blip r:embed="rId3">
            <a:alphaModFix/>
          </a:blip>
          <a:srcRect b="0" l="0" r="0" t="0"/>
          <a:stretch/>
        </p:blipFill>
        <p:spPr>
          <a:xfrm>
            <a:off x="6334125" y="1671637"/>
            <a:ext cx="5286375" cy="4572000"/>
          </a:xfrm>
          <a:prstGeom prst="rect">
            <a:avLst/>
          </a:prstGeom>
          <a:noFill/>
          <a:ln>
            <a:noFill/>
          </a:ln>
        </p:spPr>
      </p:pic>
      <p:sp>
        <p:nvSpPr>
          <p:cNvPr id="723" name="Google Shape;723;p51"/>
          <p:cNvSpPr txBox="1"/>
          <p:nvPr/>
        </p:nvSpPr>
        <p:spPr>
          <a:xfrm>
            <a:off x="685800" y="1986525"/>
            <a:ext cx="5436300" cy="323100"/>
          </a:xfrm>
          <a:prstGeom prst="rect">
            <a:avLst/>
          </a:prstGeom>
          <a:noFill/>
          <a:ln>
            <a:noFill/>
          </a:ln>
        </p:spPr>
        <p:txBody>
          <a:bodyPr anchorCtr="0" anchor="t" bIns="0" lIns="304800" spcFirstLastPara="1" rIns="0" wrap="square" tIns="0">
            <a:spAutoFit/>
          </a:bodyPr>
          <a:lstStyle/>
          <a:p>
            <a:pPr indent="0" lvl="0" marL="0" marR="0" rtl="0" algn="l">
              <a:spcBef>
                <a:spcPts val="0"/>
              </a:spcBef>
              <a:spcAft>
                <a:spcPts val="0"/>
              </a:spcAft>
              <a:buNone/>
            </a:pPr>
            <a:r>
              <a:rPr b="0" i="0" lang="en-US" sz="2100" u="none" cap="none" strike="noStrike">
                <a:solidFill>
                  <a:srgbClr val="0F172A"/>
                </a:solidFill>
                <a:latin typeface="Noto Sans KR"/>
                <a:ea typeface="Noto Sans KR"/>
                <a:cs typeface="Noto Sans KR"/>
                <a:sym typeface="Noto Sans KR"/>
              </a:rPr>
              <a:t>기존 영상을 AI로 변환하다</a:t>
            </a:r>
            <a:endParaRPr/>
          </a:p>
        </p:txBody>
      </p:sp>
      <p:sp>
        <p:nvSpPr>
          <p:cNvPr id="724" name="Google Shape;724;p51"/>
          <p:cNvSpPr txBox="1"/>
          <p:nvPr/>
        </p:nvSpPr>
        <p:spPr>
          <a:xfrm>
            <a:off x="571500" y="2708225"/>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입력된 원본 영상의 동작과 구도를 AI가 인식한 뒤, 새로운 스타일이나 캐릭터로 덮어씌워 </a:t>
            </a:r>
            <a:r>
              <a:rPr b="1" i="0" lang="en-US" sz="1425" u="none" cap="none" strike="noStrike">
                <a:solidFill>
                  <a:srgbClr val="334155"/>
                </a:solidFill>
                <a:latin typeface="Noto Sans KR"/>
                <a:ea typeface="Noto Sans KR"/>
                <a:cs typeface="Noto Sans KR"/>
                <a:sym typeface="Noto Sans KR"/>
              </a:rPr>
              <a:t>완전히 새로운 영상</a:t>
            </a:r>
            <a:r>
              <a:rPr b="0" i="0" lang="en-US" sz="1425" u="none" cap="none" strike="noStrike">
                <a:solidFill>
                  <a:srgbClr val="334155"/>
                </a:solidFill>
                <a:latin typeface="Noto Sans KR"/>
                <a:ea typeface="Noto Sans KR"/>
                <a:cs typeface="Noto Sans KR"/>
                <a:sym typeface="Noto Sans KR"/>
              </a:rPr>
              <a:t>을 만들어냅니다.</a:t>
            </a:r>
            <a:endParaRPr/>
          </a:p>
        </p:txBody>
      </p:sp>
      <p:sp>
        <p:nvSpPr>
          <p:cNvPr id="725" name="Google Shape;725;p51"/>
          <p:cNvSpPr txBox="1"/>
          <p:nvPr/>
        </p:nvSpPr>
        <p:spPr>
          <a:xfrm>
            <a:off x="571500" y="3525291"/>
            <a:ext cx="5550600" cy="27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0F172A"/>
                </a:solidFill>
                <a:latin typeface="Noto Sans KR"/>
                <a:ea typeface="Noto Sans KR"/>
                <a:cs typeface="Noto Sans KR"/>
                <a:sym typeface="Noto Sans KR"/>
              </a:rPr>
              <a:t>V2V의 주요 활용 유형</a:t>
            </a:r>
            <a:endParaRPr/>
          </a:p>
        </p:txBody>
      </p:sp>
      <p:pic>
        <p:nvPicPr>
          <p:cNvPr descr="image.png" id="726" name="Google Shape;726;p51"/>
          <p:cNvPicPr preferRelativeResize="0"/>
          <p:nvPr/>
        </p:nvPicPr>
        <p:blipFill rotWithShape="1">
          <a:blip r:embed="rId4">
            <a:alphaModFix/>
          </a:blip>
          <a:srcRect b="0" l="0" r="0" t="0"/>
          <a:stretch/>
        </p:blipFill>
        <p:spPr>
          <a:xfrm>
            <a:off x="571500" y="2014725"/>
            <a:ext cx="304800" cy="266700"/>
          </a:xfrm>
          <a:prstGeom prst="rect">
            <a:avLst/>
          </a:prstGeom>
          <a:noFill/>
          <a:ln>
            <a:noFill/>
          </a:ln>
        </p:spPr>
      </p:pic>
      <p:sp>
        <p:nvSpPr>
          <p:cNvPr id="727" name="Google Shape;727;p51"/>
          <p:cNvSpPr txBox="1"/>
          <p:nvPr/>
        </p:nvSpPr>
        <p:spPr>
          <a:xfrm>
            <a:off x="838200" y="4001541"/>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스타일 변환:</a:t>
            </a:r>
            <a:r>
              <a:rPr b="0" i="0" lang="en-US" sz="1425" u="none" cap="none" strike="noStrike">
                <a:solidFill>
                  <a:srgbClr val="334155"/>
                </a:solidFill>
                <a:latin typeface="Noto Sans KR"/>
                <a:ea typeface="Noto Sans KR"/>
                <a:cs typeface="Noto Sans KR"/>
                <a:sym typeface="Noto Sans KR"/>
              </a:rPr>
              <a:t> 실사 촬영본 → 애니메이션 / 수채화 스타일로 변경</a:t>
            </a:r>
            <a:endParaRPr/>
          </a:p>
        </p:txBody>
      </p:sp>
      <p:sp>
        <p:nvSpPr>
          <p:cNvPr id="728" name="Google Shape;728;p51"/>
          <p:cNvSpPr txBox="1"/>
          <p:nvPr/>
        </p:nvSpPr>
        <p:spPr>
          <a:xfrm>
            <a:off x="838200" y="4433887"/>
            <a:ext cx="50196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모션 전이:</a:t>
            </a:r>
            <a:r>
              <a:rPr b="0" i="0" lang="en-US" sz="1425" u="none" cap="none" strike="noStrike">
                <a:solidFill>
                  <a:srgbClr val="334155"/>
                </a:solidFill>
                <a:latin typeface="Noto Sans KR"/>
                <a:ea typeface="Noto Sans KR"/>
                <a:cs typeface="Noto Sans KR"/>
                <a:sym typeface="Noto Sans KR"/>
              </a:rPr>
              <a:t> A의 춤선이나 움직임을 B 캐릭터에 그대로 적용</a:t>
            </a:r>
            <a:endParaRPr/>
          </a:p>
        </p:txBody>
      </p:sp>
      <p:sp>
        <p:nvSpPr>
          <p:cNvPr id="729" name="Google Shape;729;p51"/>
          <p:cNvSpPr txBox="1"/>
          <p:nvPr/>
        </p:nvSpPr>
        <p:spPr>
          <a:xfrm>
            <a:off x="838200" y="4866233"/>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캐릭터/배경 교체:</a:t>
            </a:r>
            <a:r>
              <a:rPr b="0" i="0" lang="en-US" sz="1425" u="none" cap="none" strike="noStrike">
                <a:solidFill>
                  <a:srgbClr val="334155"/>
                </a:solidFill>
                <a:latin typeface="Noto Sans KR"/>
                <a:ea typeface="Noto Sans KR"/>
                <a:cs typeface="Noto Sans KR"/>
                <a:sym typeface="Noto Sans KR"/>
              </a:rPr>
              <a:t> 영상 속 인물을 AI 캐릭터로 바꾸거나 배경만 변경</a:t>
            </a:r>
            <a:endParaRPr/>
          </a:p>
        </p:txBody>
      </p:sp>
      <p:sp>
        <p:nvSpPr>
          <p:cNvPr id="730" name="Google Shape;730;p51"/>
          <p:cNvSpPr txBox="1"/>
          <p:nvPr/>
        </p:nvSpPr>
        <p:spPr>
          <a:xfrm>
            <a:off x="838200" y="5551353"/>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품질 향상:</a:t>
            </a:r>
            <a:r>
              <a:rPr b="0" i="0" lang="en-US" sz="1425" u="none" cap="none" strike="noStrike">
                <a:solidFill>
                  <a:srgbClr val="334155"/>
                </a:solidFill>
                <a:latin typeface="Noto Sans KR"/>
                <a:ea typeface="Noto Sans KR"/>
                <a:cs typeface="Noto Sans KR"/>
                <a:sym typeface="Noto Sans KR"/>
              </a:rPr>
              <a:t> 저화질 렌더링을 고화질로 복원하거나 흑백을 컬러로 변환</a:t>
            </a:r>
            <a:endParaRPr/>
          </a:p>
        </p:txBody>
      </p:sp>
      <p:pic>
        <p:nvPicPr>
          <p:cNvPr descr="image.png" id="731" name="Google Shape;731;p51"/>
          <p:cNvPicPr preferRelativeResize="0"/>
          <p:nvPr/>
        </p:nvPicPr>
        <p:blipFill rotWithShape="1">
          <a:blip r:embed="rId5">
            <a:alphaModFix/>
          </a:blip>
          <a:srcRect b="0" l="0" r="0" t="0"/>
          <a:stretch/>
        </p:blipFill>
        <p:spPr>
          <a:xfrm>
            <a:off x="6343650" y="1681162"/>
            <a:ext cx="5267325" cy="4552950"/>
          </a:xfrm>
          <a:prstGeom prst="rect">
            <a:avLst/>
          </a:prstGeom>
          <a:noFill/>
          <a:ln>
            <a:noFill/>
          </a:ln>
        </p:spPr>
      </p:pic>
      <p:pic>
        <p:nvPicPr>
          <p:cNvPr descr="image.png" id="732" name="Google Shape;732;p51"/>
          <p:cNvPicPr preferRelativeResize="0"/>
          <p:nvPr/>
        </p:nvPicPr>
        <p:blipFill rotWithShape="1">
          <a:blip r:embed="rId6">
            <a:alphaModFix/>
          </a:blip>
          <a:srcRect b="0" l="0" r="0" t="0"/>
          <a:stretch/>
        </p:blipFill>
        <p:spPr>
          <a:xfrm>
            <a:off x="571500" y="4044404"/>
            <a:ext cx="180975" cy="190500"/>
          </a:xfrm>
          <a:prstGeom prst="rect">
            <a:avLst/>
          </a:prstGeom>
          <a:noFill/>
          <a:ln>
            <a:noFill/>
          </a:ln>
        </p:spPr>
      </p:pic>
      <p:pic>
        <p:nvPicPr>
          <p:cNvPr descr="image.png" id="733" name="Google Shape;733;p51"/>
          <p:cNvPicPr preferRelativeResize="0"/>
          <p:nvPr/>
        </p:nvPicPr>
        <p:blipFill rotWithShape="1">
          <a:blip r:embed="rId7">
            <a:alphaModFix/>
          </a:blip>
          <a:srcRect b="0" l="0" r="0" t="0"/>
          <a:stretch/>
        </p:blipFill>
        <p:spPr>
          <a:xfrm>
            <a:off x="571500" y="4476750"/>
            <a:ext cx="114300" cy="190500"/>
          </a:xfrm>
          <a:prstGeom prst="rect">
            <a:avLst/>
          </a:prstGeom>
          <a:noFill/>
          <a:ln>
            <a:noFill/>
          </a:ln>
        </p:spPr>
      </p:pic>
      <p:pic>
        <p:nvPicPr>
          <p:cNvPr descr="image.png" id="734" name="Google Shape;734;p51"/>
          <p:cNvPicPr preferRelativeResize="0"/>
          <p:nvPr/>
        </p:nvPicPr>
        <p:blipFill rotWithShape="1">
          <a:blip r:embed="rId8">
            <a:alphaModFix/>
          </a:blip>
          <a:srcRect b="0" l="0" r="0" t="0"/>
          <a:stretch/>
        </p:blipFill>
        <p:spPr>
          <a:xfrm>
            <a:off x="571500" y="4909095"/>
            <a:ext cx="161925" cy="190500"/>
          </a:xfrm>
          <a:prstGeom prst="rect">
            <a:avLst/>
          </a:prstGeom>
          <a:noFill/>
          <a:ln>
            <a:noFill/>
          </a:ln>
        </p:spPr>
      </p:pic>
      <p:pic>
        <p:nvPicPr>
          <p:cNvPr descr="image.png" id="735" name="Google Shape;735;p51"/>
          <p:cNvPicPr preferRelativeResize="0"/>
          <p:nvPr/>
        </p:nvPicPr>
        <p:blipFill rotWithShape="1">
          <a:blip r:embed="rId9">
            <a:alphaModFix/>
          </a:blip>
          <a:srcRect b="0" l="0" r="0" t="0"/>
          <a:stretch/>
        </p:blipFill>
        <p:spPr>
          <a:xfrm>
            <a:off x="571500" y="5594216"/>
            <a:ext cx="200025" cy="190500"/>
          </a:xfrm>
          <a:prstGeom prst="rect">
            <a:avLst/>
          </a:prstGeom>
          <a:noFill/>
          <a:ln>
            <a:noFill/>
          </a:ln>
        </p:spPr>
      </p:pic>
      <p:sp>
        <p:nvSpPr>
          <p:cNvPr id="736" name="Google Shape;736;p51"/>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V2V: 영상을 영상으로 (Video-to-Video)</a:t>
            </a:r>
            <a:endParaRPr/>
          </a:p>
        </p:txBody>
      </p:sp>
      <p:sp>
        <p:nvSpPr>
          <p:cNvPr id="737" name="Google Shape;737;p51"/>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1" name="Shape 741"/>
        <p:cNvGrpSpPr/>
        <p:nvPr/>
      </p:nvGrpSpPr>
      <p:grpSpPr>
        <a:xfrm>
          <a:off x="0" y="0"/>
          <a:ext cx="0" cy="0"/>
          <a:chOff x="0" y="0"/>
          <a:chExt cx="0" cy="0"/>
        </a:xfrm>
      </p:grpSpPr>
      <p:pic>
        <p:nvPicPr>
          <p:cNvPr descr="image.png" id="742" name="Google Shape;742;p52"/>
          <p:cNvPicPr preferRelativeResize="0"/>
          <p:nvPr/>
        </p:nvPicPr>
        <p:blipFill rotWithShape="1">
          <a:blip r:embed="rId3">
            <a:alphaModFix/>
          </a:blip>
          <a:srcRect b="0" l="0" r="0" t="0"/>
          <a:stretch/>
        </p:blipFill>
        <p:spPr>
          <a:xfrm>
            <a:off x="571500" y="3254424"/>
            <a:ext cx="5286375" cy="1249412"/>
          </a:xfrm>
          <a:prstGeom prst="rect">
            <a:avLst/>
          </a:prstGeom>
          <a:noFill/>
          <a:ln>
            <a:noFill/>
          </a:ln>
        </p:spPr>
      </p:pic>
      <p:pic>
        <p:nvPicPr>
          <p:cNvPr descr="image.png" id="743" name="Google Shape;743;p52"/>
          <p:cNvPicPr preferRelativeResize="0"/>
          <p:nvPr/>
        </p:nvPicPr>
        <p:blipFill rotWithShape="1">
          <a:blip r:embed="rId4">
            <a:alphaModFix/>
          </a:blip>
          <a:srcRect b="0" l="0" r="0" t="0"/>
          <a:stretch/>
        </p:blipFill>
        <p:spPr>
          <a:xfrm>
            <a:off x="571500" y="4694336"/>
            <a:ext cx="5286375" cy="1249412"/>
          </a:xfrm>
          <a:prstGeom prst="rect">
            <a:avLst/>
          </a:prstGeom>
          <a:noFill/>
          <a:ln>
            <a:noFill/>
          </a:ln>
        </p:spPr>
      </p:pic>
      <p:sp>
        <p:nvSpPr>
          <p:cNvPr id="744" name="Google Shape;744;p52"/>
          <p:cNvSpPr txBox="1"/>
          <p:nvPr/>
        </p:nvSpPr>
        <p:spPr>
          <a:xfrm>
            <a:off x="571500" y="1671637"/>
            <a:ext cx="555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1B5E20"/>
                </a:solidFill>
                <a:latin typeface="Noto Sans KR"/>
                <a:ea typeface="Noto Sans KR"/>
                <a:cs typeface="Noto Sans KR"/>
                <a:sym typeface="Noto Sans KR"/>
              </a:rPr>
              <a:t>왜 지금 V2V가 가장 핫한가?</a:t>
            </a:r>
            <a:endParaRPr/>
          </a:p>
        </p:txBody>
      </p:sp>
      <p:sp>
        <p:nvSpPr>
          <p:cNvPr id="745" name="Google Shape;745;p52"/>
          <p:cNvSpPr txBox="1"/>
          <p:nvPr/>
        </p:nvSpPr>
        <p:spPr>
          <a:xfrm>
            <a:off x="571500" y="2195512"/>
            <a:ext cx="5286300" cy="921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기존에는 영상의 일관성을 유지하며 동작만 바꾸는 것이 기술적으로 매우 어려웠으나, </a:t>
            </a:r>
            <a:r>
              <a:rPr b="1" i="0" lang="en-US" sz="1425" u="none" cap="none" strike="noStrike">
                <a:solidFill>
                  <a:srgbClr val="334155"/>
                </a:solidFill>
                <a:latin typeface="Noto Sans KR"/>
                <a:ea typeface="Noto Sans KR"/>
                <a:cs typeface="Noto Sans KR"/>
                <a:sym typeface="Noto Sans KR"/>
              </a:rPr>
              <a:t>2025년 이후 AI 모델들이 실용화 수준</a:t>
            </a:r>
            <a:r>
              <a:rPr b="0" i="0" lang="en-US" sz="1425" u="none" cap="none" strike="noStrike">
                <a:solidFill>
                  <a:srgbClr val="334155"/>
                </a:solidFill>
                <a:latin typeface="Noto Sans KR"/>
                <a:ea typeface="Noto Sans KR"/>
                <a:cs typeface="Noto Sans KR"/>
                <a:sym typeface="Noto Sans KR"/>
              </a:rPr>
              <a:t>에 도달하며 숏폼 콘텐츠와 맞물려 폭발적으로 성장했습니다.</a:t>
            </a:r>
            <a:endParaRPr/>
          </a:p>
        </p:txBody>
      </p:sp>
      <p:sp>
        <p:nvSpPr>
          <p:cNvPr id="746" name="Google Shape;746;p52"/>
          <p:cNvSpPr txBox="1"/>
          <p:nvPr/>
        </p:nvSpPr>
        <p:spPr>
          <a:xfrm>
            <a:off x="809625" y="3444924"/>
            <a:ext cx="4857900" cy="1052400"/>
          </a:xfrm>
          <a:prstGeom prst="rect">
            <a:avLst/>
          </a:prstGeom>
          <a:noFill/>
          <a:ln>
            <a:noFill/>
          </a:ln>
        </p:spPr>
        <p:txBody>
          <a:bodyPr anchorCtr="0" anchor="t" bIns="0" lIns="161925" spcFirstLastPara="1" rIns="0" wrap="square" tIns="0">
            <a:spAutoFit/>
          </a:bodyPr>
          <a:lstStyle/>
          <a:p>
            <a:pPr indent="0" lvl="0" marL="0" marR="0" rtl="0" algn="l">
              <a:lnSpc>
                <a:spcPct val="126611"/>
              </a:lnSpc>
              <a:spcBef>
                <a:spcPts val="0"/>
              </a:spcBef>
              <a:spcAft>
                <a:spcPts val="0"/>
              </a:spcAft>
              <a:buNone/>
            </a:pPr>
            <a:r>
              <a:rPr b="1" i="0" lang="en-US" sz="1425" u="none" cap="none" strike="noStrike">
                <a:solidFill>
                  <a:srgbClr val="166534"/>
                </a:solidFill>
                <a:latin typeface="Noto Sans KR"/>
                <a:ea typeface="Noto Sans KR"/>
                <a:cs typeface="Noto Sans KR"/>
                <a:sym typeface="Noto Sans KR"/>
              </a:rPr>
              <a:t>실제 바이럴 사례 유형:</a:t>
            </a:r>
            <a:br>
              <a:rPr b="0" i="0" lang="en-US" sz="1800" u="none" cap="none" strike="noStrike">
                <a:solidFill>
                  <a:schemeClr val="dk1"/>
                </a:solidFill>
                <a:latin typeface="Calibri"/>
                <a:ea typeface="Calibri"/>
                <a:cs typeface="Calibri"/>
                <a:sym typeface="Calibri"/>
              </a:rPr>
            </a:br>
            <a:r>
              <a:rPr b="0" i="0" lang="en-US" sz="1425" u="none" cap="none" strike="noStrike">
                <a:solidFill>
                  <a:srgbClr val="166534"/>
                </a:solidFill>
                <a:latin typeface="Noto Sans KR"/>
                <a:ea typeface="Noto Sans KR"/>
                <a:cs typeface="Noto Sans KR"/>
                <a:sym typeface="Noto Sans KR"/>
              </a:rPr>
              <a:t> 유명 댄스 챌린지 원본 영상에 자신의 얼굴이나 완전히 새로운 3D 캐릭터를 V2V로 입혀 틱톡(TikTok)이나 릴스에 업로드하는 방식.</a:t>
            </a:r>
            <a:endParaRPr/>
          </a:p>
        </p:txBody>
      </p:sp>
      <p:sp>
        <p:nvSpPr>
          <p:cNvPr id="747" name="Google Shape;747;p52"/>
          <p:cNvSpPr txBox="1"/>
          <p:nvPr/>
        </p:nvSpPr>
        <p:spPr>
          <a:xfrm>
            <a:off x="809625" y="4884836"/>
            <a:ext cx="4857900" cy="921000"/>
          </a:xfrm>
          <a:prstGeom prst="rect">
            <a:avLst/>
          </a:prstGeom>
          <a:noFill/>
          <a:ln>
            <a:noFill/>
          </a:ln>
        </p:spPr>
        <p:txBody>
          <a:bodyPr anchorCtr="0" anchor="t" bIns="0" lIns="180975"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B91C1C"/>
                </a:solidFill>
                <a:latin typeface="Noto Sans KR"/>
                <a:ea typeface="Noto Sans KR"/>
                <a:cs typeface="Noto Sans KR"/>
                <a:sym typeface="Noto Sans KR"/>
              </a:rPr>
              <a:t>주의사항:</a:t>
            </a:r>
            <a:r>
              <a:rPr b="0" i="0" lang="en-US" sz="1425" u="none" cap="none" strike="noStrike">
                <a:solidFill>
                  <a:srgbClr val="B91C1C"/>
                </a:solidFill>
                <a:latin typeface="Noto Sans KR"/>
                <a:ea typeface="Noto Sans KR"/>
                <a:cs typeface="Noto Sans KR"/>
                <a:sym typeface="Noto Sans KR"/>
              </a:rPr>
              <a:t> 타인의 영상을 무단으로 V2V 변환할 경우 저작권 및 초상권 침해 소지가 매우 높습니다. 딥페이크 악용에 대한 규제도 강화되고 있습니다.</a:t>
            </a:r>
            <a:endParaRPr/>
          </a:p>
        </p:txBody>
      </p:sp>
      <p:pic>
        <p:nvPicPr>
          <p:cNvPr descr="image.png" id="748" name="Google Shape;748;p52"/>
          <p:cNvPicPr preferRelativeResize="0"/>
          <p:nvPr/>
        </p:nvPicPr>
        <p:blipFill rotWithShape="1">
          <a:blip r:embed="rId5">
            <a:alphaModFix/>
          </a:blip>
          <a:srcRect b="0" l="0" r="0" t="0"/>
          <a:stretch/>
        </p:blipFill>
        <p:spPr>
          <a:xfrm>
            <a:off x="732692" y="3445657"/>
            <a:ext cx="161925" cy="180975"/>
          </a:xfrm>
          <a:prstGeom prst="rect">
            <a:avLst/>
          </a:prstGeom>
          <a:noFill/>
          <a:ln>
            <a:noFill/>
          </a:ln>
        </p:spPr>
      </p:pic>
      <p:pic>
        <p:nvPicPr>
          <p:cNvPr descr="image.png" id="749" name="Google Shape;749;p52"/>
          <p:cNvPicPr preferRelativeResize="0"/>
          <p:nvPr/>
        </p:nvPicPr>
        <p:blipFill rotWithShape="1">
          <a:blip r:embed="rId6">
            <a:alphaModFix/>
          </a:blip>
          <a:srcRect b="0" l="0" r="0" t="0"/>
          <a:stretch/>
        </p:blipFill>
        <p:spPr>
          <a:xfrm>
            <a:off x="732692" y="4885569"/>
            <a:ext cx="180975" cy="180975"/>
          </a:xfrm>
          <a:prstGeom prst="rect">
            <a:avLst/>
          </a:prstGeom>
          <a:noFill/>
          <a:ln>
            <a:noFill/>
          </a:ln>
        </p:spPr>
      </p:pic>
      <p:sp>
        <p:nvSpPr>
          <p:cNvPr id="750" name="Google Shape;750;p52"/>
          <p:cNvSpPr txBox="1"/>
          <p:nvPr/>
        </p:nvSpPr>
        <p:spPr>
          <a:xfrm>
            <a:off x="571500" y="571500"/>
            <a:ext cx="5550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V2V 최근 동향 &amp; 밈(Meme) 제작</a:t>
            </a:r>
            <a:endParaRPr/>
          </a:p>
        </p:txBody>
      </p:sp>
      <p:sp>
        <p:nvSpPr>
          <p:cNvPr id="751" name="Google Shape;751;p52"/>
          <p:cNvSpPr/>
          <p:nvPr/>
        </p:nvSpPr>
        <p:spPr>
          <a:xfrm>
            <a:off x="571500" y="1219200"/>
            <a:ext cx="5367900" cy="462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752" name="Google Shape;752;p52" title="kling_20260415_Motion_Control__5403_0.mp4">
            <a:hlinkClick r:id="rId7"/>
          </p:cNvPr>
          <p:cNvPicPr preferRelativeResize="0"/>
          <p:nvPr/>
        </p:nvPicPr>
        <p:blipFill>
          <a:blip r:embed="rId8">
            <a:alphaModFix/>
          </a:blip>
          <a:stretch>
            <a:fillRect/>
          </a:stretch>
        </p:blipFill>
        <p:spPr>
          <a:xfrm>
            <a:off x="7279282" y="345677"/>
            <a:ext cx="4903680" cy="2758324"/>
          </a:xfrm>
          <a:prstGeom prst="rect">
            <a:avLst/>
          </a:prstGeom>
          <a:noFill/>
          <a:ln>
            <a:noFill/>
          </a:ln>
        </p:spPr>
      </p:pic>
      <p:pic>
        <p:nvPicPr>
          <p:cNvPr id="753" name="Google Shape;753;p52" title="kling_20260415_Motion_Control__5401_0.mp4">
            <a:hlinkClick r:id="rId9"/>
          </p:cNvPr>
          <p:cNvPicPr preferRelativeResize="0"/>
          <p:nvPr/>
        </p:nvPicPr>
        <p:blipFill>
          <a:blip r:embed="rId10">
            <a:alphaModFix/>
          </a:blip>
          <a:stretch>
            <a:fillRect/>
          </a:stretch>
        </p:blipFill>
        <p:spPr>
          <a:xfrm>
            <a:off x="7288321" y="3356283"/>
            <a:ext cx="4903679" cy="27932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2"/>
                                        </p:tgtEl>
                                        <p:attrNameLst>
                                          <p:attrName>style.visibility</p:attrName>
                                        </p:attrNameLst>
                                      </p:cBhvr>
                                      <p:to>
                                        <p:strVal val="visible"/>
                                      </p:to>
                                    </p:set>
                                    <p:animEffect filter="fade" transition="in">
                                      <p:cBhvr>
                                        <p:cTn dur="1000"/>
                                        <p:tgtEl>
                                          <p:spTgt spid="7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gtEl>
                                        <p:attrNameLst>
                                          <p:attrName>style.visibility</p:attrName>
                                        </p:attrNameLst>
                                      </p:cBhvr>
                                      <p:to>
                                        <p:strVal val="visible"/>
                                      </p:to>
                                    </p:set>
                                    <p:animEffect filter="fade" transition="in">
                                      <p:cBhvr>
                                        <p:cTn dur="1000"/>
                                        <p:tgtEl>
                                          <p:spTgt spid="7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9" name="Shape 139"/>
        <p:cNvGrpSpPr/>
        <p:nvPr/>
      </p:nvGrpSpPr>
      <p:grpSpPr>
        <a:xfrm>
          <a:off x="0" y="0"/>
          <a:ext cx="0" cy="0"/>
          <a:chOff x="0" y="0"/>
          <a:chExt cx="0" cy="0"/>
        </a:xfrm>
      </p:grpSpPr>
      <p:sp>
        <p:nvSpPr>
          <p:cNvPr id="140" name="Google Shape;140;p17"/>
          <p:cNvSpPr txBox="1"/>
          <p:nvPr/>
        </p:nvSpPr>
        <p:spPr>
          <a:xfrm>
            <a:off x="762000" y="762000"/>
            <a:ext cx="53508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E293B"/>
                </a:solidFill>
                <a:latin typeface="Noto Sans KR"/>
                <a:ea typeface="Noto Sans KR"/>
                <a:cs typeface="Noto Sans KR"/>
                <a:sym typeface="Noto Sans KR"/>
              </a:rPr>
              <a:t>기업 협업 사례</a:t>
            </a:r>
            <a:endParaRPr/>
          </a:p>
        </p:txBody>
      </p:sp>
      <p:sp>
        <p:nvSpPr>
          <p:cNvPr id="141" name="Google Shape;141;p17"/>
          <p:cNvSpPr txBox="1"/>
          <p:nvPr/>
        </p:nvSpPr>
        <p:spPr>
          <a:xfrm>
            <a:off x="582400" y="2402132"/>
            <a:ext cx="4095600" cy="415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0F172A"/>
                </a:solidFill>
                <a:latin typeface="Noto Sans KR"/>
                <a:ea typeface="Noto Sans KR"/>
                <a:cs typeface="Noto Sans KR"/>
                <a:sym typeface="Noto Sans KR"/>
              </a:rPr>
              <a:t>문베어 브루어리 프로젝트</a:t>
            </a:r>
            <a:endParaRPr/>
          </a:p>
        </p:txBody>
      </p:sp>
      <p:sp>
        <p:nvSpPr>
          <p:cNvPr id="142" name="Google Shape;142;p17"/>
          <p:cNvSpPr txBox="1"/>
          <p:nvPr/>
        </p:nvSpPr>
        <p:spPr>
          <a:xfrm>
            <a:off x="582400" y="3059350"/>
            <a:ext cx="36684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75569"/>
                </a:solidFill>
                <a:latin typeface="Noto Sans KR"/>
                <a:ea typeface="Noto Sans KR"/>
                <a:cs typeface="Noto Sans KR"/>
                <a:sym typeface="Noto Sans KR"/>
              </a:rPr>
              <a:t>브랜드의 핵심 아이덴티티를 시각화하는 </a:t>
            </a:r>
            <a:endParaRPr b="0" i="0" sz="1500" u="none" cap="none" strike="noStrike">
              <a:solidFill>
                <a:srgbClr val="475569"/>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lang="en-US" sz="1500">
                <a:solidFill>
                  <a:srgbClr val="475569"/>
                </a:solidFill>
                <a:latin typeface="Noto Sans KR"/>
                <a:ea typeface="Noto Sans KR"/>
                <a:cs typeface="Noto Sans KR"/>
                <a:sym typeface="Noto Sans KR"/>
              </a:rPr>
              <a:t>캐릭터</a:t>
            </a:r>
            <a:r>
              <a:rPr b="0" i="0" lang="en-US" sz="1500" u="none" cap="none" strike="noStrike">
                <a:solidFill>
                  <a:srgbClr val="475569"/>
                </a:solidFill>
                <a:latin typeface="Noto Sans KR"/>
                <a:ea typeface="Noto Sans KR"/>
                <a:cs typeface="Noto Sans KR"/>
                <a:sym typeface="Noto Sans KR"/>
              </a:rPr>
              <a:t> 디자인 작업을 진행했습니다.</a:t>
            </a:r>
            <a:endParaRPr/>
          </a:p>
        </p:txBody>
      </p:sp>
      <p:sp>
        <p:nvSpPr>
          <p:cNvPr id="143" name="Google Shape;143;p17"/>
          <p:cNvSpPr txBox="1"/>
          <p:nvPr/>
        </p:nvSpPr>
        <p:spPr>
          <a:xfrm>
            <a:off x="820525" y="4002332"/>
            <a:ext cx="33243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크래프트 맥주 캔 패키징 디자인</a:t>
            </a:r>
            <a:endParaRPr/>
          </a:p>
        </p:txBody>
      </p:sp>
      <p:sp>
        <p:nvSpPr>
          <p:cNvPr id="144" name="Google Shape;144;p17"/>
          <p:cNvSpPr txBox="1"/>
          <p:nvPr/>
        </p:nvSpPr>
        <p:spPr>
          <a:xfrm>
            <a:off x="820525" y="4390922"/>
            <a:ext cx="33243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US" sz="1350">
                <a:solidFill>
                  <a:srgbClr val="475569"/>
                </a:solidFill>
                <a:latin typeface="Noto Sans KR"/>
                <a:ea typeface="Noto Sans KR"/>
                <a:cs typeface="Noto Sans KR"/>
                <a:sym typeface="Noto Sans KR"/>
              </a:rPr>
              <a:t>캐릭터 세계관 설정 및 캐릭터 디자인</a:t>
            </a:r>
            <a:endParaRPr/>
          </a:p>
        </p:txBody>
      </p:sp>
      <p:sp>
        <p:nvSpPr>
          <p:cNvPr id="145" name="Google Shape;145;p17"/>
          <p:cNvSpPr txBox="1"/>
          <p:nvPr/>
        </p:nvSpPr>
        <p:spPr>
          <a:xfrm>
            <a:off x="820525" y="4779512"/>
            <a:ext cx="33243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브랜드 마스코트 3D 캐릭터 모델링</a:t>
            </a:r>
            <a:endParaRPr/>
          </a:p>
        </p:txBody>
      </p:sp>
      <p:sp>
        <p:nvSpPr>
          <p:cNvPr id="146" name="Google Shape;146;p17"/>
          <p:cNvSpPr txBox="1"/>
          <p:nvPr/>
        </p:nvSpPr>
        <p:spPr>
          <a:xfrm>
            <a:off x="820525" y="5168102"/>
            <a:ext cx="33243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다양한 프로모션 굿즈 디자인</a:t>
            </a:r>
            <a:r>
              <a:rPr lang="en-US" sz="1350">
                <a:solidFill>
                  <a:srgbClr val="475569"/>
                </a:solidFill>
                <a:latin typeface="Noto Sans KR"/>
                <a:ea typeface="Noto Sans KR"/>
                <a:cs typeface="Noto Sans KR"/>
                <a:sym typeface="Noto Sans KR"/>
              </a:rPr>
              <a:t> 참여</a:t>
            </a:r>
            <a:endParaRPr/>
          </a:p>
        </p:txBody>
      </p:sp>
      <p:sp>
        <p:nvSpPr>
          <p:cNvPr id="147" name="Google Shape;147;p17"/>
          <p:cNvSpPr txBox="1"/>
          <p:nvPr/>
        </p:nvSpPr>
        <p:spPr>
          <a:xfrm>
            <a:off x="582400" y="4021382"/>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48" name="Google Shape;148;p17"/>
          <p:cNvSpPr txBox="1"/>
          <p:nvPr/>
        </p:nvSpPr>
        <p:spPr>
          <a:xfrm>
            <a:off x="582400" y="4409972"/>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49" name="Google Shape;149;p17"/>
          <p:cNvSpPr txBox="1"/>
          <p:nvPr/>
        </p:nvSpPr>
        <p:spPr>
          <a:xfrm>
            <a:off x="582400" y="4798562"/>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50" name="Google Shape;150;p17"/>
          <p:cNvSpPr txBox="1"/>
          <p:nvPr/>
        </p:nvSpPr>
        <p:spPr>
          <a:xfrm>
            <a:off x="582400" y="5187152"/>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51" name="Google Shape;151;p17"/>
          <p:cNvSpPr/>
          <p:nvPr/>
        </p:nvSpPr>
        <p:spPr>
          <a:xfrm>
            <a:off x="582400" y="762000"/>
            <a:ext cx="57300" cy="523800"/>
          </a:xfrm>
          <a:prstGeom prst="rect">
            <a:avLst/>
          </a:prstGeom>
          <a:solidFill>
            <a:srgbClr val="0596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preencoded.png" id="152" name="Google Shape;152;p17"/>
          <p:cNvPicPr preferRelativeResize="0"/>
          <p:nvPr/>
        </p:nvPicPr>
        <p:blipFill rotWithShape="1">
          <a:blip r:embed="rId3">
            <a:alphaModFix/>
          </a:blip>
          <a:srcRect b="0" l="0" r="0" t="0"/>
          <a:stretch/>
        </p:blipFill>
        <p:spPr>
          <a:xfrm>
            <a:off x="4709375" y="667575"/>
            <a:ext cx="3974722" cy="3168628"/>
          </a:xfrm>
          <a:prstGeom prst="rect">
            <a:avLst/>
          </a:prstGeom>
          <a:noFill/>
          <a:ln>
            <a:noFill/>
          </a:ln>
        </p:spPr>
      </p:pic>
      <p:pic>
        <p:nvPicPr>
          <p:cNvPr descr="preencoded.png" id="153" name="Google Shape;153;p17"/>
          <p:cNvPicPr preferRelativeResize="0"/>
          <p:nvPr/>
        </p:nvPicPr>
        <p:blipFill rotWithShape="1">
          <a:blip r:embed="rId4">
            <a:alphaModFix/>
          </a:blip>
          <a:srcRect b="0" l="0" r="0" t="0"/>
          <a:stretch/>
        </p:blipFill>
        <p:spPr>
          <a:xfrm>
            <a:off x="8793449" y="667575"/>
            <a:ext cx="3398547" cy="2814379"/>
          </a:xfrm>
          <a:prstGeom prst="rect">
            <a:avLst/>
          </a:prstGeom>
          <a:noFill/>
          <a:ln>
            <a:noFill/>
          </a:ln>
        </p:spPr>
      </p:pic>
      <p:pic>
        <p:nvPicPr>
          <p:cNvPr descr="preencoded.png" id="154" name="Google Shape;154;p17"/>
          <p:cNvPicPr preferRelativeResize="0"/>
          <p:nvPr/>
        </p:nvPicPr>
        <p:blipFill rotWithShape="1">
          <a:blip r:embed="rId5">
            <a:alphaModFix/>
          </a:blip>
          <a:srcRect b="0" l="0" r="0" t="0"/>
          <a:stretch/>
        </p:blipFill>
        <p:spPr>
          <a:xfrm>
            <a:off x="4709375" y="4044485"/>
            <a:ext cx="3974722" cy="2171022"/>
          </a:xfrm>
          <a:prstGeom prst="rect">
            <a:avLst/>
          </a:prstGeom>
          <a:noFill/>
          <a:ln>
            <a:noFill/>
          </a:ln>
        </p:spPr>
      </p:pic>
      <p:pic>
        <p:nvPicPr>
          <p:cNvPr descr="preencoded.png" id="155" name="Google Shape;155;p17"/>
          <p:cNvPicPr preferRelativeResize="0"/>
          <p:nvPr/>
        </p:nvPicPr>
        <p:blipFill rotWithShape="1">
          <a:blip r:embed="rId6">
            <a:alphaModFix/>
          </a:blip>
          <a:srcRect b="0" l="0" r="0" t="0"/>
          <a:stretch/>
        </p:blipFill>
        <p:spPr>
          <a:xfrm>
            <a:off x="8793448" y="3639729"/>
            <a:ext cx="3398546" cy="255069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57" name="Shape 757"/>
        <p:cNvGrpSpPr/>
        <p:nvPr/>
      </p:nvGrpSpPr>
      <p:grpSpPr>
        <a:xfrm>
          <a:off x="0" y="0"/>
          <a:ext cx="0" cy="0"/>
          <a:chOff x="0" y="0"/>
          <a:chExt cx="0" cy="0"/>
        </a:xfrm>
      </p:grpSpPr>
      <p:sp>
        <p:nvSpPr>
          <p:cNvPr id="758" name="Google Shape;758;p53"/>
          <p:cNvSpPr txBox="1"/>
          <p:nvPr/>
        </p:nvSpPr>
        <p:spPr>
          <a:xfrm>
            <a:off x="571500" y="1363563"/>
            <a:ext cx="5550600" cy="323100"/>
          </a:xfrm>
          <a:prstGeom prst="rect">
            <a:avLst/>
          </a:prstGeom>
          <a:noFill/>
          <a:ln>
            <a:noFill/>
          </a:ln>
        </p:spPr>
        <p:txBody>
          <a:bodyPr anchorCtr="0" anchor="t" bIns="0" lIns="266700" spcFirstLastPara="1" rIns="0" wrap="square" tIns="0">
            <a:spAutoFit/>
          </a:bodyPr>
          <a:lstStyle/>
          <a:p>
            <a:pPr indent="0" lvl="0" marL="0" marR="0" rtl="0" algn="l">
              <a:spcBef>
                <a:spcPts val="0"/>
              </a:spcBef>
              <a:spcAft>
                <a:spcPts val="0"/>
              </a:spcAft>
              <a:buNone/>
            </a:pPr>
            <a:r>
              <a:rPr b="0" i="0" lang="en-US" sz="2100" u="none" cap="none" strike="noStrike">
                <a:solidFill>
                  <a:srgbClr val="EF4444"/>
                </a:solidFill>
                <a:latin typeface="Noto Sans KR"/>
                <a:ea typeface="Noto Sans KR"/>
                <a:cs typeface="Noto Sans KR"/>
                <a:sym typeface="Noto Sans KR"/>
              </a:rPr>
              <a:t>아직 넘지 못한 벽들</a:t>
            </a:r>
            <a:endParaRPr/>
          </a:p>
        </p:txBody>
      </p:sp>
      <p:sp>
        <p:nvSpPr>
          <p:cNvPr id="759" name="Google Shape;759;p53"/>
          <p:cNvSpPr txBox="1"/>
          <p:nvPr/>
        </p:nvSpPr>
        <p:spPr>
          <a:xfrm>
            <a:off x="571500" y="1887438"/>
            <a:ext cx="5286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V2V는 가장 빠르게 발전 중인 영역이지만, 여전히 기술적 제약이 존재합니다.</a:t>
            </a:r>
            <a:endParaRPr/>
          </a:p>
        </p:txBody>
      </p:sp>
      <p:pic>
        <p:nvPicPr>
          <p:cNvPr descr="image.png" id="760" name="Google Shape;760;p53"/>
          <p:cNvPicPr preferRelativeResize="0"/>
          <p:nvPr/>
        </p:nvPicPr>
        <p:blipFill rotWithShape="1">
          <a:blip r:embed="rId3">
            <a:alphaModFix/>
          </a:blip>
          <a:srcRect b="0" l="0" r="0" t="0"/>
          <a:stretch/>
        </p:blipFill>
        <p:spPr>
          <a:xfrm>
            <a:off x="484414" y="1385334"/>
            <a:ext cx="266700" cy="266700"/>
          </a:xfrm>
          <a:prstGeom prst="rect">
            <a:avLst/>
          </a:prstGeom>
          <a:noFill/>
          <a:ln>
            <a:noFill/>
          </a:ln>
        </p:spPr>
      </p:pic>
      <p:sp>
        <p:nvSpPr>
          <p:cNvPr id="761" name="Google Shape;761;p53"/>
          <p:cNvSpPr txBox="1"/>
          <p:nvPr/>
        </p:nvSpPr>
        <p:spPr>
          <a:xfrm>
            <a:off x="838200" y="2711831"/>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아티팩트:</a:t>
            </a:r>
            <a:r>
              <a:rPr b="0" i="0" lang="en-US" sz="1425" u="none" cap="none" strike="noStrike">
                <a:solidFill>
                  <a:srgbClr val="334155"/>
                </a:solidFill>
                <a:latin typeface="Noto Sans KR"/>
                <a:ea typeface="Noto Sans KR"/>
                <a:cs typeface="Noto Sans KR"/>
                <a:sym typeface="Noto Sans KR"/>
              </a:rPr>
              <a:t> 변환 과정에서 화면이 찢어지거나 번짐, 깜빡임(Flickering)이 발생합니다.</a:t>
            </a:r>
            <a:endParaRPr/>
          </a:p>
        </p:txBody>
      </p:sp>
      <p:sp>
        <p:nvSpPr>
          <p:cNvPr id="762" name="Google Shape;762;p53"/>
          <p:cNvSpPr txBox="1"/>
          <p:nvPr/>
        </p:nvSpPr>
        <p:spPr>
          <a:xfrm>
            <a:off x="838200" y="3488600"/>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드리프트(Drift):</a:t>
            </a:r>
            <a:r>
              <a:rPr b="0" i="0" lang="en-US" sz="1425" u="none" cap="none" strike="noStrike">
                <a:solidFill>
                  <a:srgbClr val="334155"/>
                </a:solidFill>
                <a:latin typeface="Noto Sans KR"/>
                <a:ea typeface="Noto Sans KR"/>
                <a:cs typeface="Noto Sans KR"/>
                <a:sym typeface="Noto Sans KR"/>
              </a:rPr>
              <a:t> 영상이 30초 이상 길어질수록 품질이 서서히 무너지며 이상하게 변합니다.</a:t>
            </a:r>
            <a:endParaRPr/>
          </a:p>
        </p:txBody>
      </p:sp>
      <p:sp>
        <p:nvSpPr>
          <p:cNvPr id="763" name="Google Shape;763;p53"/>
          <p:cNvSpPr txBox="1"/>
          <p:nvPr/>
        </p:nvSpPr>
        <p:spPr>
          <a:xfrm>
            <a:off x="838200" y="4265368"/>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디테일 손실:</a:t>
            </a:r>
            <a:r>
              <a:rPr b="0" i="0" lang="en-US" sz="1425" u="none" cap="none" strike="noStrike">
                <a:solidFill>
                  <a:srgbClr val="334155"/>
                </a:solidFill>
                <a:latin typeface="Noto Sans KR"/>
                <a:ea typeface="Noto Sans KR"/>
                <a:cs typeface="Noto Sans KR"/>
                <a:sym typeface="Noto Sans KR"/>
              </a:rPr>
              <a:t> 손가락, 눈동자, 배경의 텍스트 글자들이 뭉개지기 쉽습니다.</a:t>
            </a:r>
            <a:endParaRPr/>
          </a:p>
        </p:txBody>
      </p:sp>
      <p:sp>
        <p:nvSpPr>
          <p:cNvPr id="764" name="Google Shape;764;p53"/>
          <p:cNvSpPr txBox="1"/>
          <p:nvPr/>
        </p:nvSpPr>
        <p:spPr>
          <a:xfrm>
            <a:off x="838200" y="5031145"/>
            <a:ext cx="50196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복잡도 한계:</a:t>
            </a:r>
            <a:r>
              <a:rPr b="0" i="0" lang="en-US" sz="1425" u="none" cap="none" strike="noStrike">
                <a:solidFill>
                  <a:srgbClr val="334155"/>
                </a:solidFill>
                <a:latin typeface="Noto Sans KR"/>
                <a:ea typeface="Noto Sans KR"/>
                <a:cs typeface="Noto Sans KR"/>
                <a:sym typeface="Noto Sans KR"/>
              </a:rPr>
              <a:t> 사람이 너무 많거나 배경이 복잡하면 처리가 불안정해집니다.</a:t>
            </a:r>
            <a:endParaRPr/>
          </a:p>
        </p:txBody>
      </p:sp>
      <p:pic>
        <p:nvPicPr>
          <p:cNvPr descr="image.png" id="765" name="Google Shape;765;p53"/>
          <p:cNvPicPr preferRelativeResize="0"/>
          <p:nvPr/>
        </p:nvPicPr>
        <p:blipFill rotWithShape="1">
          <a:blip r:embed="rId4">
            <a:alphaModFix/>
          </a:blip>
          <a:srcRect b="0" l="0" r="0" t="0"/>
          <a:stretch/>
        </p:blipFill>
        <p:spPr>
          <a:xfrm>
            <a:off x="571500" y="2754694"/>
            <a:ext cx="133350" cy="190500"/>
          </a:xfrm>
          <a:prstGeom prst="rect">
            <a:avLst/>
          </a:prstGeom>
          <a:noFill/>
          <a:ln>
            <a:noFill/>
          </a:ln>
        </p:spPr>
      </p:pic>
      <p:pic>
        <p:nvPicPr>
          <p:cNvPr descr="image.png" id="766" name="Google Shape;766;p53"/>
          <p:cNvPicPr preferRelativeResize="0"/>
          <p:nvPr/>
        </p:nvPicPr>
        <p:blipFill rotWithShape="1">
          <a:blip r:embed="rId4">
            <a:alphaModFix/>
          </a:blip>
          <a:srcRect b="0" l="0" r="0" t="0"/>
          <a:stretch/>
        </p:blipFill>
        <p:spPr>
          <a:xfrm>
            <a:off x="571500" y="3531462"/>
            <a:ext cx="133350" cy="190500"/>
          </a:xfrm>
          <a:prstGeom prst="rect">
            <a:avLst/>
          </a:prstGeom>
          <a:noFill/>
          <a:ln>
            <a:noFill/>
          </a:ln>
        </p:spPr>
      </p:pic>
      <p:pic>
        <p:nvPicPr>
          <p:cNvPr descr="image.png" id="767" name="Google Shape;767;p53"/>
          <p:cNvPicPr preferRelativeResize="0"/>
          <p:nvPr/>
        </p:nvPicPr>
        <p:blipFill rotWithShape="1">
          <a:blip r:embed="rId4">
            <a:alphaModFix/>
          </a:blip>
          <a:srcRect b="0" l="0" r="0" t="0"/>
          <a:stretch/>
        </p:blipFill>
        <p:spPr>
          <a:xfrm>
            <a:off x="571500" y="4308231"/>
            <a:ext cx="133350" cy="190500"/>
          </a:xfrm>
          <a:prstGeom prst="rect">
            <a:avLst/>
          </a:prstGeom>
          <a:noFill/>
          <a:ln>
            <a:noFill/>
          </a:ln>
        </p:spPr>
      </p:pic>
      <p:pic>
        <p:nvPicPr>
          <p:cNvPr descr="image.png" id="768" name="Google Shape;768;p53"/>
          <p:cNvPicPr preferRelativeResize="0"/>
          <p:nvPr/>
        </p:nvPicPr>
        <p:blipFill rotWithShape="1">
          <a:blip r:embed="rId4">
            <a:alphaModFix/>
          </a:blip>
          <a:srcRect b="0" l="0" r="0" t="0"/>
          <a:stretch/>
        </p:blipFill>
        <p:spPr>
          <a:xfrm>
            <a:off x="571500" y="5074008"/>
            <a:ext cx="133350" cy="190500"/>
          </a:xfrm>
          <a:prstGeom prst="rect">
            <a:avLst/>
          </a:prstGeom>
          <a:noFill/>
          <a:ln>
            <a:noFill/>
          </a:ln>
        </p:spPr>
      </p:pic>
      <p:sp>
        <p:nvSpPr>
          <p:cNvPr id="769" name="Google Shape;769;p53"/>
          <p:cNvSpPr txBox="1"/>
          <p:nvPr/>
        </p:nvSpPr>
        <p:spPr>
          <a:xfrm>
            <a:off x="571500" y="306288"/>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V2V의 기술적·실용적 한계</a:t>
            </a:r>
            <a:endParaRPr/>
          </a:p>
        </p:txBody>
      </p:sp>
      <p:sp>
        <p:nvSpPr>
          <p:cNvPr id="770" name="Google Shape;770;p53"/>
          <p:cNvSpPr/>
          <p:nvPr/>
        </p:nvSpPr>
        <p:spPr>
          <a:xfrm>
            <a:off x="571500" y="953988"/>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771" name="Google Shape;771;p53" title="나루토춤.mp4">
            <a:hlinkClick r:id="rId5"/>
          </p:cNvPr>
          <p:cNvPicPr preferRelativeResize="0"/>
          <p:nvPr/>
        </p:nvPicPr>
        <p:blipFill>
          <a:blip r:embed="rId6">
            <a:alphaModFix/>
          </a:blip>
          <a:stretch>
            <a:fillRect/>
          </a:stretch>
        </p:blipFill>
        <p:spPr>
          <a:xfrm>
            <a:off x="6274500" y="1217028"/>
            <a:ext cx="5898600" cy="4423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1"/>
                                        </p:tgtEl>
                                        <p:attrNameLst>
                                          <p:attrName>style.visibility</p:attrName>
                                        </p:attrNameLst>
                                      </p:cBhvr>
                                      <p:to>
                                        <p:strVal val="visible"/>
                                      </p:to>
                                    </p:set>
                                    <p:animEffect filter="fade" transition="in">
                                      <p:cBhvr>
                                        <p:cTn dur="1000"/>
                                        <p:tgtEl>
                                          <p:spTgt spid="7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5" name="Shape 775"/>
        <p:cNvGrpSpPr/>
        <p:nvPr/>
      </p:nvGrpSpPr>
      <p:grpSpPr>
        <a:xfrm>
          <a:off x="0" y="0"/>
          <a:ext cx="0" cy="0"/>
          <a:chOff x="0" y="0"/>
          <a:chExt cx="0" cy="0"/>
        </a:xfrm>
      </p:grpSpPr>
      <p:sp>
        <p:nvSpPr>
          <p:cNvPr id="776" name="Google Shape;776;p54"/>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4</a:t>
            </a:r>
            <a:endParaRPr/>
          </a:p>
        </p:txBody>
      </p:sp>
      <p:sp>
        <p:nvSpPr>
          <p:cNvPr id="777" name="Google Shape;777;p54"/>
          <p:cNvSpPr txBox="1"/>
          <p:nvPr/>
        </p:nvSpPr>
        <p:spPr>
          <a:xfrm>
            <a:off x="295275" y="2863750"/>
            <a:ext cx="11601600" cy="1699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Clr>
                <a:srgbClr val="000000"/>
              </a:buClr>
              <a:buFont typeface="Arial"/>
              <a:buNone/>
            </a:pPr>
            <a:r>
              <a:rPr b="1" lang="en-US" sz="4800">
                <a:solidFill>
                  <a:srgbClr val="1B5E20"/>
                </a:solidFill>
                <a:latin typeface="Noto Sans KR"/>
                <a:ea typeface="Noto Sans KR"/>
                <a:cs typeface="Noto Sans KR"/>
                <a:sym typeface="Noto Sans KR"/>
              </a:rPr>
              <a:t>영상 생성 실습</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p:txBody>
      </p:sp>
      <p:sp>
        <p:nvSpPr>
          <p:cNvPr id="778" name="Google Shape;778;p54"/>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79" name="Google Shape;779;p54"/>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lang="en-US" sz="1800">
                <a:solidFill>
                  <a:srgbClr val="475569"/>
                </a:solidFill>
                <a:latin typeface="Noto Sans KR"/>
                <a:ea typeface="Noto Sans KR"/>
                <a:cs typeface="Noto Sans KR"/>
                <a:sym typeface="Noto Sans KR"/>
              </a:rPr>
              <a:t>"</a:t>
            </a:r>
            <a:r>
              <a:rPr lang="en-US" sz="1800">
                <a:solidFill>
                  <a:srgbClr val="475569"/>
                </a:solidFill>
                <a:latin typeface="Noto Sans KR"/>
                <a:ea typeface="Noto Sans KR"/>
                <a:cs typeface="Noto Sans KR"/>
                <a:sym typeface="Noto Sans KR"/>
              </a:rPr>
              <a:t>나만의 이야기를 인공지능을 활용하여 생성</a:t>
            </a:r>
            <a:r>
              <a:rPr lang="en-US" sz="1800">
                <a:solidFill>
                  <a:srgbClr val="475569"/>
                </a:solidFill>
                <a:latin typeface="Noto Sans KR"/>
                <a:ea typeface="Noto Sans KR"/>
                <a:cs typeface="Noto Sans KR"/>
                <a:sym typeface="Noto Sans KR"/>
              </a:rPr>
              <a:t>"</a:t>
            </a:r>
            <a:endParaRPr sz="1800">
              <a:solidFill>
                <a:srgbClr val="475569"/>
              </a:solidFill>
              <a:latin typeface="Noto Sans KR"/>
              <a:ea typeface="Noto Sans KR"/>
              <a:cs typeface="Noto Sans KR"/>
              <a:sym typeface="Noto Sans K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83" name="Shape 783"/>
        <p:cNvGrpSpPr/>
        <p:nvPr/>
      </p:nvGrpSpPr>
      <p:grpSpPr>
        <a:xfrm>
          <a:off x="0" y="0"/>
          <a:ext cx="0" cy="0"/>
          <a:chOff x="0" y="0"/>
          <a:chExt cx="0" cy="0"/>
        </a:xfrm>
      </p:grpSpPr>
      <p:pic>
        <p:nvPicPr>
          <p:cNvPr descr="image.png" id="784" name="Google Shape;784;p55"/>
          <p:cNvPicPr preferRelativeResize="0"/>
          <p:nvPr/>
        </p:nvPicPr>
        <p:blipFill rotWithShape="1">
          <a:blip r:embed="rId3">
            <a:alphaModFix/>
          </a:blip>
          <a:srcRect b="0" l="0" r="0" t="0"/>
          <a:stretch/>
        </p:blipFill>
        <p:spPr>
          <a:xfrm>
            <a:off x="762000" y="4230819"/>
            <a:ext cx="6115050" cy="1359991"/>
          </a:xfrm>
          <a:prstGeom prst="rect">
            <a:avLst/>
          </a:prstGeom>
          <a:noFill/>
          <a:ln>
            <a:noFill/>
          </a:ln>
        </p:spPr>
      </p:pic>
      <p:pic>
        <p:nvPicPr>
          <p:cNvPr descr="image.png" id="785" name="Google Shape;785;p55"/>
          <p:cNvPicPr preferRelativeResize="0"/>
          <p:nvPr/>
        </p:nvPicPr>
        <p:blipFill rotWithShape="1">
          <a:blip r:embed="rId4">
            <a:alphaModFix/>
          </a:blip>
          <a:srcRect b="0" l="0" r="0" t="0"/>
          <a:stretch/>
        </p:blipFill>
        <p:spPr>
          <a:xfrm>
            <a:off x="762000" y="5781304"/>
            <a:ext cx="6115050" cy="866275"/>
          </a:xfrm>
          <a:prstGeom prst="rect">
            <a:avLst/>
          </a:prstGeom>
          <a:noFill/>
          <a:ln>
            <a:noFill/>
          </a:ln>
        </p:spPr>
      </p:pic>
      <p:pic>
        <p:nvPicPr>
          <p:cNvPr descr="image.png" id="786" name="Google Shape;786;p55"/>
          <p:cNvPicPr preferRelativeResize="0"/>
          <p:nvPr/>
        </p:nvPicPr>
        <p:blipFill rotWithShape="1">
          <a:blip r:embed="rId5">
            <a:alphaModFix/>
          </a:blip>
          <a:srcRect b="0" l="0" r="0" t="0"/>
          <a:stretch/>
        </p:blipFill>
        <p:spPr>
          <a:xfrm>
            <a:off x="7353300" y="2408336"/>
            <a:ext cx="4076700" cy="4572000"/>
          </a:xfrm>
          <a:prstGeom prst="rect">
            <a:avLst/>
          </a:prstGeom>
          <a:noFill/>
          <a:ln>
            <a:noFill/>
          </a:ln>
        </p:spPr>
      </p:pic>
      <p:sp>
        <p:nvSpPr>
          <p:cNvPr id="787" name="Google Shape;787;p55"/>
          <p:cNvSpPr txBox="1"/>
          <p:nvPr/>
        </p:nvSpPr>
        <p:spPr>
          <a:xfrm>
            <a:off x="762000" y="571500"/>
            <a:ext cx="112014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64E3B"/>
                </a:solidFill>
                <a:latin typeface="Noto Sans KR"/>
                <a:ea typeface="Noto Sans KR"/>
                <a:cs typeface="Noto Sans KR"/>
                <a:sym typeface="Noto Sans KR"/>
              </a:rPr>
              <a:t>Kling 최신 버전 — VIDEO 3.0 / Omni</a:t>
            </a:r>
            <a:endParaRPr/>
          </a:p>
        </p:txBody>
      </p:sp>
      <p:sp>
        <p:nvSpPr>
          <p:cNvPr id="788" name="Google Shape;788;p55"/>
          <p:cNvSpPr/>
          <p:nvPr/>
        </p:nvSpPr>
        <p:spPr>
          <a:xfrm>
            <a:off x="762000" y="1266825"/>
            <a:ext cx="10668000" cy="28500"/>
          </a:xfrm>
          <a:prstGeom prst="rect">
            <a:avLst/>
          </a:prstGeom>
          <a:solidFill>
            <a:srgbClr val="064E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89" name="Google Shape;789;p55"/>
          <p:cNvSpPr txBox="1"/>
          <p:nvPr/>
        </p:nvSpPr>
        <p:spPr>
          <a:xfrm>
            <a:off x="762000" y="1555506"/>
            <a:ext cx="61152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Kuaishou의 최신 비디오 라인업은 </a:t>
            </a:r>
            <a:r>
              <a:rPr b="1" i="0" lang="en-US" sz="1425" u="none" cap="none" strike="noStrike">
                <a:solidFill>
                  <a:srgbClr val="334155"/>
                </a:solidFill>
                <a:latin typeface="Noto Sans KR"/>
                <a:ea typeface="Noto Sans KR"/>
                <a:cs typeface="Noto Sans KR"/>
                <a:sym typeface="Noto Sans KR"/>
              </a:rPr>
              <a:t>Kling VIDEO 3.0</a:t>
            </a:r>
            <a:r>
              <a:rPr b="0" i="0" lang="en-US" sz="1425" u="none" cap="none" strike="noStrike">
                <a:solidFill>
                  <a:srgbClr val="334155"/>
                </a:solidFill>
                <a:latin typeface="Noto Sans KR"/>
                <a:ea typeface="Noto Sans KR"/>
                <a:cs typeface="Noto Sans KR"/>
                <a:sym typeface="Noto Sans KR"/>
              </a:rPr>
              <a:t>과 </a:t>
            </a:r>
            <a:r>
              <a:rPr b="1" i="0" lang="en-US" sz="1425" u="none" cap="none" strike="noStrike">
                <a:solidFill>
                  <a:srgbClr val="334155"/>
                </a:solidFill>
                <a:latin typeface="Noto Sans KR"/>
                <a:ea typeface="Noto Sans KR"/>
                <a:cs typeface="Noto Sans KR"/>
                <a:sym typeface="Noto Sans KR"/>
              </a:rPr>
              <a:t>VIDEO 3.0 Omni</a:t>
            </a:r>
            <a:endParaRPr/>
          </a:p>
        </p:txBody>
      </p:sp>
      <p:sp>
        <p:nvSpPr>
          <p:cNvPr id="790" name="Google Shape;790;p55"/>
          <p:cNvSpPr txBox="1"/>
          <p:nvPr/>
        </p:nvSpPr>
        <p:spPr>
          <a:xfrm>
            <a:off x="762000" y="1925579"/>
            <a:ext cx="64209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64E3B"/>
                </a:solidFill>
                <a:latin typeface="Noto Sans KR"/>
                <a:ea typeface="Noto Sans KR"/>
                <a:cs typeface="Noto Sans KR"/>
                <a:sym typeface="Noto Sans KR"/>
              </a:rPr>
              <a:t>핵심 특징 및 스펙</a:t>
            </a:r>
            <a:endParaRPr/>
          </a:p>
        </p:txBody>
      </p:sp>
      <p:sp>
        <p:nvSpPr>
          <p:cNvPr id="791" name="Google Shape;791;p55"/>
          <p:cNvSpPr txBox="1"/>
          <p:nvPr/>
        </p:nvSpPr>
        <p:spPr>
          <a:xfrm>
            <a:off x="952500" y="2376968"/>
            <a:ext cx="59247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기능:</a:t>
            </a:r>
            <a:r>
              <a:rPr b="0" i="0" lang="en-US" sz="1425" u="none" cap="none" strike="noStrike">
                <a:solidFill>
                  <a:srgbClr val="334155"/>
                </a:solidFill>
                <a:latin typeface="Noto Sans KR"/>
                <a:ea typeface="Noto Sans KR"/>
                <a:cs typeface="Noto Sans KR"/>
                <a:sym typeface="Noto Sans KR"/>
              </a:rPr>
              <a:t> Multi-Shot, Native audio, 시작/끝 프레임 지정, 엘리먼트 참조, 다국어 대사 및 억양 지원</a:t>
            </a:r>
            <a:endParaRPr/>
          </a:p>
        </p:txBody>
      </p:sp>
      <p:sp>
        <p:nvSpPr>
          <p:cNvPr id="792" name="Google Shape;792;p55"/>
          <p:cNvSpPr txBox="1"/>
          <p:nvPr/>
        </p:nvSpPr>
        <p:spPr>
          <a:xfrm>
            <a:off x="952500" y="3070209"/>
            <a:ext cx="59247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스펙:</a:t>
            </a:r>
            <a:r>
              <a:rPr b="0" i="0" lang="en-US" sz="1425" u="none" cap="none" strike="noStrike">
                <a:solidFill>
                  <a:srgbClr val="334155"/>
                </a:solidFill>
                <a:latin typeface="Noto Sans KR"/>
                <a:ea typeface="Noto Sans KR"/>
                <a:cs typeface="Noto Sans KR"/>
                <a:sym typeface="Noto Sans KR"/>
              </a:rPr>
              <a:t> 3–15초 생성, 720p / 1080p 지원</a:t>
            </a:r>
            <a:endParaRPr/>
          </a:p>
        </p:txBody>
      </p:sp>
      <p:sp>
        <p:nvSpPr>
          <p:cNvPr id="793" name="Google Shape;793;p55"/>
          <p:cNvSpPr txBox="1"/>
          <p:nvPr/>
        </p:nvSpPr>
        <p:spPr>
          <a:xfrm>
            <a:off x="952500" y="3473980"/>
            <a:ext cx="59247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VIDEO 3.0은 3인 이상 멀티 캐릭터 장면에 강하며, Omni는 비디오 엘리먼트와 보이스 바인딩으로 일관성 제어가 강력함</a:t>
            </a:r>
            <a:endParaRPr/>
          </a:p>
        </p:txBody>
      </p:sp>
      <p:sp>
        <p:nvSpPr>
          <p:cNvPr id="794" name="Google Shape;794;p55"/>
          <p:cNvSpPr txBox="1"/>
          <p:nvPr/>
        </p:nvSpPr>
        <p:spPr>
          <a:xfrm>
            <a:off x="1047750" y="4421319"/>
            <a:ext cx="58707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47857"/>
                </a:solidFill>
                <a:latin typeface="Noto Sans KR"/>
                <a:ea typeface="Noto Sans KR"/>
                <a:cs typeface="Noto Sans KR"/>
                <a:sym typeface="Noto Sans KR"/>
              </a:rPr>
              <a:t>💡 핵심 강점: "연출 가능한 일관성"</a:t>
            </a:r>
            <a:endParaRPr/>
          </a:p>
        </p:txBody>
      </p:sp>
      <p:sp>
        <p:nvSpPr>
          <p:cNvPr id="795" name="Google Shape;795;p55"/>
          <p:cNvSpPr txBox="1"/>
          <p:nvPr/>
        </p:nvSpPr>
        <p:spPr>
          <a:xfrm>
            <a:off x="1047750" y="4821369"/>
            <a:ext cx="55911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064E3B"/>
                </a:solidFill>
                <a:latin typeface="Noto Sans KR"/>
                <a:ea typeface="Noto Sans KR"/>
                <a:cs typeface="Noto Sans KR"/>
                <a:sym typeface="Noto Sans KR"/>
              </a:rPr>
              <a:t>단일 컷 생성보다는 </a:t>
            </a:r>
            <a:r>
              <a:rPr b="1" i="0" lang="en-US" sz="1425" u="none" cap="none" strike="noStrike">
                <a:solidFill>
                  <a:srgbClr val="064E3B"/>
                </a:solidFill>
                <a:latin typeface="Noto Sans KR"/>
                <a:ea typeface="Noto Sans KR"/>
                <a:cs typeface="Noto Sans KR"/>
                <a:sym typeface="Noto Sans KR"/>
              </a:rPr>
              <a:t>스토리보드형 멀티샷 구성</a:t>
            </a:r>
            <a:r>
              <a:rPr b="0" i="0" lang="en-US" sz="1425" u="none" cap="none" strike="noStrike">
                <a:solidFill>
                  <a:srgbClr val="064E3B"/>
                </a:solidFill>
                <a:latin typeface="Noto Sans KR"/>
                <a:ea typeface="Noto Sans KR"/>
                <a:cs typeface="Noto Sans KR"/>
                <a:sym typeface="Noto Sans KR"/>
              </a:rPr>
              <a:t>과 캐릭터/오브젝트/보이스의 일관성(Consistency) 유지에 가장 특화</a:t>
            </a:r>
            <a:endParaRPr/>
          </a:p>
        </p:txBody>
      </p:sp>
      <p:sp>
        <p:nvSpPr>
          <p:cNvPr id="796" name="Google Shape;796;p55"/>
          <p:cNvSpPr txBox="1"/>
          <p:nvPr/>
        </p:nvSpPr>
        <p:spPr>
          <a:xfrm>
            <a:off x="962025" y="5962286"/>
            <a:ext cx="57150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 가격 </a:t>
            </a:r>
            <a:endParaRPr/>
          </a:p>
        </p:txBody>
      </p:sp>
      <p:sp>
        <p:nvSpPr>
          <p:cNvPr id="797" name="Google Shape;797;p55"/>
          <p:cNvSpPr txBox="1"/>
          <p:nvPr/>
        </p:nvSpPr>
        <p:spPr>
          <a:xfrm>
            <a:off x="962025" y="6299382"/>
            <a:ext cx="5715000" cy="184800"/>
          </a:xfrm>
          <a:prstGeom prst="rect">
            <a:avLst/>
          </a:prstGeom>
          <a:noFill/>
          <a:ln>
            <a:noFill/>
          </a:ln>
        </p:spPr>
        <p:txBody>
          <a:bodyPr anchorCtr="0" anchor="t" bIns="0" lIns="0" spcFirstLastPara="1" rIns="0" wrap="square" tIns="0">
            <a:spAutoFit/>
          </a:bodyPr>
          <a:lstStyle/>
          <a:p>
            <a:pPr indent="0" lvl="0" marL="0" marR="0" rtl="0" algn="l">
              <a:lnSpc>
                <a:spcPct val="106666"/>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 웹앱 구독: 월 약 </a:t>
            </a:r>
            <a:r>
              <a:rPr b="1" i="0" lang="en-US" sz="1200" u="none" cap="none" strike="noStrike">
                <a:solidFill>
                  <a:srgbClr val="334155"/>
                </a:solidFill>
                <a:latin typeface="Noto Sans KR"/>
                <a:ea typeface="Noto Sans KR"/>
                <a:cs typeface="Noto Sans KR"/>
                <a:sym typeface="Noto Sans KR"/>
              </a:rPr>
              <a:t>9,800원</a:t>
            </a:r>
            <a:r>
              <a:rPr b="0" i="0" lang="en-US" sz="1200" u="none" cap="none" strike="noStrike">
                <a:solidFill>
                  <a:srgbClr val="334155"/>
                </a:solidFill>
                <a:latin typeface="Noto Sans KR"/>
                <a:ea typeface="Noto Sans KR"/>
                <a:cs typeface="Noto Sans KR"/>
                <a:sym typeface="Noto Sans KR"/>
              </a:rPr>
              <a:t> ($6.99)부터</a:t>
            </a:r>
            <a:endParaRPr/>
          </a:p>
        </p:txBody>
      </p:sp>
      <p:sp>
        <p:nvSpPr>
          <p:cNvPr id="798" name="Google Shape;798;p55"/>
          <p:cNvSpPr txBox="1"/>
          <p:nvPr/>
        </p:nvSpPr>
        <p:spPr>
          <a:xfrm>
            <a:off x="762000" y="2357918"/>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sp>
        <p:nvSpPr>
          <p:cNvPr id="799" name="Google Shape;799;p55"/>
          <p:cNvSpPr txBox="1"/>
          <p:nvPr/>
        </p:nvSpPr>
        <p:spPr>
          <a:xfrm>
            <a:off x="762000" y="3051159"/>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sp>
        <p:nvSpPr>
          <p:cNvPr id="800" name="Google Shape;800;p55"/>
          <p:cNvSpPr txBox="1"/>
          <p:nvPr/>
        </p:nvSpPr>
        <p:spPr>
          <a:xfrm>
            <a:off x="762000" y="3454930"/>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pic>
        <p:nvPicPr>
          <p:cNvPr id="801" name="Google Shape;801;p55"/>
          <p:cNvPicPr preferRelativeResize="0"/>
          <p:nvPr/>
        </p:nvPicPr>
        <p:blipFill>
          <a:blip r:embed="rId6">
            <a:alphaModFix/>
          </a:blip>
          <a:stretch>
            <a:fillRect/>
          </a:stretch>
        </p:blipFill>
        <p:spPr>
          <a:xfrm>
            <a:off x="7182901" y="2408334"/>
            <a:ext cx="5009101" cy="281761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5" name="Shape 805"/>
        <p:cNvGrpSpPr/>
        <p:nvPr/>
      </p:nvGrpSpPr>
      <p:grpSpPr>
        <a:xfrm>
          <a:off x="0" y="0"/>
          <a:ext cx="0" cy="0"/>
          <a:chOff x="0" y="0"/>
          <a:chExt cx="0" cy="0"/>
        </a:xfrm>
      </p:grpSpPr>
      <p:pic>
        <p:nvPicPr>
          <p:cNvPr descr="image.png" id="806" name="Google Shape;806;p56"/>
          <p:cNvPicPr preferRelativeResize="0"/>
          <p:nvPr/>
        </p:nvPicPr>
        <p:blipFill rotWithShape="1">
          <a:blip r:embed="rId3">
            <a:alphaModFix/>
          </a:blip>
          <a:srcRect b="0" l="0" r="0" t="0"/>
          <a:stretch/>
        </p:blipFill>
        <p:spPr>
          <a:xfrm>
            <a:off x="762000" y="4926234"/>
            <a:ext cx="4572000" cy="1649462"/>
          </a:xfrm>
          <a:prstGeom prst="rect">
            <a:avLst/>
          </a:prstGeom>
          <a:noFill/>
          <a:ln>
            <a:noFill/>
          </a:ln>
        </p:spPr>
      </p:pic>
      <p:sp>
        <p:nvSpPr>
          <p:cNvPr id="807" name="Google Shape;807;p56"/>
          <p:cNvSpPr txBox="1"/>
          <p:nvPr/>
        </p:nvSpPr>
        <p:spPr>
          <a:xfrm>
            <a:off x="762000" y="571500"/>
            <a:ext cx="4800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64E3B"/>
                </a:solidFill>
                <a:latin typeface="Noto Sans KR"/>
                <a:ea typeface="Noto Sans KR"/>
                <a:cs typeface="Noto Sans KR"/>
                <a:sym typeface="Noto Sans KR"/>
              </a:rPr>
              <a:t>Veo 최신 버전 — Veo 3.1 </a:t>
            </a:r>
            <a:endParaRPr/>
          </a:p>
        </p:txBody>
      </p:sp>
      <p:sp>
        <p:nvSpPr>
          <p:cNvPr id="808" name="Google Shape;808;p56"/>
          <p:cNvSpPr/>
          <p:nvPr/>
        </p:nvSpPr>
        <p:spPr>
          <a:xfrm>
            <a:off x="762000" y="1324725"/>
            <a:ext cx="4572000" cy="28500"/>
          </a:xfrm>
          <a:prstGeom prst="rect">
            <a:avLst/>
          </a:prstGeom>
          <a:solidFill>
            <a:srgbClr val="064E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09" name="Google Shape;809;p56"/>
          <p:cNvSpPr txBox="1"/>
          <p:nvPr/>
        </p:nvSpPr>
        <p:spPr>
          <a:xfrm>
            <a:off x="762000" y="1646360"/>
            <a:ext cx="45720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Google DeepMind의 최신 라인업은 </a:t>
            </a:r>
            <a:r>
              <a:rPr b="1" i="0" lang="en-US" sz="1425" u="none" cap="none" strike="noStrike">
                <a:solidFill>
                  <a:srgbClr val="334155"/>
                </a:solidFill>
                <a:latin typeface="Noto Sans KR"/>
                <a:ea typeface="Noto Sans KR"/>
                <a:cs typeface="Noto Sans KR"/>
                <a:sym typeface="Noto Sans KR"/>
              </a:rPr>
              <a:t>Veo 3.1 / 3.1 Fast / 3.1 Lite</a:t>
            </a:r>
            <a:r>
              <a:rPr b="0" i="0" lang="en-US" sz="1425" u="none" cap="none" strike="noStrike">
                <a:solidFill>
                  <a:srgbClr val="334155"/>
                </a:solidFill>
                <a:latin typeface="Noto Sans KR"/>
                <a:ea typeface="Noto Sans KR"/>
                <a:cs typeface="Noto Sans KR"/>
                <a:sym typeface="Noto Sans KR"/>
              </a:rPr>
              <a:t> 입니다.</a:t>
            </a:r>
            <a:endParaRPr/>
          </a:p>
        </p:txBody>
      </p:sp>
      <p:sp>
        <p:nvSpPr>
          <p:cNvPr id="810" name="Google Shape;810;p56"/>
          <p:cNvSpPr txBox="1"/>
          <p:nvPr/>
        </p:nvSpPr>
        <p:spPr>
          <a:xfrm>
            <a:off x="762000" y="2558676"/>
            <a:ext cx="15303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64E3B"/>
                </a:solidFill>
                <a:latin typeface="Noto Sans KR"/>
                <a:ea typeface="Noto Sans KR"/>
                <a:cs typeface="Noto Sans KR"/>
                <a:sym typeface="Noto Sans KR"/>
              </a:rPr>
              <a:t>핵심 특징 및 스펙</a:t>
            </a:r>
            <a:endParaRPr/>
          </a:p>
        </p:txBody>
      </p:sp>
      <p:sp>
        <p:nvSpPr>
          <p:cNvPr id="811" name="Google Shape;811;p56"/>
          <p:cNvSpPr txBox="1"/>
          <p:nvPr/>
        </p:nvSpPr>
        <p:spPr>
          <a:xfrm>
            <a:off x="895350" y="3160656"/>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812" name="Google Shape;812;p56"/>
          <p:cNvSpPr txBox="1"/>
          <p:nvPr/>
        </p:nvSpPr>
        <p:spPr>
          <a:xfrm>
            <a:off x="952500" y="3158751"/>
            <a:ext cx="43815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Native audio, 16:9 및 9:16 비율 지원</a:t>
            </a:r>
            <a:endParaRPr/>
          </a:p>
        </p:txBody>
      </p:sp>
      <p:sp>
        <p:nvSpPr>
          <p:cNvPr id="813" name="Google Shape;813;p56"/>
          <p:cNvSpPr txBox="1"/>
          <p:nvPr/>
        </p:nvSpPr>
        <p:spPr>
          <a:xfrm>
            <a:off x="895350" y="3526327"/>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814" name="Google Shape;814;p56"/>
          <p:cNvSpPr txBox="1"/>
          <p:nvPr/>
        </p:nvSpPr>
        <p:spPr>
          <a:xfrm>
            <a:off x="952500" y="3524422"/>
            <a:ext cx="4381500" cy="5700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첫 프레임과 끝 프레임 제어, 최대 3장 레퍼런스, 영상 연장(Extension)</a:t>
            </a:r>
            <a:endParaRPr/>
          </a:p>
        </p:txBody>
      </p:sp>
      <p:sp>
        <p:nvSpPr>
          <p:cNvPr id="815" name="Google Shape;815;p56"/>
          <p:cNvSpPr txBox="1"/>
          <p:nvPr/>
        </p:nvSpPr>
        <p:spPr>
          <a:xfrm>
            <a:off x="895350" y="4181468"/>
            <a:ext cx="57300" cy="21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t>
            </a:r>
            <a:endParaRPr/>
          </a:p>
        </p:txBody>
      </p:sp>
      <p:sp>
        <p:nvSpPr>
          <p:cNvPr id="816" name="Google Shape;816;p56"/>
          <p:cNvSpPr txBox="1"/>
          <p:nvPr/>
        </p:nvSpPr>
        <p:spPr>
          <a:xfrm>
            <a:off x="952500" y="4179563"/>
            <a:ext cx="4381500" cy="219300"/>
          </a:xfrm>
          <a:prstGeom prst="rect">
            <a:avLst/>
          </a:prstGeom>
          <a:noFill/>
          <a:ln>
            <a:noFill/>
          </a:ln>
        </p:spPr>
        <p:txBody>
          <a:bodyPr anchorCtr="0" anchor="t" bIns="0" lIns="5715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4/6/8초, 24fps, </a:t>
            </a:r>
            <a:r>
              <a:rPr b="1" i="0" lang="en-US" sz="1425" u="none" cap="none" strike="noStrike">
                <a:solidFill>
                  <a:srgbClr val="334155"/>
                </a:solidFill>
                <a:latin typeface="Noto Sans KR"/>
                <a:ea typeface="Noto Sans KR"/>
                <a:cs typeface="Noto Sans KR"/>
                <a:sym typeface="Noto Sans KR"/>
              </a:rPr>
              <a:t>최대 4K 해상도</a:t>
            </a:r>
            <a:r>
              <a:rPr b="0" i="0" lang="en-US" sz="1425" u="none" cap="none" strike="noStrike">
                <a:solidFill>
                  <a:srgbClr val="334155"/>
                </a:solidFill>
                <a:latin typeface="Noto Sans KR"/>
                <a:ea typeface="Noto Sans KR"/>
                <a:cs typeface="Noto Sans KR"/>
                <a:sym typeface="Noto Sans KR"/>
              </a:rPr>
              <a:t> 지원</a:t>
            </a:r>
            <a:endParaRPr/>
          </a:p>
        </p:txBody>
      </p:sp>
      <p:sp>
        <p:nvSpPr>
          <p:cNvPr id="817" name="Google Shape;817;p56"/>
          <p:cNvSpPr txBox="1"/>
          <p:nvPr/>
        </p:nvSpPr>
        <p:spPr>
          <a:xfrm>
            <a:off x="1047750" y="5116734"/>
            <a:ext cx="42504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47857"/>
                </a:solidFill>
                <a:latin typeface="Noto Sans KR"/>
                <a:ea typeface="Noto Sans KR"/>
                <a:cs typeface="Noto Sans KR"/>
                <a:sym typeface="Noto Sans KR"/>
              </a:rPr>
              <a:t>💡 핵심 강점: "최고 수준의 4K 사실감"</a:t>
            </a:r>
            <a:endParaRPr/>
          </a:p>
        </p:txBody>
      </p:sp>
      <p:sp>
        <p:nvSpPr>
          <p:cNvPr id="818" name="Google Shape;818;p56"/>
          <p:cNvSpPr txBox="1"/>
          <p:nvPr/>
        </p:nvSpPr>
        <p:spPr>
          <a:xfrm>
            <a:off x="1047750" y="5516784"/>
            <a:ext cx="4048200" cy="921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064E3B"/>
                </a:solidFill>
                <a:latin typeface="Noto Sans KR"/>
                <a:ea typeface="Noto Sans KR"/>
                <a:cs typeface="Noto Sans KR"/>
                <a:sym typeface="Noto Sans KR"/>
              </a:rPr>
              <a:t>사실감, 물리성, 프롬프트 준수력이 뛰어납니다. 특히 레퍼런스 기반의 샷 제어와 연장 기능이 프로덕션 파이프라인 연결에 매우 강합니다.</a:t>
            </a:r>
            <a:endParaRPr/>
          </a:p>
        </p:txBody>
      </p:sp>
      <p:sp>
        <p:nvSpPr>
          <p:cNvPr id="819" name="Google Shape;819;p56"/>
          <p:cNvSpPr txBox="1"/>
          <p:nvPr/>
        </p:nvSpPr>
        <p:spPr>
          <a:xfrm>
            <a:off x="962025" y="7529661"/>
            <a:ext cx="3800400" cy="0"/>
          </a:xfrm>
          <a:prstGeom prst="rect">
            <a:avLst/>
          </a:prstGeom>
          <a:noFill/>
          <a:ln>
            <a:noFill/>
          </a:ln>
        </p:spPr>
        <p:txBody>
          <a:bodyPr anchorCtr="0" anchor="t" bIns="0" lIns="0" spcFirstLastPara="1" rIns="0" wrap="square" tIns="0">
            <a:no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 가격 요약 (Gemini API 오디오 포함 기준)</a:t>
            </a:r>
            <a:endParaRPr/>
          </a:p>
        </p:txBody>
      </p:sp>
      <p:sp>
        <p:nvSpPr>
          <p:cNvPr id="820" name="Google Shape;820;p56"/>
          <p:cNvSpPr txBox="1"/>
          <p:nvPr/>
        </p:nvSpPr>
        <p:spPr>
          <a:xfrm>
            <a:off x="962025" y="7866757"/>
            <a:ext cx="3800400" cy="0"/>
          </a:xfrm>
          <a:prstGeom prst="rect">
            <a:avLst/>
          </a:prstGeom>
          <a:noFill/>
          <a:ln>
            <a:noFill/>
          </a:ln>
        </p:spPr>
        <p:txBody>
          <a:bodyPr anchorCtr="0" anchor="t" bIns="0" lIns="0" spcFirstLastPara="1" rIns="0" wrap="square" tIns="0">
            <a:noAutofit/>
          </a:bodyPr>
          <a:lstStyle/>
          <a:p>
            <a:pPr indent="0" lvl="0" marL="0" marR="0" rtl="0" algn="l">
              <a:lnSpc>
                <a:spcPct val="93277"/>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 </a:t>
            </a:r>
            <a:r>
              <a:rPr b="1" i="0" lang="en-US" sz="1200" u="none" cap="none" strike="noStrike">
                <a:solidFill>
                  <a:srgbClr val="334155"/>
                </a:solidFill>
                <a:latin typeface="Noto Sans KR"/>
                <a:ea typeface="Noto Sans KR"/>
                <a:cs typeface="Noto Sans KR"/>
                <a:sym typeface="Noto Sans KR"/>
              </a:rPr>
              <a:t>Standard:</a:t>
            </a:r>
            <a:r>
              <a:rPr b="0" i="0" lang="en-US" sz="1200" u="none" cap="none" strike="noStrike">
                <a:solidFill>
                  <a:srgbClr val="334155"/>
                </a:solidFill>
                <a:latin typeface="Noto Sans KR"/>
                <a:ea typeface="Noto Sans KR"/>
                <a:cs typeface="Noto Sans KR"/>
                <a:sym typeface="Noto Sans KR"/>
              </a:rPr>
              <a:t> 720/1080p 1초 </a:t>
            </a:r>
            <a:r>
              <a:rPr b="1" i="0" lang="en-US" sz="1200" u="none" cap="none" strike="noStrike">
                <a:solidFill>
                  <a:srgbClr val="334155"/>
                </a:solidFill>
                <a:latin typeface="Noto Sans KR"/>
                <a:ea typeface="Noto Sans KR"/>
                <a:cs typeface="Noto Sans KR"/>
                <a:sym typeface="Noto Sans KR"/>
              </a:rPr>
              <a:t>약 560원</a:t>
            </a:r>
            <a:r>
              <a:rPr b="0" i="0" lang="en-US" sz="1200" u="none" cap="none" strike="noStrike">
                <a:solidFill>
                  <a:srgbClr val="334155"/>
                </a:solidFill>
                <a:latin typeface="Noto Sans KR"/>
                <a:ea typeface="Noto Sans KR"/>
                <a:cs typeface="Noto Sans KR"/>
                <a:sym typeface="Noto Sans KR"/>
              </a:rPr>
              <a:t> | 4K 1초 </a:t>
            </a:r>
            <a:r>
              <a:rPr b="1" i="0" lang="en-US" sz="1200" u="none" cap="none" strike="noStrike">
                <a:solidFill>
                  <a:srgbClr val="334155"/>
                </a:solidFill>
                <a:latin typeface="Noto Sans KR"/>
                <a:ea typeface="Noto Sans KR"/>
                <a:cs typeface="Noto Sans KR"/>
                <a:sym typeface="Noto Sans KR"/>
              </a:rPr>
              <a:t>약 840원</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 </a:t>
            </a:r>
            <a:r>
              <a:rPr b="1" i="0" lang="en-US" sz="1200" u="none" cap="none" strike="noStrike">
                <a:solidFill>
                  <a:srgbClr val="334155"/>
                </a:solidFill>
                <a:latin typeface="Noto Sans KR"/>
                <a:ea typeface="Noto Sans KR"/>
                <a:cs typeface="Noto Sans KR"/>
                <a:sym typeface="Noto Sans KR"/>
              </a:rPr>
              <a:t>Fast:</a:t>
            </a:r>
            <a:r>
              <a:rPr b="0" i="0" lang="en-US" sz="1200" u="none" cap="none" strike="noStrike">
                <a:solidFill>
                  <a:srgbClr val="334155"/>
                </a:solidFill>
                <a:latin typeface="Noto Sans KR"/>
                <a:ea typeface="Noto Sans KR"/>
                <a:cs typeface="Noto Sans KR"/>
                <a:sym typeface="Noto Sans KR"/>
              </a:rPr>
              <a:t> 720p 1초 </a:t>
            </a:r>
            <a:r>
              <a:rPr b="1" i="0" lang="en-US" sz="1200" u="none" cap="none" strike="noStrike">
                <a:solidFill>
                  <a:srgbClr val="334155"/>
                </a:solidFill>
                <a:latin typeface="Noto Sans KR"/>
                <a:ea typeface="Noto Sans KR"/>
                <a:cs typeface="Noto Sans KR"/>
                <a:sym typeface="Noto Sans KR"/>
              </a:rPr>
              <a:t>약 140원</a:t>
            </a:r>
            <a:r>
              <a:rPr b="0" i="0" lang="en-US" sz="1200" u="none" cap="none" strike="noStrike">
                <a:solidFill>
                  <a:srgbClr val="334155"/>
                </a:solidFill>
                <a:latin typeface="Noto Sans KR"/>
                <a:ea typeface="Noto Sans KR"/>
                <a:cs typeface="Noto Sans KR"/>
                <a:sym typeface="Noto Sans KR"/>
              </a:rPr>
              <a:t> | 1080p </a:t>
            </a:r>
            <a:r>
              <a:rPr b="1" i="0" lang="en-US" sz="1200" u="none" cap="none" strike="noStrike">
                <a:solidFill>
                  <a:srgbClr val="334155"/>
                </a:solidFill>
                <a:latin typeface="Noto Sans KR"/>
                <a:ea typeface="Noto Sans KR"/>
                <a:cs typeface="Noto Sans KR"/>
                <a:sym typeface="Noto Sans KR"/>
              </a:rPr>
              <a:t>약 168원</a:t>
            </a:r>
            <a:r>
              <a:rPr b="0" i="0" lang="en-US" sz="1200" u="none" cap="none" strike="noStrike">
                <a:solidFill>
                  <a:srgbClr val="334155"/>
                </a:solidFill>
                <a:latin typeface="Noto Sans KR"/>
                <a:ea typeface="Noto Sans KR"/>
                <a:cs typeface="Noto Sans KR"/>
                <a:sym typeface="Noto Sans KR"/>
              </a:rPr>
              <a:t> | 4K </a:t>
            </a:r>
            <a:r>
              <a:rPr b="1" i="0" lang="en-US" sz="1200" u="none" cap="none" strike="noStrike">
                <a:solidFill>
                  <a:srgbClr val="334155"/>
                </a:solidFill>
                <a:latin typeface="Noto Sans KR"/>
                <a:ea typeface="Noto Sans KR"/>
                <a:cs typeface="Noto Sans KR"/>
                <a:sym typeface="Noto Sans KR"/>
              </a:rPr>
              <a:t>약 420원</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334155"/>
                </a:solidFill>
                <a:latin typeface="Noto Sans KR"/>
                <a:ea typeface="Noto Sans KR"/>
                <a:cs typeface="Noto Sans KR"/>
                <a:sym typeface="Noto Sans KR"/>
              </a:rPr>
              <a:t> • </a:t>
            </a:r>
            <a:r>
              <a:rPr b="1" i="0" lang="en-US" sz="1200" u="none" cap="none" strike="noStrike">
                <a:solidFill>
                  <a:srgbClr val="334155"/>
                </a:solidFill>
                <a:latin typeface="Noto Sans KR"/>
                <a:ea typeface="Noto Sans KR"/>
                <a:cs typeface="Noto Sans KR"/>
                <a:sym typeface="Noto Sans KR"/>
              </a:rPr>
              <a:t>Lite:</a:t>
            </a:r>
            <a:r>
              <a:rPr b="0" i="0" lang="en-US" sz="1200" u="none" cap="none" strike="noStrike">
                <a:solidFill>
                  <a:srgbClr val="334155"/>
                </a:solidFill>
                <a:latin typeface="Noto Sans KR"/>
                <a:ea typeface="Noto Sans KR"/>
                <a:cs typeface="Noto Sans KR"/>
                <a:sym typeface="Noto Sans KR"/>
              </a:rPr>
              <a:t> 720p 1초 </a:t>
            </a:r>
            <a:r>
              <a:rPr b="1" i="0" lang="en-US" sz="1200" u="none" cap="none" strike="noStrike">
                <a:solidFill>
                  <a:srgbClr val="334155"/>
                </a:solidFill>
                <a:latin typeface="Noto Sans KR"/>
                <a:ea typeface="Noto Sans KR"/>
                <a:cs typeface="Noto Sans KR"/>
                <a:sym typeface="Noto Sans KR"/>
              </a:rPr>
              <a:t>약 70원</a:t>
            </a:r>
            <a:r>
              <a:rPr b="0" i="0" lang="en-US" sz="1200" u="none" cap="none" strike="noStrike">
                <a:solidFill>
                  <a:srgbClr val="334155"/>
                </a:solidFill>
                <a:latin typeface="Noto Sans KR"/>
                <a:ea typeface="Noto Sans KR"/>
                <a:cs typeface="Noto Sans KR"/>
                <a:sym typeface="Noto Sans KR"/>
              </a:rPr>
              <a:t> | 1080p </a:t>
            </a:r>
            <a:r>
              <a:rPr b="1" i="0" lang="en-US" sz="1200" u="none" cap="none" strike="noStrike">
                <a:solidFill>
                  <a:srgbClr val="334155"/>
                </a:solidFill>
                <a:latin typeface="Noto Sans KR"/>
                <a:ea typeface="Noto Sans KR"/>
                <a:cs typeface="Noto Sans KR"/>
                <a:sym typeface="Noto Sans KR"/>
              </a:rPr>
              <a:t>약 112원</a:t>
            </a:r>
            <a:endParaRPr/>
          </a:p>
        </p:txBody>
      </p:sp>
      <p:pic>
        <p:nvPicPr>
          <p:cNvPr id="821" name="Google Shape;821;p56"/>
          <p:cNvPicPr preferRelativeResize="0"/>
          <p:nvPr/>
        </p:nvPicPr>
        <p:blipFill>
          <a:blip r:embed="rId4">
            <a:alphaModFix/>
          </a:blip>
          <a:stretch>
            <a:fillRect/>
          </a:stretch>
        </p:blipFill>
        <p:spPr>
          <a:xfrm>
            <a:off x="6408000" y="1649300"/>
            <a:ext cx="5765100" cy="324198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5" name="Shape 825"/>
        <p:cNvGrpSpPr/>
        <p:nvPr/>
      </p:nvGrpSpPr>
      <p:grpSpPr>
        <a:xfrm>
          <a:off x="0" y="0"/>
          <a:ext cx="0" cy="0"/>
          <a:chOff x="0" y="0"/>
          <a:chExt cx="0" cy="0"/>
        </a:xfrm>
      </p:grpSpPr>
      <p:pic>
        <p:nvPicPr>
          <p:cNvPr descr="image.png" id="826" name="Google Shape;826;p57"/>
          <p:cNvPicPr preferRelativeResize="0"/>
          <p:nvPr/>
        </p:nvPicPr>
        <p:blipFill rotWithShape="1">
          <a:blip r:embed="rId3">
            <a:alphaModFix/>
          </a:blip>
          <a:srcRect b="0" l="0" r="0" t="0"/>
          <a:stretch/>
        </p:blipFill>
        <p:spPr>
          <a:xfrm>
            <a:off x="762000" y="4312913"/>
            <a:ext cx="6115050" cy="1359991"/>
          </a:xfrm>
          <a:prstGeom prst="rect">
            <a:avLst/>
          </a:prstGeom>
          <a:noFill/>
          <a:ln>
            <a:noFill/>
          </a:ln>
        </p:spPr>
      </p:pic>
      <p:sp>
        <p:nvSpPr>
          <p:cNvPr id="827" name="Google Shape;827;p57"/>
          <p:cNvSpPr txBox="1"/>
          <p:nvPr/>
        </p:nvSpPr>
        <p:spPr>
          <a:xfrm>
            <a:off x="762000" y="571500"/>
            <a:ext cx="112014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064E3B"/>
                </a:solidFill>
                <a:latin typeface="Noto Sans KR"/>
                <a:ea typeface="Noto Sans KR"/>
                <a:cs typeface="Noto Sans KR"/>
                <a:sym typeface="Noto Sans KR"/>
              </a:rPr>
              <a:t>Seedance 최신 버전 — Seedance 2.0</a:t>
            </a:r>
            <a:endParaRPr/>
          </a:p>
        </p:txBody>
      </p:sp>
      <p:sp>
        <p:nvSpPr>
          <p:cNvPr id="828" name="Google Shape;828;p57"/>
          <p:cNvSpPr/>
          <p:nvPr/>
        </p:nvSpPr>
        <p:spPr>
          <a:xfrm>
            <a:off x="762000" y="1266825"/>
            <a:ext cx="10668000" cy="28500"/>
          </a:xfrm>
          <a:prstGeom prst="rect">
            <a:avLst/>
          </a:prstGeom>
          <a:solidFill>
            <a:srgbClr val="064E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29" name="Google Shape;829;p57"/>
          <p:cNvSpPr txBox="1"/>
          <p:nvPr/>
        </p:nvSpPr>
        <p:spPr>
          <a:xfrm>
            <a:off x="762000" y="1676400"/>
            <a:ext cx="61152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ByteDance Seed의 최신 라인업은 </a:t>
            </a:r>
            <a:r>
              <a:rPr b="1" i="0" lang="en-US" sz="1425" u="none" cap="none" strike="noStrike">
                <a:solidFill>
                  <a:srgbClr val="334155"/>
                </a:solidFill>
                <a:latin typeface="Noto Sans KR"/>
                <a:ea typeface="Noto Sans KR"/>
                <a:cs typeface="Noto Sans KR"/>
                <a:sym typeface="Noto Sans KR"/>
              </a:rPr>
              <a:t>Seedance 2.0</a:t>
            </a:r>
            <a:r>
              <a:rPr b="0" i="0" lang="en-US" sz="1425" u="none" cap="none" strike="noStrike">
                <a:solidFill>
                  <a:srgbClr val="334155"/>
                </a:solidFill>
                <a:latin typeface="Noto Sans KR"/>
                <a:ea typeface="Noto Sans KR"/>
                <a:cs typeface="Noto Sans KR"/>
                <a:sym typeface="Noto Sans KR"/>
              </a:rPr>
              <a:t>과 </a:t>
            </a:r>
            <a:r>
              <a:rPr b="1" i="0" lang="en-US" sz="1425" u="none" cap="none" strike="noStrike">
                <a:solidFill>
                  <a:srgbClr val="334155"/>
                </a:solidFill>
                <a:latin typeface="Noto Sans KR"/>
                <a:ea typeface="Noto Sans KR"/>
                <a:cs typeface="Noto Sans KR"/>
                <a:sym typeface="Noto Sans KR"/>
              </a:rPr>
              <a:t>2.0 fast</a:t>
            </a:r>
            <a:r>
              <a:rPr b="0" i="0" lang="en-US" sz="1425" u="none" cap="none" strike="noStrike">
                <a:solidFill>
                  <a:srgbClr val="334155"/>
                </a:solidFill>
                <a:latin typeface="Noto Sans KR"/>
                <a:ea typeface="Noto Sans KR"/>
                <a:cs typeface="Noto Sans KR"/>
                <a:sym typeface="Noto Sans KR"/>
              </a:rPr>
              <a:t> 입니다.</a:t>
            </a:r>
            <a:endParaRPr/>
          </a:p>
        </p:txBody>
      </p:sp>
      <p:sp>
        <p:nvSpPr>
          <p:cNvPr id="830" name="Google Shape;830;p57"/>
          <p:cNvSpPr txBox="1"/>
          <p:nvPr/>
        </p:nvSpPr>
        <p:spPr>
          <a:xfrm>
            <a:off x="762000" y="2156370"/>
            <a:ext cx="64209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64E3B"/>
                </a:solidFill>
                <a:latin typeface="Noto Sans KR"/>
                <a:ea typeface="Noto Sans KR"/>
                <a:cs typeface="Noto Sans KR"/>
                <a:sym typeface="Noto Sans KR"/>
              </a:rPr>
              <a:t>핵심 특징 및 스펙</a:t>
            </a:r>
            <a:endParaRPr/>
          </a:p>
        </p:txBody>
      </p:sp>
      <p:sp>
        <p:nvSpPr>
          <p:cNvPr id="831" name="Google Shape;831;p57"/>
          <p:cNvSpPr txBox="1"/>
          <p:nvPr/>
        </p:nvSpPr>
        <p:spPr>
          <a:xfrm>
            <a:off x="952500" y="2615035"/>
            <a:ext cx="59247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텍스트, 이미지, 오디오, 비디오를 모두 함께 쓰는 </a:t>
            </a:r>
            <a:r>
              <a:rPr b="1" i="0" lang="en-US" sz="1425" u="none" cap="none" strike="noStrike">
                <a:solidFill>
                  <a:srgbClr val="334155"/>
                </a:solidFill>
                <a:latin typeface="Noto Sans KR"/>
                <a:ea typeface="Noto Sans KR"/>
                <a:cs typeface="Noto Sans KR"/>
                <a:sym typeface="Noto Sans KR"/>
              </a:rPr>
              <a:t>통합 멀티모달 오디오-비디오 생성 구조</a:t>
            </a:r>
            <a:endParaRPr/>
          </a:p>
        </p:txBody>
      </p:sp>
      <p:sp>
        <p:nvSpPr>
          <p:cNvPr id="832" name="Google Shape;832;p57"/>
          <p:cNvSpPr txBox="1"/>
          <p:nvPr/>
        </p:nvSpPr>
        <p:spPr>
          <a:xfrm>
            <a:off x="952500" y="3308277"/>
            <a:ext cx="59247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멀티모달 레퍼런스, 영상 편집(Editing), 연장(Extension) 지원</a:t>
            </a:r>
            <a:endParaRPr/>
          </a:p>
        </p:txBody>
      </p:sp>
      <p:sp>
        <p:nvSpPr>
          <p:cNvPr id="833" name="Google Shape;833;p57"/>
          <p:cNvSpPr txBox="1"/>
          <p:nvPr/>
        </p:nvSpPr>
        <p:spPr>
          <a:xfrm>
            <a:off x="952500" y="3712047"/>
            <a:ext cx="5924700" cy="2193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4–15초 생성, 다양한 화면비(21:9, 16:9, 4:3, 1:1, 9:16 등) 지원</a:t>
            </a:r>
            <a:endParaRPr/>
          </a:p>
        </p:txBody>
      </p:sp>
      <p:sp>
        <p:nvSpPr>
          <p:cNvPr id="834" name="Google Shape;834;p57"/>
          <p:cNvSpPr txBox="1"/>
          <p:nvPr/>
        </p:nvSpPr>
        <p:spPr>
          <a:xfrm>
            <a:off x="1047750" y="4503413"/>
            <a:ext cx="58707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47857"/>
                </a:solidFill>
                <a:latin typeface="Noto Sans KR"/>
                <a:ea typeface="Noto Sans KR"/>
                <a:cs typeface="Noto Sans KR"/>
                <a:sym typeface="Noto Sans KR"/>
              </a:rPr>
              <a:t>💡 핵심 강점: "복합 상호작용과 편집의 자유도"</a:t>
            </a:r>
            <a:endParaRPr/>
          </a:p>
        </p:txBody>
      </p:sp>
      <p:sp>
        <p:nvSpPr>
          <p:cNvPr id="835" name="Google Shape;835;p57"/>
          <p:cNvSpPr txBox="1"/>
          <p:nvPr/>
        </p:nvSpPr>
        <p:spPr>
          <a:xfrm>
            <a:off x="1047750" y="4903463"/>
            <a:ext cx="55911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064E3B"/>
                </a:solidFill>
                <a:latin typeface="Noto Sans KR"/>
                <a:ea typeface="Noto Sans KR"/>
                <a:cs typeface="Noto Sans KR"/>
                <a:sym typeface="Noto Sans KR"/>
              </a:rPr>
              <a:t>멀티모달 레퍼런스의 자유도와 편집/연장 워크플로우, 그리고 복합적인 모션 및 상호작용의 자연스러움이 타 모델을 압도합니다.</a:t>
            </a:r>
            <a:endParaRPr/>
          </a:p>
        </p:txBody>
      </p:sp>
      <p:sp>
        <p:nvSpPr>
          <p:cNvPr id="836" name="Google Shape;836;p57"/>
          <p:cNvSpPr txBox="1"/>
          <p:nvPr/>
        </p:nvSpPr>
        <p:spPr>
          <a:xfrm>
            <a:off x="762000" y="2595985"/>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sp>
        <p:nvSpPr>
          <p:cNvPr id="837" name="Google Shape;837;p57"/>
          <p:cNvSpPr txBox="1"/>
          <p:nvPr/>
        </p:nvSpPr>
        <p:spPr>
          <a:xfrm>
            <a:off x="762000" y="3289227"/>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sp>
        <p:nvSpPr>
          <p:cNvPr id="838" name="Google Shape;838;p57"/>
          <p:cNvSpPr txBox="1"/>
          <p:nvPr/>
        </p:nvSpPr>
        <p:spPr>
          <a:xfrm>
            <a:off x="762000" y="3692997"/>
            <a:ext cx="858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10B981"/>
                </a:solidFill>
                <a:latin typeface="Noto Sans KR"/>
                <a:ea typeface="Noto Sans KR"/>
                <a:cs typeface="Noto Sans KR"/>
                <a:sym typeface="Noto Sans KR"/>
              </a:rPr>
              <a:t>•</a:t>
            </a:r>
            <a:endParaRPr/>
          </a:p>
        </p:txBody>
      </p:sp>
      <p:pic>
        <p:nvPicPr>
          <p:cNvPr id="839" name="Google Shape;839;p57"/>
          <p:cNvPicPr preferRelativeResize="0"/>
          <p:nvPr/>
        </p:nvPicPr>
        <p:blipFill>
          <a:blip r:embed="rId4">
            <a:alphaModFix/>
          </a:blip>
          <a:stretch>
            <a:fillRect/>
          </a:stretch>
        </p:blipFill>
        <p:spPr>
          <a:xfrm>
            <a:off x="7223250" y="2310095"/>
            <a:ext cx="4968749" cy="2771630"/>
          </a:xfrm>
          <a:prstGeom prst="rect">
            <a:avLst/>
          </a:prstGeom>
          <a:noFill/>
          <a:ln>
            <a:noFill/>
          </a:ln>
        </p:spPr>
      </p:pic>
      <p:sp>
        <p:nvSpPr>
          <p:cNvPr id="840" name="Google Shape;840;p57"/>
          <p:cNvSpPr txBox="1"/>
          <p:nvPr/>
        </p:nvSpPr>
        <p:spPr>
          <a:xfrm>
            <a:off x="8055950" y="5330325"/>
            <a:ext cx="367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https://higgsfield.ai/seedance-2-community</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4" name="Shape 844"/>
        <p:cNvGrpSpPr/>
        <p:nvPr/>
      </p:nvGrpSpPr>
      <p:grpSpPr>
        <a:xfrm>
          <a:off x="0" y="0"/>
          <a:ext cx="0" cy="0"/>
          <a:chOff x="0" y="0"/>
          <a:chExt cx="0" cy="0"/>
        </a:xfrm>
      </p:grpSpPr>
      <p:pic>
        <p:nvPicPr>
          <p:cNvPr descr="image.png" id="845" name="Google Shape;845;p58"/>
          <p:cNvPicPr preferRelativeResize="0"/>
          <p:nvPr/>
        </p:nvPicPr>
        <p:blipFill rotWithShape="1">
          <a:blip r:embed="rId3">
            <a:alphaModFix/>
          </a:blip>
          <a:srcRect b="0" l="0" r="0" t="0"/>
          <a:stretch/>
        </p:blipFill>
        <p:spPr>
          <a:xfrm>
            <a:off x="571500" y="2349996"/>
            <a:ext cx="5286375" cy="3790354"/>
          </a:xfrm>
          <a:prstGeom prst="rect">
            <a:avLst/>
          </a:prstGeom>
          <a:noFill/>
          <a:ln>
            <a:noFill/>
          </a:ln>
        </p:spPr>
      </p:pic>
      <p:pic>
        <p:nvPicPr>
          <p:cNvPr descr="image.png" id="846" name="Google Shape;846;p58"/>
          <p:cNvPicPr preferRelativeResize="0"/>
          <p:nvPr/>
        </p:nvPicPr>
        <p:blipFill rotWithShape="1">
          <a:blip r:embed="rId4">
            <a:alphaModFix/>
          </a:blip>
          <a:srcRect b="0" l="0" r="0" t="0"/>
          <a:stretch/>
        </p:blipFill>
        <p:spPr>
          <a:xfrm>
            <a:off x="6334125" y="2349996"/>
            <a:ext cx="5286375" cy="3790354"/>
          </a:xfrm>
          <a:prstGeom prst="rect">
            <a:avLst/>
          </a:prstGeom>
          <a:noFill/>
          <a:ln>
            <a:noFill/>
          </a:ln>
        </p:spPr>
      </p:pic>
      <p:sp>
        <p:nvSpPr>
          <p:cNvPr id="847" name="Google Shape;847;p58"/>
          <p:cNvSpPr txBox="1"/>
          <p:nvPr/>
        </p:nvSpPr>
        <p:spPr>
          <a:xfrm>
            <a:off x="2165100" y="1774775"/>
            <a:ext cx="7702800" cy="219300"/>
          </a:xfrm>
          <a:prstGeom prst="rect">
            <a:avLst/>
          </a:prstGeom>
          <a:noFill/>
          <a:ln>
            <a:noFill/>
          </a:ln>
        </p:spPr>
        <p:txBody>
          <a:bodyPr anchorCtr="0" anchor="t" bIns="0" lIns="0" spcFirstLastPara="1" rIns="0" wrap="square" tIns="0">
            <a:spAutoFit/>
          </a:bodyPr>
          <a:lstStyle/>
          <a:p>
            <a:pPr indent="0" lvl="0" marL="0" marR="0" rtl="0" algn="ctr">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AI 분야에서는 "처음 잘 했다"는 것이 "영원히 1등"을 보장하지 않습니다. 기술의 흐름을 읽어야 합니다.</a:t>
            </a:r>
            <a:endParaRPr/>
          </a:p>
        </p:txBody>
      </p:sp>
      <p:sp>
        <p:nvSpPr>
          <p:cNvPr id="848" name="Google Shape;848;p58"/>
          <p:cNvSpPr txBox="1"/>
          <p:nvPr/>
        </p:nvSpPr>
        <p:spPr>
          <a:xfrm>
            <a:off x="920996" y="2668512"/>
            <a:ext cx="5030700" cy="323100"/>
          </a:xfrm>
          <a:prstGeom prst="rect">
            <a:avLst/>
          </a:prstGeom>
          <a:noFill/>
          <a:ln>
            <a:noFill/>
          </a:ln>
        </p:spPr>
        <p:txBody>
          <a:bodyPr anchorCtr="0" anchor="t" bIns="0" lIns="266700" spcFirstLastPara="1" rIns="0" wrap="square" tIns="0">
            <a:spAutoFit/>
          </a:bodyPr>
          <a:lstStyle/>
          <a:p>
            <a:pPr indent="0" lvl="0" marL="0" marR="0" rtl="0" algn="l">
              <a:spcBef>
                <a:spcPts val="0"/>
              </a:spcBef>
              <a:spcAft>
                <a:spcPts val="0"/>
              </a:spcAft>
              <a:buNone/>
            </a:pPr>
            <a:r>
              <a:rPr b="0" i="0" lang="en-US" sz="2100" u="none" cap="none" strike="noStrike">
                <a:solidFill>
                  <a:srgbClr val="15803D"/>
                </a:solidFill>
                <a:latin typeface="Noto Sans KR"/>
                <a:ea typeface="Noto Sans KR"/>
                <a:cs typeface="Noto Sans KR"/>
                <a:sym typeface="Noto Sans KR"/>
              </a:rPr>
              <a:t>명(明): 세상을 바꾼 순간</a:t>
            </a:r>
            <a:endParaRPr/>
          </a:p>
        </p:txBody>
      </p:sp>
      <p:sp>
        <p:nvSpPr>
          <p:cNvPr id="849" name="Google Shape;849;p58"/>
          <p:cNvSpPr txBox="1"/>
          <p:nvPr/>
        </p:nvSpPr>
        <p:spPr>
          <a:xfrm>
            <a:off x="921000" y="3143821"/>
            <a:ext cx="4791000" cy="18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2024년 2월, OpenAI가 Sora 데모를 최초 공개했습니다.</a:t>
            </a:r>
            <a:endParaRPr/>
          </a:p>
        </p:txBody>
      </p:sp>
      <p:sp>
        <p:nvSpPr>
          <p:cNvPr id="850" name="Google Shape;850;p58"/>
          <p:cNvSpPr txBox="1"/>
          <p:nvPr/>
        </p:nvSpPr>
        <p:spPr>
          <a:xfrm>
            <a:off x="6702675" y="2660176"/>
            <a:ext cx="5030700" cy="323100"/>
          </a:xfrm>
          <a:prstGeom prst="rect">
            <a:avLst/>
          </a:prstGeom>
          <a:noFill/>
          <a:ln>
            <a:noFill/>
          </a:ln>
        </p:spPr>
        <p:txBody>
          <a:bodyPr anchorCtr="0" anchor="t" bIns="0" lIns="200025" spcFirstLastPara="1" rIns="0" wrap="square" tIns="0">
            <a:spAutoFit/>
          </a:bodyPr>
          <a:lstStyle/>
          <a:p>
            <a:pPr indent="0" lvl="0" marL="0" marR="0" rtl="0" algn="l">
              <a:spcBef>
                <a:spcPts val="0"/>
              </a:spcBef>
              <a:spcAft>
                <a:spcPts val="0"/>
              </a:spcAft>
              <a:buNone/>
            </a:pPr>
            <a:r>
              <a:rPr b="0" i="0" lang="en-US" sz="2100" u="none" cap="none" strike="noStrike">
                <a:solidFill>
                  <a:srgbClr val="B91C1C"/>
                </a:solidFill>
                <a:latin typeface="Noto Sans KR"/>
                <a:ea typeface="Noto Sans KR"/>
                <a:cs typeface="Noto Sans KR"/>
                <a:sym typeface="Noto Sans KR"/>
              </a:rPr>
              <a:t>암(暗): 왜 1위가 0위가 되었나</a:t>
            </a:r>
            <a:endParaRPr/>
          </a:p>
        </p:txBody>
      </p:sp>
      <p:sp>
        <p:nvSpPr>
          <p:cNvPr id="851" name="Google Shape;851;p58"/>
          <p:cNvSpPr txBox="1"/>
          <p:nvPr/>
        </p:nvSpPr>
        <p:spPr>
          <a:xfrm>
            <a:off x="6581775" y="3150096"/>
            <a:ext cx="4791000" cy="18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334155"/>
                </a:solidFill>
                <a:latin typeface="Noto Sans KR"/>
                <a:ea typeface="Noto Sans KR"/>
                <a:cs typeface="Noto Sans KR"/>
                <a:sym typeface="Noto Sans KR"/>
              </a:rPr>
              <a:t>2026년 4월 26일, Sora 웹앱 서비스 종료 예정</a:t>
            </a:r>
            <a:endParaRPr/>
          </a:p>
        </p:txBody>
      </p:sp>
      <p:pic>
        <p:nvPicPr>
          <p:cNvPr descr="image.png" id="852" name="Google Shape;852;p58"/>
          <p:cNvPicPr preferRelativeResize="0"/>
          <p:nvPr/>
        </p:nvPicPr>
        <p:blipFill rotWithShape="1">
          <a:blip r:embed="rId5">
            <a:alphaModFix/>
          </a:blip>
          <a:srcRect b="0" l="0" r="0" t="0"/>
          <a:stretch/>
        </p:blipFill>
        <p:spPr>
          <a:xfrm>
            <a:off x="819150" y="2702421"/>
            <a:ext cx="266700" cy="266700"/>
          </a:xfrm>
          <a:prstGeom prst="rect">
            <a:avLst/>
          </a:prstGeom>
          <a:noFill/>
          <a:ln>
            <a:noFill/>
          </a:ln>
        </p:spPr>
      </p:pic>
      <p:sp>
        <p:nvSpPr>
          <p:cNvPr id="853" name="Google Shape;853;p58"/>
          <p:cNvSpPr txBox="1"/>
          <p:nvPr/>
        </p:nvSpPr>
        <p:spPr>
          <a:xfrm>
            <a:off x="888025" y="3756551"/>
            <a:ext cx="4524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기존 3~4초 수준이던 시장에 </a:t>
            </a:r>
            <a:r>
              <a:rPr b="1" i="0" lang="en-US" sz="1425" u="none" cap="none" strike="noStrike">
                <a:solidFill>
                  <a:srgbClr val="334155"/>
                </a:solidFill>
                <a:latin typeface="Noto Sans KR"/>
                <a:ea typeface="Noto Sans KR"/>
                <a:cs typeface="Noto Sans KR"/>
                <a:sym typeface="Noto Sans KR"/>
              </a:rPr>
              <a:t>물리 법칙이 완벽한 60초 영상</a:t>
            </a:r>
            <a:r>
              <a:rPr b="0" i="0" lang="en-US" sz="1425" u="none" cap="none" strike="noStrike">
                <a:solidFill>
                  <a:srgbClr val="334155"/>
                </a:solidFill>
                <a:latin typeface="Noto Sans KR"/>
                <a:ea typeface="Noto Sans KR"/>
                <a:cs typeface="Noto Sans KR"/>
                <a:sym typeface="Noto Sans KR"/>
              </a:rPr>
              <a:t>을 선보이며 충격을 주었습니다.</a:t>
            </a:r>
            <a:endParaRPr/>
          </a:p>
        </p:txBody>
      </p:sp>
      <p:sp>
        <p:nvSpPr>
          <p:cNvPr id="854" name="Google Shape;854;p58"/>
          <p:cNvSpPr txBox="1"/>
          <p:nvPr/>
        </p:nvSpPr>
        <p:spPr>
          <a:xfrm>
            <a:off x="888025" y="4478367"/>
            <a:ext cx="4524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모든 경쟁사가 Sora를 타겟으로 삼게 만들며, </a:t>
            </a:r>
            <a:r>
              <a:rPr b="1" i="0" lang="en-US" sz="1425" u="none" cap="none" strike="noStrike">
                <a:solidFill>
                  <a:srgbClr val="334155"/>
                </a:solidFill>
                <a:latin typeface="Noto Sans KR"/>
                <a:ea typeface="Noto Sans KR"/>
                <a:cs typeface="Noto Sans KR"/>
                <a:sym typeface="Noto Sans KR"/>
              </a:rPr>
              <a:t>'영상 생성 시대'를 사실상 혼자 열어젖힌 개척자</a:t>
            </a:r>
            <a:r>
              <a:rPr b="0" i="0" lang="en-US" sz="1425" u="none" cap="none" strike="noStrike">
                <a:solidFill>
                  <a:srgbClr val="334155"/>
                </a:solidFill>
                <a:latin typeface="Noto Sans KR"/>
                <a:ea typeface="Noto Sans KR"/>
                <a:cs typeface="Noto Sans KR"/>
                <a:sym typeface="Noto Sans KR"/>
              </a:rPr>
              <a:t>입니다.</a:t>
            </a:r>
            <a:endParaRPr/>
          </a:p>
        </p:txBody>
      </p:sp>
      <p:pic>
        <p:nvPicPr>
          <p:cNvPr descr="image.png" id="855" name="Google Shape;855;p58"/>
          <p:cNvPicPr preferRelativeResize="0"/>
          <p:nvPr/>
        </p:nvPicPr>
        <p:blipFill rotWithShape="1">
          <a:blip r:embed="rId6">
            <a:alphaModFix/>
          </a:blip>
          <a:srcRect b="0" l="0" r="0" t="0"/>
          <a:stretch/>
        </p:blipFill>
        <p:spPr>
          <a:xfrm>
            <a:off x="6581775" y="2702421"/>
            <a:ext cx="200025" cy="266700"/>
          </a:xfrm>
          <a:prstGeom prst="rect">
            <a:avLst/>
          </a:prstGeom>
          <a:noFill/>
          <a:ln>
            <a:noFill/>
          </a:ln>
        </p:spPr>
      </p:pic>
      <p:sp>
        <p:nvSpPr>
          <p:cNvPr id="856" name="Google Shape;856;p58"/>
          <p:cNvSpPr txBox="1"/>
          <p:nvPr/>
        </p:nvSpPr>
        <p:spPr>
          <a:xfrm>
            <a:off x="6628675" y="3756564"/>
            <a:ext cx="4524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너무 늦은 출시:</a:t>
            </a:r>
            <a:r>
              <a:rPr b="0" i="0" lang="en-US" sz="1425" u="none" cap="none" strike="noStrike">
                <a:solidFill>
                  <a:srgbClr val="334155"/>
                </a:solidFill>
                <a:latin typeface="Noto Sans KR"/>
                <a:ea typeface="Noto Sans KR"/>
                <a:cs typeface="Noto Sans KR"/>
                <a:sym typeface="Noto Sans KR"/>
              </a:rPr>
              <a:t> 데모 공개 후 1년이나 지나 정식 출시하는 동안 경쟁자들이 모두 기술을 따라잡았습니다.</a:t>
            </a:r>
            <a:endParaRPr/>
          </a:p>
        </p:txBody>
      </p:sp>
      <p:sp>
        <p:nvSpPr>
          <p:cNvPr id="857" name="Google Shape;857;p58"/>
          <p:cNvSpPr txBox="1"/>
          <p:nvPr/>
        </p:nvSpPr>
        <p:spPr>
          <a:xfrm>
            <a:off x="6628675" y="4478380"/>
            <a:ext cx="4524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1" i="0" lang="en-US" sz="1425" u="none" cap="none" strike="noStrike">
                <a:solidFill>
                  <a:srgbClr val="334155"/>
                </a:solidFill>
                <a:latin typeface="Noto Sans KR"/>
                <a:ea typeface="Noto Sans KR"/>
                <a:cs typeface="Noto Sans KR"/>
                <a:sym typeface="Noto Sans KR"/>
              </a:rPr>
              <a:t>품질 저하 논란:</a:t>
            </a:r>
            <a:r>
              <a:rPr b="0" i="0" lang="en-US" sz="1425" u="none" cap="none" strike="noStrike">
                <a:solidFill>
                  <a:srgbClr val="334155"/>
                </a:solidFill>
                <a:latin typeface="Noto Sans KR"/>
                <a:ea typeface="Noto Sans KR"/>
                <a:cs typeface="Noto Sans KR"/>
                <a:sym typeface="Noto Sans KR"/>
              </a:rPr>
              <a:t> 서비스 스케일업 과정에서 데모 영상만큼의 압도적인 퀄리티가 나오지 않았습니다.</a:t>
            </a:r>
            <a:endParaRPr/>
          </a:p>
        </p:txBody>
      </p:sp>
      <p:sp>
        <p:nvSpPr>
          <p:cNvPr id="858" name="Google Shape;858;p58"/>
          <p:cNvSpPr txBox="1"/>
          <p:nvPr/>
        </p:nvSpPr>
        <p:spPr>
          <a:xfrm>
            <a:off x="6628675" y="5200197"/>
            <a:ext cx="4524300" cy="5700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334155"/>
                </a:solidFill>
                <a:latin typeface="Noto Sans KR"/>
                <a:ea typeface="Noto Sans KR"/>
                <a:cs typeface="Noto Sans KR"/>
                <a:sym typeface="Noto Sans KR"/>
              </a:rPr>
              <a:t>비싼 구독료와 폐쇄적인 기능 제약으로 대중화에 실패했습니다.</a:t>
            </a:r>
            <a:endParaRPr/>
          </a:p>
        </p:txBody>
      </p:sp>
      <p:sp>
        <p:nvSpPr>
          <p:cNvPr id="859" name="Google Shape;859;p58"/>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사례 연구: 선두주자 Sora의 명(明)과 암(暗)</a:t>
            </a:r>
            <a:endParaRPr/>
          </a:p>
        </p:txBody>
      </p:sp>
      <p:sp>
        <p:nvSpPr>
          <p:cNvPr id="860" name="Google Shape;860;p58"/>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4" name="Shape 864"/>
        <p:cNvGrpSpPr/>
        <p:nvPr/>
      </p:nvGrpSpPr>
      <p:grpSpPr>
        <a:xfrm>
          <a:off x="0" y="0"/>
          <a:ext cx="0" cy="0"/>
          <a:chOff x="0" y="0"/>
          <a:chExt cx="0" cy="0"/>
        </a:xfrm>
      </p:grpSpPr>
      <p:pic>
        <p:nvPicPr>
          <p:cNvPr descr="image.png" id="865" name="Google Shape;865;p5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66" name="Google Shape;866;p59"/>
          <p:cNvPicPr preferRelativeResize="0"/>
          <p:nvPr/>
        </p:nvPicPr>
        <p:blipFill rotWithShape="1">
          <a:blip r:embed="rId4">
            <a:alphaModFix/>
          </a:blip>
          <a:srcRect b="0" l="0" r="0" t="0"/>
          <a:stretch/>
        </p:blipFill>
        <p:spPr>
          <a:xfrm>
            <a:off x="571500" y="2481411"/>
            <a:ext cx="3492549" cy="2952452"/>
          </a:xfrm>
          <a:prstGeom prst="rect">
            <a:avLst/>
          </a:prstGeom>
          <a:noFill/>
          <a:ln>
            <a:noFill/>
          </a:ln>
        </p:spPr>
      </p:pic>
      <p:pic>
        <p:nvPicPr>
          <p:cNvPr descr="image.png" id="867" name="Google Shape;867;p59"/>
          <p:cNvPicPr preferRelativeResize="0"/>
          <p:nvPr/>
        </p:nvPicPr>
        <p:blipFill rotWithShape="1">
          <a:blip r:embed="rId5">
            <a:alphaModFix/>
          </a:blip>
          <a:srcRect b="0" l="0" r="0" t="0"/>
          <a:stretch/>
        </p:blipFill>
        <p:spPr>
          <a:xfrm>
            <a:off x="4349799" y="2481411"/>
            <a:ext cx="3492549" cy="2952452"/>
          </a:xfrm>
          <a:prstGeom prst="rect">
            <a:avLst/>
          </a:prstGeom>
          <a:noFill/>
          <a:ln>
            <a:noFill/>
          </a:ln>
        </p:spPr>
      </p:pic>
      <p:pic>
        <p:nvPicPr>
          <p:cNvPr descr="image.png" id="868" name="Google Shape;868;p59"/>
          <p:cNvPicPr preferRelativeResize="0"/>
          <p:nvPr/>
        </p:nvPicPr>
        <p:blipFill rotWithShape="1">
          <a:blip r:embed="rId6">
            <a:alphaModFix/>
          </a:blip>
          <a:srcRect b="0" l="0" r="0" t="0"/>
          <a:stretch/>
        </p:blipFill>
        <p:spPr>
          <a:xfrm>
            <a:off x="8128099" y="2481411"/>
            <a:ext cx="3492549" cy="2952452"/>
          </a:xfrm>
          <a:prstGeom prst="rect">
            <a:avLst/>
          </a:prstGeom>
          <a:noFill/>
          <a:ln>
            <a:noFill/>
          </a:ln>
        </p:spPr>
      </p:pic>
      <p:sp>
        <p:nvSpPr>
          <p:cNvPr id="869" name="Google Shape;869;p59"/>
          <p:cNvSpPr txBox="1"/>
          <p:nvPr/>
        </p:nvSpPr>
        <p:spPr>
          <a:xfrm>
            <a:off x="866775" y="3329136"/>
            <a:ext cx="19203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650" u="none" cap="none" strike="noStrike">
                <a:solidFill>
                  <a:srgbClr val="1B5E20"/>
                </a:solidFill>
                <a:latin typeface="Noto Sans KR"/>
                <a:ea typeface="Noto Sans KR"/>
                <a:cs typeface="Noto Sans KR"/>
                <a:sym typeface="Noto Sans KR"/>
              </a:rPr>
              <a:t>영상의 본질과 일관성</a:t>
            </a:r>
            <a:endParaRPr/>
          </a:p>
        </p:txBody>
      </p:sp>
      <p:sp>
        <p:nvSpPr>
          <p:cNvPr id="870" name="Google Shape;870;p59"/>
          <p:cNvSpPr txBox="1"/>
          <p:nvPr/>
        </p:nvSpPr>
        <p:spPr>
          <a:xfrm>
            <a:off x="866775" y="3776811"/>
            <a:ext cx="2901900" cy="1366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영상은 </a:t>
            </a:r>
            <a:r>
              <a:rPr b="1" i="0" lang="en-US" sz="1200" u="none" cap="none" strike="noStrike">
                <a:solidFill>
                  <a:srgbClr val="334155"/>
                </a:solidFill>
                <a:latin typeface="Noto Sans KR"/>
                <a:ea typeface="Noto Sans KR"/>
                <a:cs typeface="Noto Sans KR"/>
                <a:sym typeface="Noto Sans KR"/>
              </a:rPr>
              <a:t>시간이 추가된 이미지</a:t>
            </a:r>
            <a:r>
              <a:rPr b="0" i="0" lang="en-US" sz="1200" u="none" cap="none" strike="noStrike">
                <a:solidFill>
                  <a:srgbClr val="334155"/>
                </a:solidFill>
                <a:latin typeface="Noto Sans KR"/>
                <a:ea typeface="Noto Sans KR"/>
                <a:cs typeface="Noto Sans KR"/>
                <a:sym typeface="Noto Sans KR"/>
              </a:rPr>
              <a:t>입니다. 1초에 수십 장의 이미지가 연속으로 이어질 때, 프레임 간의 물리적 오류나 깜빡임을 없애고 '시간적 일관성'을 유지하는 것이 AI 영상 생성의 가장 큰 기술적 과제입니다.</a:t>
            </a:r>
            <a:endParaRPr/>
          </a:p>
        </p:txBody>
      </p:sp>
      <p:sp>
        <p:nvSpPr>
          <p:cNvPr id="871" name="Google Shape;871;p59"/>
          <p:cNvSpPr txBox="1"/>
          <p:nvPr/>
        </p:nvSpPr>
        <p:spPr>
          <a:xfrm>
            <a:off x="4645074" y="3329136"/>
            <a:ext cx="15201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650" u="none" cap="none" strike="noStrike">
                <a:solidFill>
                  <a:srgbClr val="1B5E20"/>
                </a:solidFill>
                <a:latin typeface="Noto Sans KR"/>
                <a:ea typeface="Noto Sans KR"/>
                <a:cs typeface="Noto Sans KR"/>
                <a:sym typeface="Noto Sans KR"/>
              </a:rPr>
              <a:t>생성 방식의 진화</a:t>
            </a:r>
            <a:endParaRPr/>
          </a:p>
        </p:txBody>
      </p:sp>
      <p:sp>
        <p:nvSpPr>
          <p:cNvPr id="872" name="Google Shape;872;p59"/>
          <p:cNvSpPr txBox="1"/>
          <p:nvPr/>
        </p:nvSpPr>
        <p:spPr>
          <a:xfrm>
            <a:off x="4645074" y="3776811"/>
            <a:ext cx="2901900" cy="1366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텍스트(T2V)로 빠르게 아이디어를 스케치하지만 일관성의 한계에 부딪힙니다. 이를 해결하기 위해 이미지(I2V)를 기준점으로 삼아 확고한 캐릭터성을 유지하며, 나아가 영상(V2V)의 형태까지 변화시킵니다.</a:t>
            </a:r>
            <a:endParaRPr/>
          </a:p>
        </p:txBody>
      </p:sp>
      <p:sp>
        <p:nvSpPr>
          <p:cNvPr id="873" name="Google Shape;873;p59"/>
          <p:cNvSpPr txBox="1"/>
          <p:nvPr/>
        </p:nvSpPr>
        <p:spPr>
          <a:xfrm>
            <a:off x="8423374" y="3329136"/>
            <a:ext cx="20604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650" u="none" cap="none" strike="noStrike">
                <a:solidFill>
                  <a:srgbClr val="1B5E20"/>
                </a:solidFill>
                <a:latin typeface="Noto Sans KR"/>
                <a:ea typeface="Noto Sans KR"/>
                <a:cs typeface="Noto Sans KR"/>
                <a:sym typeface="Noto Sans KR"/>
              </a:rPr>
              <a:t>도구보다 중요한 '언어'</a:t>
            </a:r>
            <a:endParaRPr/>
          </a:p>
        </p:txBody>
      </p:sp>
      <p:sp>
        <p:nvSpPr>
          <p:cNvPr id="874" name="Google Shape;874;p59"/>
          <p:cNvSpPr txBox="1"/>
          <p:nvPr/>
        </p:nvSpPr>
        <p:spPr>
          <a:xfrm>
            <a:off x="8423374" y="3776811"/>
            <a:ext cx="2901900" cy="1366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Noto Sans KR"/>
                <a:ea typeface="Noto Sans KR"/>
                <a:cs typeface="Noto Sans KR"/>
                <a:sym typeface="Noto Sans KR"/>
              </a:rPr>
              <a:t>Kling, Veo, Seedance 등 도구의 1위 자리는 매년 뒤바뀝니다. 변하지 않는 것은 </a:t>
            </a:r>
            <a:r>
              <a:rPr b="1" i="0" lang="en-US" sz="1200" u="none" cap="none" strike="noStrike">
                <a:solidFill>
                  <a:srgbClr val="334155"/>
                </a:solidFill>
                <a:latin typeface="Noto Sans KR"/>
                <a:ea typeface="Noto Sans KR"/>
                <a:cs typeface="Noto Sans KR"/>
                <a:sym typeface="Noto Sans KR"/>
              </a:rPr>
              <a:t>'샷 사이즈'와 '카메라 무브먼트'</a:t>
            </a:r>
            <a:r>
              <a:rPr b="0" i="0" lang="en-US" sz="1200" u="none" cap="none" strike="noStrike">
                <a:solidFill>
                  <a:srgbClr val="334155"/>
                </a:solidFill>
                <a:latin typeface="Noto Sans KR"/>
                <a:ea typeface="Noto Sans KR"/>
                <a:cs typeface="Noto Sans KR"/>
                <a:sym typeface="Noto Sans KR"/>
              </a:rPr>
              <a:t>라는 카메라의 연출 언어입니다. 이를 통제하는 사람이 결국 AI를 완벽히 통제합니다.</a:t>
            </a:r>
            <a:endParaRPr/>
          </a:p>
        </p:txBody>
      </p:sp>
      <p:pic>
        <p:nvPicPr>
          <p:cNvPr descr="image.png" id="875" name="Google Shape;875;p59"/>
          <p:cNvPicPr preferRelativeResize="0"/>
          <p:nvPr/>
        </p:nvPicPr>
        <p:blipFill rotWithShape="1">
          <a:blip r:embed="rId7">
            <a:alphaModFix/>
          </a:blip>
          <a:srcRect b="0" l="0" r="0" t="0"/>
          <a:stretch/>
        </p:blipFill>
        <p:spPr>
          <a:xfrm>
            <a:off x="866775" y="2900511"/>
            <a:ext cx="142875" cy="285750"/>
          </a:xfrm>
          <a:prstGeom prst="rect">
            <a:avLst/>
          </a:prstGeom>
          <a:noFill/>
          <a:ln>
            <a:noFill/>
          </a:ln>
        </p:spPr>
      </p:pic>
      <p:pic>
        <p:nvPicPr>
          <p:cNvPr descr="image.png" id="876" name="Google Shape;876;p59"/>
          <p:cNvPicPr preferRelativeResize="0"/>
          <p:nvPr/>
        </p:nvPicPr>
        <p:blipFill rotWithShape="1">
          <a:blip r:embed="rId8">
            <a:alphaModFix/>
          </a:blip>
          <a:srcRect b="0" l="0" r="0" t="0"/>
          <a:stretch/>
        </p:blipFill>
        <p:spPr>
          <a:xfrm>
            <a:off x="4645074" y="2900511"/>
            <a:ext cx="180975" cy="285750"/>
          </a:xfrm>
          <a:prstGeom prst="rect">
            <a:avLst/>
          </a:prstGeom>
          <a:noFill/>
          <a:ln>
            <a:noFill/>
          </a:ln>
        </p:spPr>
      </p:pic>
      <p:pic>
        <p:nvPicPr>
          <p:cNvPr descr="image.png" id="877" name="Google Shape;877;p59"/>
          <p:cNvPicPr preferRelativeResize="0"/>
          <p:nvPr/>
        </p:nvPicPr>
        <p:blipFill rotWithShape="1">
          <a:blip r:embed="rId9">
            <a:alphaModFix/>
          </a:blip>
          <a:srcRect b="0" l="0" r="0" t="0"/>
          <a:stretch/>
        </p:blipFill>
        <p:spPr>
          <a:xfrm>
            <a:off x="8423374" y="2900511"/>
            <a:ext cx="180975" cy="285750"/>
          </a:xfrm>
          <a:prstGeom prst="rect">
            <a:avLst/>
          </a:prstGeom>
          <a:noFill/>
          <a:ln>
            <a:noFill/>
          </a:ln>
        </p:spPr>
      </p:pic>
      <p:sp>
        <p:nvSpPr>
          <p:cNvPr id="878" name="Google Shape;878;p59"/>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오늘의 핵심 요약 (3가지 흐름)</a:t>
            </a:r>
            <a:endParaRPr/>
          </a:p>
        </p:txBody>
      </p:sp>
      <p:sp>
        <p:nvSpPr>
          <p:cNvPr id="879" name="Google Shape;879;p59"/>
          <p:cNvSpPr/>
          <p:nvPr/>
        </p:nvSpPr>
        <p:spPr>
          <a:xfrm>
            <a:off x="571500" y="1219200"/>
            <a:ext cx="11049000" cy="285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60"/>
          <p:cNvSpPr txBox="1"/>
          <p:nvPr/>
        </p:nvSpPr>
        <p:spPr>
          <a:xfrm>
            <a:off x="1222675" y="3473250"/>
            <a:ext cx="10181400" cy="122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50">
                <a:solidFill>
                  <a:schemeClr val="dk1"/>
                </a:solidFill>
              </a:rPr>
              <a:t>https://www.figma.com/board/Tx3SkMFIxnD4ecQ3Gr4Ktq/%EC%A0%9C%EB%AA%A9-%EC%97%86%EC%9D%8C?node-id=0-1&amp;t=YmAXlHOqHMFyf59G-1</a:t>
            </a:r>
            <a:endParaRPr/>
          </a:p>
        </p:txBody>
      </p:sp>
      <p:sp>
        <p:nvSpPr>
          <p:cNvPr id="885" name="Google Shape;885;p60"/>
          <p:cNvSpPr txBox="1"/>
          <p:nvPr/>
        </p:nvSpPr>
        <p:spPr>
          <a:xfrm>
            <a:off x="1307850" y="2161050"/>
            <a:ext cx="79251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50">
                <a:solidFill>
                  <a:schemeClr val="dk1"/>
                </a:solidFill>
              </a:rPr>
              <a:t>https://drive.google.com/file/d/1D-cMPA6Ycw30hYmfUtdoJyZnQ_0MrBrS/view</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sp>
        <p:nvSpPr>
          <p:cNvPr id="160" name="Google Shape;160;p18"/>
          <p:cNvSpPr txBox="1"/>
          <p:nvPr/>
        </p:nvSpPr>
        <p:spPr>
          <a:xfrm>
            <a:off x="1108800" y="2683075"/>
            <a:ext cx="9974400" cy="1316100"/>
          </a:xfrm>
          <a:prstGeom prst="rect">
            <a:avLst/>
          </a:prstGeom>
          <a:noFill/>
          <a:ln>
            <a:noFill/>
          </a:ln>
        </p:spPr>
        <p:txBody>
          <a:bodyPr anchorCtr="0" anchor="t" bIns="0" lIns="0" spcFirstLastPara="1" rIns="0" wrap="square" tIns="0">
            <a:spAutoFit/>
          </a:bodyPr>
          <a:lstStyle/>
          <a:p>
            <a:pPr indent="-409575" lvl="0" marL="457200" marR="0" rtl="0" algn="l">
              <a:lnSpc>
                <a:spcPct val="200000"/>
              </a:lnSpc>
              <a:spcBef>
                <a:spcPts val="0"/>
              </a:spcBef>
              <a:spcAft>
                <a:spcPts val="0"/>
              </a:spcAft>
              <a:buClr>
                <a:srgbClr val="374151"/>
              </a:buClr>
              <a:buSzPts val="2850"/>
              <a:buFont typeface="Noto Sans KR"/>
              <a:buAutoNum type="arabicPeriod"/>
            </a:pPr>
            <a:r>
              <a:rPr b="1" lang="en-US" sz="2850">
                <a:solidFill>
                  <a:srgbClr val="374151"/>
                </a:solidFill>
                <a:latin typeface="Noto Sans KR"/>
                <a:ea typeface="Noto Sans KR"/>
                <a:cs typeface="Noto Sans KR"/>
                <a:sym typeface="Noto Sans KR"/>
              </a:rPr>
              <a:t>생성형 AI를 활용한 영상 생성 방식의 기본 구조를 이해한다.</a:t>
            </a:r>
            <a:endParaRPr b="1" sz="2850">
              <a:solidFill>
                <a:srgbClr val="374151"/>
              </a:solidFill>
              <a:latin typeface="Noto Sans KR"/>
              <a:ea typeface="Noto Sans KR"/>
              <a:cs typeface="Noto Sans KR"/>
              <a:sym typeface="Noto Sans KR"/>
            </a:endParaRPr>
          </a:p>
          <a:p>
            <a:pPr indent="-409575" lvl="0" marL="457200" marR="0" rtl="0" algn="l">
              <a:lnSpc>
                <a:spcPct val="200000"/>
              </a:lnSpc>
              <a:spcBef>
                <a:spcPts val="0"/>
              </a:spcBef>
              <a:spcAft>
                <a:spcPts val="0"/>
              </a:spcAft>
              <a:buClr>
                <a:srgbClr val="374151"/>
              </a:buClr>
              <a:buSzPts val="2850"/>
              <a:buFont typeface="Noto Sans KR"/>
              <a:buAutoNum type="arabicPeriod"/>
            </a:pPr>
            <a:r>
              <a:rPr b="1" lang="en-US" sz="2850">
                <a:solidFill>
                  <a:srgbClr val="374151"/>
                </a:solidFill>
                <a:latin typeface="Noto Sans KR"/>
                <a:ea typeface="Noto Sans KR"/>
                <a:cs typeface="Noto Sans KR"/>
                <a:sym typeface="Noto Sans KR"/>
              </a:rPr>
              <a:t>영상 생성 과정의 제어 원리를 파악한다.</a:t>
            </a:r>
            <a:endParaRPr b="1" sz="2850">
              <a:solidFill>
                <a:srgbClr val="374151"/>
              </a:solidFill>
              <a:latin typeface="Noto Sans KR"/>
              <a:ea typeface="Noto Sans KR"/>
              <a:cs typeface="Noto Sans KR"/>
              <a:sym typeface="Noto Sans KR"/>
            </a:endParaRPr>
          </a:p>
        </p:txBody>
      </p:sp>
      <p:sp>
        <p:nvSpPr>
          <p:cNvPr id="161" name="Google Shape;161;p18"/>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rgbClr val="1A432B"/>
                </a:solidFill>
                <a:latin typeface="Noto Sans KR"/>
                <a:ea typeface="Noto Sans KR"/>
                <a:cs typeface="Noto Sans KR"/>
                <a:sym typeface="Noto Sans KR"/>
              </a:rPr>
              <a:t>수업 목표</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5" name="Shape 165"/>
        <p:cNvGrpSpPr/>
        <p:nvPr/>
      </p:nvGrpSpPr>
      <p:grpSpPr>
        <a:xfrm>
          <a:off x="0" y="0"/>
          <a:ext cx="0" cy="0"/>
          <a:chOff x="0" y="0"/>
          <a:chExt cx="0" cy="0"/>
        </a:xfrm>
      </p:grpSpPr>
      <p:pic>
        <p:nvPicPr>
          <p:cNvPr descr="image.png" id="166" name="Google Shape;166;p19"/>
          <p:cNvPicPr preferRelativeResize="0"/>
          <p:nvPr/>
        </p:nvPicPr>
        <p:blipFill rotWithShape="1">
          <a:blip r:embed="rId3">
            <a:alphaModFix/>
          </a:blip>
          <a:srcRect b="0" l="0" r="0" t="0"/>
          <a:stretch/>
        </p:blipFill>
        <p:spPr>
          <a:xfrm>
            <a:off x="571500" y="4949130"/>
            <a:ext cx="5286375" cy="990600"/>
          </a:xfrm>
          <a:prstGeom prst="rect">
            <a:avLst/>
          </a:prstGeom>
          <a:noFill/>
          <a:ln>
            <a:noFill/>
          </a:ln>
        </p:spPr>
      </p:pic>
      <p:pic>
        <p:nvPicPr>
          <p:cNvPr descr="image.png" id="167" name="Google Shape;167;p19"/>
          <p:cNvPicPr preferRelativeResize="0"/>
          <p:nvPr/>
        </p:nvPicPr>
        <p:blipFill rotWithShape="1">
          <a:blip r:embed="rId4">
            <a:alphaModFix/>
          </a:blip>
          <a:srcRect b="0" l="0" r="0" t="0"/>
          <a:stretch/>
        </p:blipFill>
        <p:spPr>
          <a:xfrm>
            <a:off x="6334125" y="1957387"/>
            <a:ext cx="5286375" cy="4000500"/>
          </a:xfrm>
          <a:prstGeom prst="rect">
            <a:avLst/>
          </a:prstGeom>
          <a:noFill/>
          <a:ln>
            <a:noFill/>
          </a:ln>
        </p:spPr>
      </p:pic>
      <p:sp>
        <p:nvSpPr>
          <p:cNvPr id="168" name="Google Shape;168;p19"/>
          <p:cNvSpPr txBox="1"/>
          <p:nvPr/>
        </p:nvSpPr>
        <p:spPr>
          <a:xfrm>
            <a:off x="571500" y="1975544"/>
            <a:ext cx="5286375" cy="3351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650" u="none" cap="none" strike="noStrike">
                <a:solidFill>
                  <a:srgbClr val="334155"/>
                </a:solidFill>
                <a:latin typeface="Noto Sans KR"/>
                <a:ea typeface="Noto Sans KR"/>
                <a:cs typeface="Noto Sans KR"/>
                <a:sym typeface="Noto Sans KR"/>
              </a:rPr>
              <a:t>지난 주 준비한 이미지와 샷 계획을 빠르게 확인합니다.</a:t>
            </a:r>
            <a:endParaRPr/>
          </a:p>
        </p:txBody>
      </p:sp>
      <p:sp>
        <p:nvSpPr>
          <p:cNvPr id="169" name="Google Shape;169;p19"/>
          <p:cNvSpPr txBox="1"/>
          <p:nvPr/>
        </p:nvSpPr>
        <p:spPr>
          <a:xfrm>
            <a:off x="857250" y="2548830"/>
            <a:ext cx="500062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촬영할 씬/장면이 최소 3개 이상 구성되어 있는가?</a:t>
            </a:r>
            <a:endParaRPr/>
          </a:p>
        </p:txBody>
      </p:sp>
      <p:sp>
        <p:nvSpPr>
          <p:cNvPr id="170" name="Google Shape;170;p19"/>
          <p:cNvSpPr txBox="1"/>
          <p:nvPr/>
        </p:nvSpPr>
        <p:spPr>
          <a:xfrm>
            <a:off x="857250" y="3025080"/>
            <a:ext cx="500062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각 장면에 사용할 AI 생성 이미지(레퍼런스)가 준비되어 있는가?</a:t>
            </a:r>
            <a:endParaRPr/>
          </a:p>
        </p:txBody>
      </p:sp>
      <p:sp>
        <p:nvSpPr>
          <p:cNvPr id="171" name="Google Shape;171;p19"/>
          <p:cNvSpPr txBox="1"/>
          <p:nvPr/>
        </p:nvSpPr>
        <p:spPr>
          <a:xfrm>
            <a:off x="857250" y="3501330"/>
            <a:ext cx="500062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각 이미지에 원하는 샷 사이즈가 지정되어 있는가?</a:t>
            </a:r>
            <a:endParaRPr/>
          </a:p>
        </p:txBody>
      </p:sp>
      <p:sp>
        <p:nvSpPr>
          <p:cNvPr id="172" name="Google Shape;172;p19"/>
          <p:cNvSpPr txBox="1"/>
          <p:nvPr/>
        </p:nvSpPr>
        <p:spPr>
          <a:xfrm>
            <a:off x="857250" y="3977580"/>
            <a:ext cx="500062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원하는 카메라 무브먼트(움직임)가 메모되어 있는가?</a:t>
            </a:r>
            <a:endParaRPr/>
          </a:p>
        </p:txBody>
      </p:sp>
      <p:sp>
        <p:nvSpPr>
          <p:cNvPr id="173" name="Google Shape;173;p19"/>
          <p:cNvSpPr txBox="1"/>
          <p:nvPr/>
        </p:nvSpPr>
        <p:spPr>
          <a:xfrm>
            <a:off x="857250" y="4453830"/>
            <a:ext cx="500062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전체 영상의 분위기/스타일 방향이 잡혀 있는가?</a:t>
            </a:r>
            <a:endParaRPr/>
          </a:p>
        </p:txBody>
      </p:sp>
      <p:sp>
        <p:nvSpPr>
          <p:cNvPr id="174" name="Google Shape;174;p19"/>
          <p:cNvSpPr txBox="1"/>
          <p:nvPr/>
        </p:nvSpPr>
        <p:spPr>
          <a:xfrm>
            <a:off x="809625" y="5139630"/>
            <a:ext cx="4857750" cy="609600"/>
          </a:xfrm>
          <a:prstGeom prst="rect">
            <a:avLst/>
          </a:prstGeom>
          <a:noFill/>
          <a:ln>
            <a:noFill/>
          </a:ln>
        </p:spPr>
        <p:txBody>
          <a:bodyPr anchorCtr="0" anchor="t" bIns="0" lIns="142875"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166534"/>
                </a:solidFill>
                <a:latin typeface="Noto Sans KR"/>
                <a:ea typeface="Noto Sans KR"/>
                <a:cs typeface="Noto Sans KR"/>
                <a:sym typeface="Noto Sans KR"/>
              </a:rPr>
              <a:t>오늘 강의가 끝나면 이 체크리스트가 왜 중요한지 이해하게 됩니다.</a:t>
            </a:r>
            <a:endParaRPr/>
          </a:p>
        </p:txBody>
      </p:sp>
      <p:pic>
        <p:nvPicPr>
          <p:cNvPr descr="image.png" id="175" name="Google Shape;175;p19"/>
          <p:cNvPicPr preferRelativeResize="0"/>
          <p:nvPr/>
        </p:nvPicPr>
        <p:blipFill rotWithShape="1">
          <a:blip r:embed="rId5">
            <a:alphaModFix/>
          </a:blip>
          <a:srcRect b="0" l="0" r="0" t="0"/>
          <a:stretch/>
        </p:blipFill>
        <p:spPr>
          <a:xfrm>
            <a:off x="6343650" y="1966912"/>
            <a:ext cx="5267325" cy="3981450"/>
          </a:xfrm>
          <a:prstGeom prst="rect">
            <a:avLst/>
          </a:prstGeom>
          <a:noFill/>
          <a:ln>
            <a:noFill/>
          </a:ln>
        </p:spPr>
      </p:pic>
      <p:pic>
        <p:nvPicPr>
          <p:cNvPr descr="image.png" id="176" name="Google Shape;176;p19"/>
          <p:cNvPicPr preferRelativeResize="0"/>
          <p:nvPr/>
        </p:nvPicPr>
        <p:blipFill rotWithShape="1">
          <a:blip r:embed="rId6">
            <a:alphaModFix/>
          </a:blip>
          <a:srcRect b="0" l="0" r="0" t="0"/>
          <a:stretch/>
        </p:blipFill>
        <p:spPr>
          <a:xfrm>
            <a:off x="776388" y="5184147"/>
            <a:ext cx="142875" cy="190500"/>
          </a:xfrm>
          <a:prstGeom prst="rect">
            <a:avLst/>
          </a:prstGeom>
          <a:noFill/>
          <a:ln>
            <a:noFill/>
          </a:ln>
        </p:spPr>
      </p:pic>
      <p:pic>
        <p:nvPicPr>
          <p:cNvPr descr="image.png" id="177" name="Google Shape;177;p19"/>
          <p:cNvPicPr preferRelativeResize="0"/>
          <p:nvPr/>
        </p:nvPicPr>
        <p:blipFill rotWithShape="1">
          <a:blip r:embed="rId7">
            <a:alphaModFix/>
          </a:blip>
          <a:srcRect b="0" l="0" r="0" t="0"/>
          <a:stretch/>
        </p:blipFill>
        <p:spPr>
          <a:xfrm>
            <a:off x="593658" y="2547375"/>
            <a:ext cx="171450" cy="200025"/>
          </a:xfrm>
          <a:prstGeom prst="rect">
            <a:avLst/>
          </a:prstGeom>
          <a:noFill/>
          <a:ln>
            <a:noFill/>
          </a:ln>
        </p:spPr>
      </p:pic>
      <p:pic>
        <p:nvPicPr>
          <p:cNvPr descr="image.png" id="178" name="Google Shape;178;p19"/>
          <p:cNvPicPr preferRelativeResize="0"/>
          <p:nvPr/>
        </p:nvPicPr>
        <p:blipFill rotWithShape="1">
          <a:blip r:embed="rId7">
            <a:alphaModFix/>
          </a:blip>
          <a:srcRect b="0" l="0" r="0" t="0"/>
          <a:stretch/>
        </p:blipFill>
        <p:spPr>
          <a:xfrm>
            <a:off x="593658" y="3023625"/>
            <a:ext cx="171450" cy="200025"/>
          </a:xfrm>
          <a:prstGeom prst="rect">
            <a:avLst/>
          </a:prstGeom>
          <a:noFill/>
          <a:ln>
            <a:noFill/>
          </a:ln>
        </p:spPr>
      </p:pic>
      <p:pic>
        <p:nvPicPr>
          <p:cNvPr descr="image.png" id="179" name="Google Shape;179;p19"/>
          <p:cNvPicPr preferRelativeResize="0"/>
          <p:nvPr/>
        </p:nvPicPr>
        <p:blipFill rotWithShape="1">
          <a:blip r:embed="rId7">
            <a:alphaModFix/>
          </a:blip>
          <a:srcRect b="0" l="0" r="0" t="0"/>
          <a:stretch/>
        </p:blipFill>
        <p:spPr>
          <a:xfrm>
            <a:off x="593658" y="3499875"/>
            <a:ext cx="171450" cy="200025"/>
          </a:xfrm>
          <a:prstGeom prst="rect">
            <a:avLst/>
          </a:prstGeom>
          <a:noFill/>
          <a:ln>
            <a:noFill/>
          </a:ln>
        </p:spPr>
      </p:pic>
      <p:pic>
        <p:nvPicPr>
          <p:cNvPr descr="image.png" id="180" name="Google Shape;180;p19"/>
          <p:cNvPicPr preferRelativeResize="0"/>
          <p:nvPr/>
        </p:nvPicPr>
        <p:blipFill rotWithShape="1">
          <a:blip r:embed="rId7">
            <a:alphaModFix/>
          </a:blip>
          <a:srcRect b="0" l="0" r="0" t="0"/>
          <a:stretch/>
        </p:blipFill>
        <p:spPr>
          <a:xfrm>
            <a:off x="593658" y="3976125"/>
            <a:ext cx="171450" cy="200025"/>
          </a:xfrm>
          <a:prstGeom prst="rect">
            <a:avLst/>
          </a:prstGeom>
          <a:noFill/>
          <a:ln>
            <a:noFill/>
          </a:ln>
        </p:spPr>
      </p:pic>
      <p:pic>
        <p:nvPicPr>
          <p:cNvPr descr="image.png" id="181" name="Google Shape;181;p19"/>
          <p:cNvPicPr preferRelativeResize="0"/>
          <p:nvPr/>
        </p:nvPicPr>
        <p:blipFill rotWithShape="1">
          <a:blip r:embed="rId7">
            <a:alphaModFix/>
          </a:blip>
          <a:srcRect b="0" l="0" r="0" t="0"/>
          <a:stretch/>
        </p:blipFill>
        <p:spPr>
          <a:xfrm>
            <a:off x="593658" y="4452375"/>
            <a:ext cx="171450" cy="200025"/>
          </a:xfrm>
          <a:prstGeom prst="rect">
            <a:avLst/>
          </a:prstGeom>
          <a:noFill/>
          <a:ln>
            <a:noFill/>
          </a:ln>
        </p:spPr>
      </p:pic>
      <p:sp>
        <p:nvSpPr>
          <p:cNvPr id="182" name="Google Shape;182;p19"/>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샷 바이블, 준비됐나요?</a:t>
            </a:r>
            <a:endParaRPr/>
          </a:p>
        </p:txBody>
      </p:sp>
      <p:sp>
        <p:nvSpPr>
          <p:cNvPr id="183" name="Google Shape;183;p19"/>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pic>
        <p:nvPicPr>
          <p:cNvPr descr="image.png" id="188" name="Google Shape;188;p20"/>
          <p:cNvPicPr preferRelativeResize="0"/>
          <p:nvPr/>
        </p:nvPicPr>
        <p:blipFill rotWithShape="1">
          <a:blip r:embed="rId3">
            <a:alphaModFix/>
          </a:blip>
          <a:srcRect b="0" l="0" r="0" t="0"/>
          <a:stretch/>
        </p:blipFill>
        <p:spPr>
          <a:xfrm>
            <a:off x="571500" y="5259585"/>
            <a:ext cx="5286375" cy="868560"/>
          </a:xfrm>
          <a:prstGeom prst="rect">
            <a:avLst/>
          </a:prstGeom>
          <a:noFill/>
          <a:ln>
            <a:noFill/>
          </a:ln>
        </p:spPr>
      </p:pic>
      <p:sp>
        <p:nvSpPr>
          <p:cNvPr id="189" name="Google Shape;189;p20"/>
          <p:cNvSpPr txBox="1"/>
          <p:nvPr/>
        </p:nvSpPr>
        <p:spPr>
          <a:xfrm>
            <a:off x="571500" y="1634579"/>
            <a:ext cx="555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rgbClr val="0F172A"/>
                </a:solidFill>
                <a:latin typeface="Noto Sans KR"/>
                <a:ea typeface="Noto Sans KR"/>
                <a:cs typeface="Noto Sans KR"/>
                <a:sym typeface="Noto Sans KR"/>
              </a:rPr>
              <a:t>모든 설계도를 한눈에</a:t>
            </a:r>
            <a:endParaRPr/>
          </a:p>
        </p:txBody>
      </p:sp>
      <p:sp>
        <p:nvSpPr>
          <p:cNvPr id="190" name="Google Shape;190;p20"/>
          <p:cNvSpPr txBox="1"/>
          <p:nvPr/>
        </p:nvSpPr>
        <p:spPr>
          <a:xfrm>
            <a:off x="571500" y="2187029"/>
            <a:ext cx="5286300" cy="8727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앞서 배운 모든 이론(일관성, 글로컬, 편집, 몽타주)을 Google Mixboard(또는 Milanote 등)와 같은 무한 캔버스에 시각화하여 </a:t>
            </a:r>
            <a:r>
              <a:rPr b="1" i="0" lang="en-US" sz="1350" u="none" cap="none" strike="noStrike">
                <a:solidFill>
                  <a:srgbClr val="475569"/>
                </a:solidFill>
                <a:latin typeface="Noto Sans KR"/>
                <a:ea typeface="Noto Sans KR"/>
                <a:cs typeface="Noto Sans KR"/>
                <a:sym typeface="Noto Sans KR"/>
              </a:rPr>
              <a:t>하나의 설계도(Shot Bible)</a:t>
            </a:r>
            <a:r>
              <a:rPr b="0" i="0" lang="en-US" sz="1350" u="none" cap="none" strike="noStrike">
                <a:solidFill>
                  <a:srgbClr val="475569"/>
                </a:solidFill>
                <a:latin typeface="Noto Sans KR"/>
                <a:ea typeface="Noto Sans KR"/>
                <a:cs typeface="Noto Sans KR"/>
                <a:sym typeface="Noto Sans KR"/>
              </a:rPr>
              <a:t>로 완성합니다.</a:t>
            </a:r>
            <a:endParaRPr/>
          </a:p>
        </p:txBody>
      </p:sp>
      <p:sp>
        <p:nvSpPr>
          <p:cNvPr id="191" name="Google Shape;191;p20"/>
          <p:cNvSpPr txBox="1"/>
          <p:nvPr/>
        </p:nvSpPr>
        <p:spPr>
          <a:xfrm>
            <a:off x="571500" y="3462376"/>
            <a:ext cx="55506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u="none" cap="none" strike="noStrike">
                <a:solidFill>
                  <a:srgbClr val="059669"/>
                </a:solidFill>
                <a:latin typeface="Noto Sans KR"/>
                <a:ea typeface="Noto Sans KR"/>
                <a:cs typeface="Noto Sans KR"/>
                <a:sym typeface="Noto Sans KR"/>
              </a:rPr>
              <a:t>산출물 핵심 3요소</a:t>
            </a:r>
            <a:endParaRPr/>
          </a:p>
        </p:txBody>
      </p:sp>
      <p:sp>
        <p:nvSpPr>
          <p:cNvPr id="192" name="Google Shape;192;p20"/>
          <p:cNvSpPr txBox="1"/>
          <p:nvPr/>
        </p:nvSpPr>
        <p:spPr>
          <a:xfrm>
            <a:off x="809625" y="3842736"/>
            <a:ext cx="5048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350" u="none" cap="none" strike="noStrike">
                <a:solidFill>
                  <a:srgbClr val="475569"/>
                </a:solidFill>
                <a:latin typeface="Noto Sans KR"/>
                <a:ea typeface="Noto Sans KR"/>
                <a:cs typeface="Noto Sans KR"/>
                <a:sym typeface="Noto Sans KR"/>
              </a:rPr>
              <a:t>캐릭터 기준 보드:</a:t>
            </a:r>
            <a:r>
              <a:rPr b="0" i="0" lang="en-US" sz="1350" u="none" cap="none" strike="noStrike">
                <a:solidFill>
                  <a:srgbClr val="475569"/>
                </a:solidFill>
                <a:latin typeface="Noto Sans KR"/>
                <a:ea typeface="Noto Sans KR"/>
                <a:cs typeface="Noto Sans KR"/>
                <a:sym typeface="Noto Sans KR"/>
              </a:rPr>
              <a:t> 인물의 일관성을 잡아줄 앵커 이미지들</a:t>
            </a:r>
            <a:endParaRPr/>
          </a:p>
        </p:txBody>
      </p:sp>
      <p:sp>
        <p:nvSpPr>
          <p:cNvPr id="193" name="Google Shape;193;p20"/>
          <p:cNvSpPr txBox="1"/>
          <p:nvPr/>
        </p:nvSpPr>
        <p:spPr>
          <a:xfrm>
            <a:off x="809625" y="4217359"/>
            <a:ext cx="5048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350" u="none" cap="none" strike="noStrike">
                <a:solidFill>
                  <a:srgbClr val="475569"/>
                </a:solidFill>
                <a:latin typeface="Noto Sans KR"/>
                <a:ea typeface="Noto Sans KR"/>
                <a:cs typeface="Noto Sans KR"/>
                <a:sym typeface="Noto Sans KR"/>
              </a:rPr>
              <a:t>공간/소품 기준 보드:</a:t>
            </a:r>
            <a:r>
              <a:rPr b="0" i="0" lang="en-US" sz="1350" u="none" cap="none" strike="noStrike">
                <a:solidFill>
                  <a:srgbClr val="475569"/>
                </a:solidFill>
                <a:latin typeface="Noto Sans KR"/>
                <a:ea typeface="Noto Sans KR"/>
                <a:cs typeface="Noto Sans KR"/>
                <a:sym typeface="Noto Sans KR"/>
              </a:rPr>
              <a:t> 글로컬 디테일을 살려줄 배경 및 소품 앵커</a:t>
            </a:r>
            <a:endParaRPr/>
          </a:p>
        </p:txBody>
      </p:sp>
      <p:sp>
        <p:nvSpPr>
          <p:cNvPr id="194" name="Google Shape;194;p20"/>
          <p:cNvSpPr txBox="1"/>
          <p:nvPr/>
        </p:nvSpPr>
        <p:spPr>
          <a:xfrm>
            <a:off x="809625" y="4591981"/>
            <a:ext cx="5048400" cy="20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350" u="none" cap="none" strike="noStrike">
                <a:solidFill>
                  <a:srgbClr val="475569"/>
                </a:solidFill>
                <a:latin typeface="Noto Sans KR"/>
                <a:ea typeface="Noto Sans KR"/>
                <a:cs typeface="Noto Sans KR"/>
                <a:sym typeface="Noto Sans KR"/>
              </a:rPr>
              <a:t>시간순 샷 배열:</a:t>
            </a:r>
            <a:r>
              <a:rPr b="0" i="0" lang="en-US" sz="1350" u="none" cap="none" strike="noStrike">
                <a:solidFill>
                  <a:srgbClr val="475569"/>
                </a:solidFill>
                <a:latin typeface="Noto Sans KR"/>
                <a:ea typeface="Noto Sans KR"/>
                <a:cs typeface="Noto Sans KR"/>
                <a:sym typeface="Noto Sans KR"/>
              </a:rPr>
              <a:t> 예쁜 순서가 아닌 '사건의 서사 흐름'에 맞춘 재배열</a:t>
            </a:r>
            <a:endParaRPr/>
          </a:p>
        </p:txBody>
      </p:sp>
      <p:sp>
        <p:nvSpPr>
          <p:cNvPr id="195" name="Google Shape;195;p20"/>
          <p:cNvSpPr txBox="1"/>
          <p:nvPr/>
        </p:nvSpPr>
        <p:spPr>
          <a:xfrm>
            <a:off x="847725" y="5450085"/>
            <a:ext cx="47721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065F46"/>
                </a:solidFill>
                <a:latin typeface="Noto Sans KR"/>
                <a:ea typeface="Noto Sans KR"/>
                <a:cs typeface="Noto Sans KR"/>
                <a:sym typeface="Noto Sans KR"/>
              </a:rPr>
              <a:t>💡 이렇게 펼쳐놓고 봐야만 </a:t>
            </a:r>
            <a:r>
              <a:rPr b="1" i="0" lang="en-US" sz="1200" u="none" cap="none" strike="noStrike">
                <a:solidFill>
                  <a:srgbClr val="065F46"/>
                </a:solidFill>
                <a:latin typeface="Noto Sans KR"/>
                <a:ea typeface="Noto Sans KR"/>
                <a:cs typeface="Noto Sans KR"/>
                <a:sym typeface="Noto Sans KR"/>
              </a:rPr>
              <a:t>샷과 샷 사이의연결</a:t>
            </a:r>
            <a:r>
              <a:rPr b="0" i="0" lang="en-US" sz="1200" u="none" cap="none" strike="noStrike">
                <a:solidFill>
                  <a:srgbClr val="065F46"/>
                </a:solidFill>
                <a:latin typeface="Noto Sans KR"/>
                <a:ea typeface="Noto Sans KR"/>
                <a:cs typeface="Noto Sans KR"/>
                <a:sym typeface="Noto Sans KR"/>
              </a:rPr>
              <a:t>이 제대로 작동하는지, </a:t>
            </a:r>
            <a:endParaRPr b="0" i="0" sz="1200" u="none" cap="none" strike="noStrike">
              <a:solidFill>
                <a:srgbClr val="065F46"/>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lang="en-US" sz="1200">
                <a:solidFill>
                  <a:srgbClr val="065F46"/>
                </a:solidFill>
                <a:latin typeface="Noto Sans KR"/>
                <a:ea typeface="Noto Sans KR"/>
                <a:cs typeface="Noto Sans KR"/>
                <a:sym typeface="Noto Sans KR"/>
              </a:rPr>
              <a:t>       </a:t>
            </a:r>
            <a:r>
              <a:rPr b="0" i="0" lang="en-US" sz="1200" u="none" cap="none" strike="noStrike">
                <a:solidFill>
                  <a:srgbClr val="065F46"/>
                </a:solidFill>
                <a:latin typeface="Noto Sans KR"/>
                <a:ea typeface="Noto Sans KR"/>
                <a:cs typeface="Noto Sans KR"/>
                <a:sym typeface="Noto Sans KR"/>
              </a:rPr>
              <a:t>전체 감정의 톤이 일관된지 확인할 수 있습니다.</a:t>
            </a:r>
            <a:endParaRPr/>
          </a:p>
        </p:txBody>
      </p:sp>
      <p:sp>
        <p:nvSpPr>
          <p:cNvPr id="196" name="Google Shape;196;p20"/>
          <p:cNvSpPr txBox="1"/>
          <p:nvPr/>
        </p:nvSpPr>
        <p:spPr>
          <a:xfrm>
            <a:off x="571500" y="3861786"/>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97" name="Google Shape;197;p20"/>
          <p:cNvSpPr txBox="1"/>
          <p:nvPr/>
        </p:nvSpPr>
        <p:spPr>
          <a:xfrm>
            <a:off x="571500" y="4236409"/>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98" name="Google Shape;198;p20"/>
          <p:cNvSpPr txBox="1"/>
          <p:nvPr/>
        </p:nvSpPr>
        <p:spPr>
          <a:xfrm>
            <a:off x="571500" y="4611031"/>
            <a:ext cx="66600" cy="138600"/>
          </a:xfrm>
          <a:prstGeom prst="rect">
            <a:avLst/>
          </a:prstGeom>
          <a:noFill/>
          <a:ln>
            <a:noFill/>
          </a:ln>
        </p:spPr>
        <p:txBody>
          <a:bodyPr anchorCtr="0" anchor="t" bIns="0" lIns="0" spcFirstLastPara="1" rIns="0" wrap="square" tIns="0">
            <a:spAutoFit/>
          </a:bodyPr>
          <a:lstStyle/>
          <a:p>
            <a:pPr indent="0" lvl="0" marL="0" marR="0" rtl="0" algn="l">
              <a:lnSpc>
                <a:spcPct val="159888"/>
              </a:lnSpc>
              <a:spcBef>
                <a:spcPts val="0"/>
              </a:spcBef>
              <a:spcAft>
                <a:spcPts val="0"/>
              </a:spcAft>
              <a:buNone/>
            </a:pPr>
            <a:r>
              <a:rPr b="0" i="0" lang="en-US" sz="900" u="none" cap="none" strike="noStrike">
                <a:solidFill>
                  <a:srgbClr val="059669"/>
                </a:solidFill>
                <a:latin typeface="Noto Sans KR"/>
                <a:ea typeface="Noto Sans KR"/>
                <a:cs typeface="Noto Sans KR"/>
                <a:sym typeface="Noto Sans KR"/>
              </a:rPr>
              <a:t>■</a:t>
            </a:r>
            <a:endParaRPr/>
          </a:p>
        </p:txBody>
      </p:sp>
      <p:sp>
        <p:nvSpPr>
          <p:cNvPr id="199" name="Google Shape;199;p20"/>
          <p:cNvSpPr txBox="1"/>
          <p:nvPr/>
        </p:nvSpPr>
        <p:spPr>
          <a:xfrm>
            <a:off x="714375" y="571500"/>
            <a:ext cx="114513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E293B"/>
                </a:solidFill>
                <a:latin typeface="Noto Sans KR"/>
                <a:ea typeface="Noto Sans KR"/>
                <a:cs typeface="Noto Sans KR"/>
                <a:sym typeface="Noto Sans KR"/>
              </a:rPr>
              <a:t>Mixboard Shot Bible</a:t>
            </a:r>
            <a:endParaRPr/>
          </a:p>
        </p:txBody>
      </p:sp>
      <p:sp>
        <p:nvSpPr>
          <p:cNvPr id="200" name="Google Shape;200;p20"/>
          <p:cNvSpPr/>
          <p:nvPr/>
        </p:nvSpPr>
        <p:spPr>
          <a:xfrm>
            <a:off x="571500" y="571500"/>
            <a:ext cx="57300" cy="523800"/>
          </a:xfrm>
          <a:prstGeom prst="rect">
            <a:avLst/>
          </a:prstGeom>
          <a:solidFill>
            <a:srgbClr val="0596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01" name="Google Shape;201;p20"/>
          <p:cNvPicPr preferRelativeResize="0"/>
          <p:nvPr/>
        </p:nvPicPr>
        <p:blipFill rotWithShape="1">
          <a:blip r:embed="rId4">
            <a:alphaModFix/>
          </a:blip>
          <a:srcRect b="0" l="0" r="2724" t="0"/>
          <a:stretch/>
        </p:blipFill>
        <p:spPr>
          <a:xfrm>
            <a:off x="5946825" y="0"/>
            <a:ext cx="6371126"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5" name="Shape 205"/>
        <p:cNvGrpSpPr/>
        <p:nvPr/>
      </p:nvGrpSpPr>
      <p:grpSpPr>
        <a:xfrm>
          <a:off x="0" y="0"/>
          <a:ext cx="0" cy="0"/>
          <a:chOff x="0" y="0"/>
          <a:chExt cx="0" cy="0"/>
        </a:xfrm>
      </p:grpSpPr>
      <p:sp>
        <p:nvSpPr>
          <p:cNvPr id="206" name="Google Shape;206;p21"/>
          <p:cNvSpPr txBox="1"/>
          <p:nvPr/>
        </p:nvSpPr>
        <p:spPr>
          <a:xfrm>
            <a:off x="295275" y="2387500"/>
            <a:ext cx="11601600" cy="277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64748B"/>
                </a:solidFill>
                <a:latin typeface="Noto Sans KR"/>
                <a:ea typeface="Noto Sans KR"/>
                <a:cs typeface="Noto Sans KR"/>
                <a:sym typeface="Noto Sans KR"/>
              </a:rPr>
              <a:t>PART </a:t>
            </a:r>
            <a:r>
              <a:rPr lang="en-US" sz="1800">
                <a:solidFill>
                  <a:srgbClr val="64748B"/>
                </a:solidFill>
                <a:latin typeface="Noto Sans KR"/>
                <a:ea typeface="Noto Sans KR"/>
                <a:cs typeface="Noto Sans KR"/>
                <a:sym typeface="Noto Sans KR"/>
              </a:rPr>
              <a:t>1</a:t>
            </a:r>
            <a:endParaRPr/>
          </a:p>
        </p:txBody>
      </p:sp>
      <p:sp>
        <p:nvSpPr>
          <p:cNvPr id="207" name="Google Shape;207;p21"/>
          <p:cNvSpPr txBox="1"/>
          <p:nvPr/>
        </p:nvSpPr>
        <p:spPr>
          <a:xfrm>
            <a:off x="295275" y="2863750"/>
            <a:ext cx="11601600" cy="1699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lang="en-US" sz="4800">
                <a:solidFill>
                  <a:srgbClr val="1B5E20"/>
                </a:solidFill>
                <a:latin typeface="Noto Sans KR"/>
                <a:ea typeface="Noto Sans KR"/>
                <a:cs typeface="Noto Sans KR"/>
                <a:sym typeface="Noto Sans KR"/>
              </a:rPr>
              <a:t>생성형 Ai활용 동영상의 이해</a:t>
            </a:r>
            <a:endParaRPr b="1" sz="4800">
              <a:solidFill>
                <a:srgbClr val="1B5E20"/>
              </a:solidFill>
              <a:latin typeface="Noto Sans KR"/>
              <a:ea typeface="Noto Sans KR"/>
              <a:cs typeface="Noto Sans KR"/>
              <a:sym typeface="Noto Sans KR"/>
            </a:endParaRPr>
          </a:p>
          <a:p>
            <a:pPr indent="0" lvl="0" marL="0" marR="0" rtl="0" algn="l">
              <a:lnSpc>
                <a:spcPct val="130000"/>
              </a:lnSpc>
              <a:spcBef>
                <a:spcPts val="0"/>
              </a:spcBef>
              <a:spcAft>
                <a:spcPts val="0"/>
              </a:spcAft>
              <a:buNone/>
            </a:pPr>
            <a:r>
              <a:t/>
            </a:r>
            <a:endParaRPr b="1" sz="4800">
              <a:solidFill>
                <a:srgbClr val="1B5E20"/>
              </a:solidFill>
              <a:latin typeface="Noto Sans KR"/>
              <a:ea typeface="Noto Sans KR"/>
              <a:cs typeface="Noto Sans KR"/>
              <a:sym typeface="Noto Sans KR"/>
            </a:endParaRPr>
          </a:p>
        </p:txBody>
      </p:sp>
      <p:sp>
        <p:nvSpPr>
          <p:cNvPr id="208" name="Google Shape;208;p21"/>
          <p:cNvSpPr/>
          <p:nvPr/>
        </p:nvSpPr>
        <p:spPr>
          <a:xfrm>
            <a:off x="5715000" y="3941861"/>
            <a:ext cx="762000" cy="38100"/>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9" name="Google Shape;209;p21"/>
          <p:cNvSpPr txBox="1"/>
          <p:nvPr/>
        </p:nvSpPr>
        <p:spPr>
          <a:xfrm>
            <a:off x="571500" y="4265711"/>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lang="en-US" sz="1800">
                <a:solidFill>
                  <a:srgbClr val="475569"/>
                </a:solidFill>
                <a:latin typeface="Noto Sans KR"/>
                <a:ea typeface="Noto Sans KR"/>
                <a:cs typeface="Noto Sans KR"/>
                <a:sym typeface="Noto Sans KR"/>
              </a:rPr>
              <a:t>Understanding Videos Using Generative AI</a:t>
            </a:r>
            <a:endParaRPr sz="1800">
              <a:solidFill>
                <a:srgbClr val="475569"/>
              </a:solidFill>
              <a:latin typeface="Noto Sans KR"/>
              <a:ea typeface="Noto Sans KR"/>
              <a:cs typeface="Noto Sans KR"/>
              <a:sym typeface="Noto Sans K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3" name="Shape 213"/>
        <p:cNvGrpSpPr/>
        <p:nvPr/>
      </p:nvGrpSpPr>
      <p:grpSpPr>
        <a:xfrm>
          <a:off x="0" y="0"/>
          <a:ext cx="0" cy="0"/>
          <a:chOff x="0" y="0"/>
          <a:chExt cx="0" cy="0"/>
        </a:xfrm>
      </p:grpSpPr>
      <p:sp>
        <p:nvSpPr>
          <p:cNvPr id="214" name="Google Shape;214;p22"/>
          <p:cNvSpPr txBox="1"/>
          <p:nvPr/>
        </p:nvSpPr>
        <p:spPr>
          <a:xfrm>
            <a:off x="625929" y="1719262"/>
            <a:ext cx="5550600" cy="346200"/>
          </a:xfrm>
          <a:prstGeom prst="rect">
            <a:avLst/>
          </a:prstGeom>
          <a:noFill/>
          <a:ln>
            <a:noFill/>
          </a:ln>
        </p:spPr>
        <p:txBody>
          <a:bodyPr anchorCtr="0" anchor="t" bIns="0" lIns="285750" spcFirstLastPara="1" rIns="0" wrap="square" tIns="0">
            <a:spAutoFit/>
          </a:bodyPr>
          <a:lstStyle/>
          <a:p>
            <a:pPr indent="0" lvl="0" marL="0" marR="0" rtl="0" algn="l">
              <a:spcBef>
                <a:spcPts val="0"/>
              </a:spcBef>
              <a:spcAft>
                <a:spcPts val="0"/>
              </a:spcAft>
              <a:buNone/>
            </a:pPr>
            <a:r>
              <a:rPr b="1" i="0" lang="en-US" sz="2250" u="none" cap="none" strike="noStrike">
                <a:solidFill>
                  <a:srgbClr val="0F172A"/>
                </a:solidFill>
                <a:latin typeface="Noto Sans KR"/>
                <a:ea typeface="Noto Sans KR"/>
                <a:cs typeface="Noto Sans KR"/>
                <a:sym typeface="Noto Sans KR"/>
              </a:rPr>
              <a:t>영상 = 시간이 추가된 이미지</a:t>
            </a:r>
            <a:endParaRPr b="1"/>
          </a:p>
        </p:txBody>
      </p:sp>
      <p:sp>
        <p:nvSpPr>
          <p:cNvPr id="215" name="Google Shape;215;p22"/>
          <p:cNvSpPr txBox="1"/>
          <p:nvPr/>
        </p:nvSpPr>
        <p:spPr>
          <a:xfrm>
            <a:off x="571500" y="2281237"/>
            <a:ext cx="52863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334155"/>
                </a:solidFill>
                <a:latin typeface="Noto Sans KR"/>
                <a:ea typeface="Noto Sans KR"/>
                <a:cs typeface="Noto Sans KR"/>
                <a:sym typeface="Noto Sans KR"/>
              </a:rPr>
              <a:t>사진(이미지):</a:t>
            </a:r>
            <a:r>
              <a:rPr b="0" i="0" lang="en-US" sz="1500" u="none" cap="none" strike="noStrike">
                <a:solidFill>
                  <a:srgbClr val="334155"/>
                </a:solidFill>
                <a:latin typeface="Noto Sans KR"/>
                <a:ea typeface="Noto Sans KR"/>
                <a:cs typeface="Noto Sans KR"/>
                <a:sym typeface="Noto Sans KR"/>
              </a:rPr>
              <a:t> 세상의 한 순간을 픽셀로 기록한 것</a:t>
            </a:r>
            <a:endParaRPr/>
          </a:p>
        </p:txBody>
      </p:sp>
      <p:sp>
        <p:nvSpPr>
          <p:cNvPr id="216" name="Google Shape;216;p22"/>
          <p:cNvSpPr txBox="1"/>
          <p:nvPr/>
        </p:nvSpPr>
        <p:spPr>
          <a:xfrm>
            <a:off x="571500" y="2728912"/>
            <a:ext cx="5286375"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334155"/>
                </a:solidFill>
                <a:latin typeface="Noto Sans KR"/>
                <a:ea typeface="Noto Sans KR"/>
                <a:cs typeface="Noto Sans KR"/>
                <a:sym typeface="Noto Sans KR"/>
              </a:rPr>
              <a:t>영상(비디오):</a:t>
            </a:r>
            <a:r>
              <a:rPr b="0" i="0" lang="en-US" sz="1500" u="none" cap="none" strike="noStrike">
                <a:solidFill>
                  <a:srgbClr val="334155"/>
                </a:solidFill>
                <a:latin typeface="Noto Sans KR"/>
                <a:ea typeface="Noto Sans KR"/>
                <a:cs typeface="Noto Sans KR"/>
                <a:sym typeface="Noto Sans KR"/>
              </a:rPr>
              <a:t> 1초에 24~30장의 이미지가 연속으로 이어진 것 (시간이라는 3번째 차원 추가)</a:t>
            </a:r>
            <a:endParaRPr/>
          </a:p>
        </p:txBody>
      </p:sp>
      <p:sp>
        <p:nvSpPr>
          <p:cNvPr id="217" name="Google Shape;217;p22"/>
          <p:cNvSpPr txBox="1"/>
          <p:nvPr/>
        </p:nvSpPr>
        <p:spPr>
          <a:xfrm>
            <a:off x="625929" y="3777823"/>
            <a:ext cx="5550600" cy="346200"/>
          </a:xfrm>
          <a:prstGeom prst="rect">
            <a:avLst/>
          </a:prstGeom>
          <a:noFill/>
          <a:ln>
            <a:noFill/>
          </a:ln>
        </p:spPr>
        <p:txBody>
          <a:bodyPr anchorCtr="0" anchor="t" bIns="0" lIns="285750" spcFirstLastPara="1" rIns="0" wrap="square" tIns="0">
            <a:spAutoFit/>
          </a:bodyPr>
          <a:lstStyle/>
          <a:p>
            <a:pPr indent="0" lvl="0" marL="0" marR="0" rtl="0" algn="l">
              <a:spcBef>
                <a:spcPts val="0"/>
              </a:spcBef>
              <a:spcAft>
                <a:spcPts val="0"/>
              </a:spcAft>
              <a:buNone/>
            </a:pPr>
            <a:r>
              <a:rPr b="1" i="0" lang="en-US" sz="2250" u="none" cap="none" strike="noStrike">
                <a:solidFill>
                  <a:srgbClr val="0F172A"/>
                </a:solidFill>
                <a:latin typeface="Noto Sans KR"/>
                <a:ea typeface="Noto Sans KR"/>
                <a:cs typeface="Noto Sans KR"/>
                <a:sym typeface="Noto Sans KR"/>
              </a:rPr>
              <a:t>AI</a:t>
            </a:r>
            <a:r>
              <a:rPr b="1" lang="en-US" sz="2250">
                <a:solidFill>
                  <a:srgbClr val="0F172A"/>
                </a:solidFill>
                <a:latin typeface="Noto Sans KR"/>
                <a:ea typeface="Noto Sans KR"/>
                <a:cs typeface="Noto Sans KR"/>
                <a:sym typeface="Noto Sans KR"/>
              </a:rPr>
              <a:t>를 활용한</a:t>
            </a:r>
            <a:r>
              <a:rPr b="1" i="0" lang="en-US" sz="2250" u="none" cap="none" strike="noStrike">
                <a:solidFill>
                  <a:srgbClr val="0F172A"/>
                </a:solidFill>
                <a:latin typeface="Noto Sans KR"/>
                <a:ea typeface="Noto Sans KR"/>
                <a:cs typeface="Noto Sans KR"/>
                <a:sym typeface="Noto Sans KR"/>
              </a:rPr>
              <a:t> 영상 만들기가 어려운 이유</a:t>
            </a:r>
            <a:endParaRPr b="1"/>
          </a:p>
        </p:txBody>
      </p:sp>
      <p:sp>
        <p:nvSpPr>
          <p:cNvPr id="218" name="Google Shape;218;p22"/>
          <p:cNvSpPr txBox="1"/>
          <p:nvPr/>
        </p:nvSpPr>
        <p:spPr>
          <a:xfrm>
            <a:off x="571500" y="4339798"/>
            <a:ext cx="5286300" cy="96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10초짜리 영상 = </a:t>
            </a:r>
            <a:r>
              <a:rPr b="1" i="0" lang="en-US" sz="1500" u="none" cap="none" strike="noStrike">
                <a:solidFill>
                  <a:srgbClr val="334155"/>
                </a:solidFill>
                <a:latin typeface="Noto Sans KR"/>
                <a:ea typeface="Noto Sans KR"/>
                <a:cs typeface="Noto Sans KR"/>
                <a:sym typeface="Noto Sans KR"/>
              </a:rPr>
              <a:t>약 300장의 이미지를 연속으로 생성</a:t>
            </a:r>
            <a:r>
              <a:rPr b="0" i="0" lang="en-US" sz="1500" u="none" cap="none" strike="noStrike">
                <a:solidFill>
                  <a:srgbClr val="334155"/>
                </a:solidFill>
                <a:latin typeface="Noto Sans KR"/>
                <a:ea typeface="Noto Sans KR"/>
                <a:cs typeface="Noto Sans KR"/>
                <a:sym typeface="Noto Sans KR"/>
              </a:rPr>
              <a:t>해야 합니다. AI는 이 300장을 문맥에 맞게, 물리적으로 자연스럽게 만들어야 합니다.</a:t>
            </a:r>
            <a:endParaRPr/>
          </a:p>
        </p:txBody>
      </p:sp>
      <p:pic>
        <p:nvPicPr>
          <p:cNvPr descr="image.png" id="219" name="Google Shape;219;p22"/>
          <p:cNvPicPr preferRelativeResize="0"/>
          <p:nvPr/>
        </p:nvPicPr>
        <p:blipFill rotWithShape="1">
          <a:blip r:embed="rId3">
            <a:alphaModFix/>
          </a:blip>
          <a:srcRect b="0" l="0" r="0" t="0"/>
          <a:stretch/>
        </p:blipFill>
        <p:spPr>
          <a:xfrm>
            <a:off x="527728" y="1740361"/>
            <a:ext cx="285750" cy="285750"/>
          </a:xfrm>
          <a:prstGeom prst="rect">
            <a:avLst/>
          </a:prstGeom>
          <a:noFill/>
          <a:ln>
            <a:noFill/>
          </a:ln>
        </p:spPr>
      </p:pic>
      <p:pic>
        <p:nvPicPr>
          <p:cNvPr descr="image.png" id="220" name="Google Shape;220;p22"/>
          <p:cNvPicPr preferRelativeResize="0"/>
          <p:nvPr/>
        </p:nvPicPr>
        <p:blipFill rotWithShape="1">
          <a:blip r:embed="rId4">
            <a:alphaModFix/>
          </a:blip>
          <a:srcRect b="0" l="0" r="0" t="0"/>
          <a:stretch/>
        </p:blipFill>
        <p:spPr>
          <a:xfrm>
            <a:off x="538843" y="3798921"/>
            <a:ext cx="285750" cy="285750"/>
          </a:xfrm>
          <a:prstGeom prst="rect">
            <a:avLst/>
          </a:prstGeom>
          <a:noFill/>
          <a:ln>
            <a:noFill/>
          </a:ln>
        </p:spPr>
      </p:pic>
      <p:sp>
        <p:nvSpPr>
          <p:cNvPr id="221" name="Google Shape;221;p22"/>
          <p:cNvSpPr txBox="1"/>
          <p:nvPr/>
        </p:nvSpPr>
        <p:spPr>
          <a:xfrm>
            <a:off x="857250" y="5397073"/>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1프레임이 흔들리면: 깜빡거림 발생 (Flickering)</a:t>
            </a:r>
            <a:endParaRPr/>
          </a:p>
        </p:txBody>
      </p:sp>
      <p:sp>
        <p:nvSpPr>
          <p:cNvPr id="222" name="Google Shape;222;p22"/>
          <p:cNvSpPr txBox="1"/>
          <p:nvPr/>
        </p:nvSpPr>
        <p:spPr>
          <a:xfrm>
            <a:off x="857250" y="5873323"/>
            <a:ext cx="50007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Noto Sans KR"/>
                <a:ea typeface="Noto Sans KR"/>
                <a:cs typeface="Noto Sans KR"/>
                <a:sym typeface="Noto Sans KR"/>
              </a:rPr>
              <a:t>프레임마다 달라지면: 일관성 붕괴</a:t>
            </a:r>
            <a:endParaRPr/>
          </a:p>
        </p:txBody>
      </p:sp>
      <p:pic>
        <p:nvPicPr>
          <p:cNvPr descr="image.png" id="223" name="Google Shape;223;p22"/>
          <p:cNvPicPr preferRelativeResize="0"/>
          <p:nvPr/>
        </p:nvPicPr>
        <p:blipFill rotWithShape="1">
          <a:blip r:embed="rId5">
            <a:alphaModFix/>
          </a:blip>
          <a:srcRect b="0" l="0" r="0" t="0"/>
          <a:stretch/>
        </p:blipFill>
        <p:spPr>
          <a:xfrm>
            <a:off x="571500" y="5439936"/>
            <a:ext cx="142875" cy="200025"/>
          </a:xfrm>
          <a:prstGeom prst="rect">
            <a:avLst/>
          </a:prstGeom>
          <a:noFill/>
          <a:ln>
            <a:noFill/>
          </a:ln>
        </p:spPr>
      </p:pic>
      <p:pic>
        <p:nvPicPr>
          <p:cNvPr descr="image.png" id="224" name="Google Shape;224;p22"/>
          <p:cNvPicPr preferRelativeResize="0"/>
          <p:nvPr/>
        </p:nvPicPr>
        <p:blipFill rotWithShape="1">
          <a:blip r:embed="rId5">
            <a:alphaModFix/>
          </a:blip>
          <a:srcRect b="0" l="0" r="0" t="0"/>
          <a:stretch/>
        </p:blipFill>
        <p:spPr>
          <a:xfrm>
            <a:off x="571500" y="5916186"/>
            <a:ext cx="142875" cy="200025"/>
          </a:xfrm>
          <a:prstGeom prst="rect">
            <a:avLst/>
          </a:prstGeom>
          <a:noFill/>
          <a:ln>
            <a:noFill/>
          </a:ln>
        </p:spPr>
      </p:pic>
      <p:sp>
        <p:nvSpPr>
          <p:cNvPr id="225" name="Google Shape;225;p22"/>
          <p:cNvSpPr txBox="1"/>
          <p:nvPr/>
        </p:nvSpPr>
        <p:spPr>
          <a:xfrm>
            <a:off x="571500" y="571500"/>
            <a:ext cx="11601450" cy="581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B5E20"/>
                </a:solidFill>
                <a:latin typeface="Noto Sans KR"/>
                <a:ea typeface="Noto Sans KR"/>
                <a:cs typeface="Noto Sans KR"/>
                <a:sym typeface="Noto Sans KR"/>
              </a:rPr>
              <a:t>AI 영상 생성이란 무엇인가?</a:t>
            </a:r>
            <a:endParaRPr/>
          </a:p>
        </p:txBody>
      </p:sp>
      <p:sp>
        <p:nvSpPr>
          <p:cNvPr id="226" name="Google Shape;226;p22"/>
          <p:cNvSpPr/>
          <p:nvPr/>
        </p:nvSpPr>
        <p:spPr>
          <a:xfrm>
            <a:off x="571500" y="1219200"/>
            <a:ext cx="11049000" cy="28575"/>
          </a:xfrm>
          <a:prstGeom prst="rect">
            <a:avLst/>
          </a:prstGeom>
          <a:solidFill>
            <a:srgbClr val="1B5E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27" name="Google Shape;227;p22"/>
          <p:cNvPicPr preferRelativeResize="0"/>
          <p:nvPr/>
        </p:nvPicPr>
        <p:blipFill>
          <a:blip r:embed="rId6">
            <a:alphaModFix/>
          </a:blip>
          <a:stretch>
            <a:fillRect/>
          </a:stretch>
        </p:blipFill>
        <p:spPr>
          <a:xfrm>
            <a:off x="6899899" y="1658575"/>
            <a:ext cx="4602275" cy="4363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