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5"/>
    <p:sldId id="276" r:id="rId4"/>
    <p:sldId id="277" r:id="rId3"/>
    <p:sldId id="278" r:id="rId2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4" autoAdjust="0"/>
    <p:restoredTop sz="94660"/>
  </p:normalViewPr>
  <p:slideViewPr>
    <p:cSldViewPr snapToGrid="0">
      <p:cViewPr varScale="1">
        <p:scale>
          <a:sx n="159" d="100"/>
          <a:sy n="159" d="100"/>
        </p:scale>
        <p:origin x="144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23.xml"/><Relationship Id="rId3" Type="http://schemas.openxmlformats.org/officeDocument/2006/relationships/slide" Target="slides/slide22.xml"/><Relationship Id="rId4" Type="http://schemas.openxmlformats.org/officeDocument/2006/relationships/slide" Target="slides/slide21.xml"/><Relationship Id="rId5" Type="http://schemas.openxmlformats.org/officeDocument/2006/relationships/slide" Target="slides/slide20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Relationship Id="rId43" Type="http://schemas.openxmlformats.org/officeDocument/2006/relationships/slide" Target="slides/slide38.xml"/><Relationship Id="rId44" Type="http://schemas.openxmlformats.org/officeDocument/2006/relationships/slide" Target="slides/slide39.xml"/><Relationship Id="rId45" Type="http://schemas.openxmlformats.org/officeDocument/2006/relationships/slide" Target="slides/slide40.xml"/><Relationship Id="rId46" Type="http://schemas.openxmlformats.org/officeDocument/2006/relationships/slide" Target="slides/slide41.xml"/><Relationship Id="rId47" Type="http://schemas.openxmlformats.org/officeDocument/2006/relationships/slide" Target="slides/slide42.xml"/><Relationship Id="rId48" Type="http://schemas.openxmlformats.org/officeDocument/2006/relationships/slide" Target="slides/slide43.xml"/><Relationship Id="rId49" Type="http://schemas.openxmlformats.org/officeDocument/2006/relationships/slide" Target="slides/slide44.xml"/><Relationship Id="rId50" Type="http://schemas.openxmlformats.org/officeDocument/2006/relationships/slide" Target="slides/slide45.xml"/><Relationship Id="rId51" Type="http://schemas.openxmlformats.org/officeDocument/2006/relationships/slide" Target="slides/slide46.xml"/><Relationship Id="rId52" Type="http://schemas.openxmlformats.org/officeDocument/2006/relationships/slide" Target="slides/slide47.xml"/><Relationship Id="rId53" Type="http://schemas.openxmlformats.org/officeDocument/2006/relationships/slide" Target="slides/slide48.xml"/><Relationship Id="rId54" Type="http://schemas.openxmlformats.org/officeDocument/2006/relationships/slide" Target="slides/slide49.xml"/><Relationship Id="rId55" Type="http://schemas.openxmlformats.org/officeDocument/2006/relationships/slide" Target="slides/slide5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E77FC-F3FA-4F9A-9C36-33D84C083894}" type="datetimeFigureOut">
              <a:rPr lang="ko-KR" altLang="en-US" smtClean="0"/>
              <a:t>2025-02-26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D5BE3-51F6-4C11-A903-EA60A663F91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8306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E77FC-F3FA-4F9A-9C36-33D84C083894}" type="datetimeFigureOut">
              <a:rPr lang="ko-KR" altLang="en-US" smtClean="0"/>
              <a:t>2025-02-26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D5BE3-51F6-4C11-A903-EA60A663F91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0593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E77FC-F3FA-4F9A-9C36-33D84C083894}" type="datetimeFigureOut">
              <a:rPr lang="ko-KR" altLang="en-US" smtClean="0"/>
              <a:t>2025-02-26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D5BE3-51F6-4C11-A903-EA60A663F91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10323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4">
            <a:extLst>
              <a:ext uri="{FF2B5EF4-FFF2-40B4-BE49-F238E27FC236}">
                <a16:creationId xmlns:a16="http://schemas.microsoft.com/office/drawing/2014/main" id="{A53DA481-5675-DA60-B826-B81E0AF28E33}"/>
              </a:ext>
            </a:extLst>
          </p:cNvPr>
          <p:cNvSpPr txBox="1"/>
          <p:nvPr userDrawn="1"/>
        </p:nvSpPr>
        <p:spPr>
          <a:xfrm>
            <a:off x="619047" y="6581104"/>
            <a:ext cx="2267262" cy="2006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704" kern="0" spc="108" dirty="0">
                <a:solidFill>
                  <a:srgbClr val="787878"/>
                </a:solidFill>
                <a:latin typeface="Pretendard Light" pitchFamily="34" charset="0"/>
                <a:cs typeface="Pretendard Light" pitchFamily="34" charset="0"/>
              </a:rPr>
              <a:t>GONGGAM ART CONSULTING</a:t>
            </a:r>
            <a:endParaRPr lang="en-US" sz="572" dirty="0"/>
          </a:p>
        </p:txBody>
      </p:sp>
      <p:grpSp>
        <p:nvGrpSpPr>
          <p:cNvPr id="12" name="그룹 1001">
            <a:extLst>
              <a:ext uri="{FF2B5EF4-FFF2-40B4-BE49-F238E27FC236}">
                <a16:creationId xmlns:a16="http://schemas.microsoft.com/office/drawing/2014/main" id="{9AAD0DEC-3591-13D7-2ABC-8DCEB7043B52}"/>
              </a:ext>
            </a:extLst>
          </p:cNvPr>
          <p:cNvGrpSpPr/>
          <p:nvPr userDrawn="1"/>
        </p:nvGrpSpPr>
        <p:grpSpPr>
          <a:xfrm>
            <a:off x="619020" y="6565381"/>
            <a:ext cx="8666722" cy="15476"/>
            <a:chOff x="1142806" y="9390476"/>
            <a:chExt cx="16000102" cy="28571"/>
          </a:xfrm>
        </p:grpSpPr>
        <p:pic>
          <p:nvPicPr>
            <p:cNvPr id="13" name="Object 5">
              <a:extLst>
                <a:ext uri="{FF2B5EF4-FFF2-40B4-BE49-F238E27FC236}">
                  <a16:creationId xmlns:a16="http://schemas.microsoft.com/office/drawing/2014/main" id="{110E74FD-BCA6-9133-E6D0-B7DBF59006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42806" y="9390476"/>
              <a:ext cx="16000102" cy="28571"/>
            </a:xfrm>
            <a:prstGeom prst="rect">
              <a:avLst/>
            </a:prstGeom>
          </p:spPr>
        </p:pic>
      </p:grpSp>
      <p:grpSp>
        <p:nvGrpSpPr>
          <p:cNvPr id="14" name="그룹 1002">
            <a:extLst>
              <a:ext uri="{FF2B5EF4-FFF2-40B4-BE49-F238E27FC236}">
                <a16:creationId xmlns:a16="http://schemas.microsoft.com/office/drawing/2014/main" id="{0D22B498-E3B4-8488-8F95-29F9EB2DB0C2}"/>
              </a:ext>
            </a:extLst>
          </p:cNvPr>
          <p:cNvGrpSpPr/>
          <p:nvPr userDrawn="1"/>
        </p:nvGrpSpPr>
        <p:grpSpPr>
          <a:xfrm>
            <a:off x="5159" y="0"/>
            <a:ext cx="9904762" cy="118651"/>
            <a:chOff x="9524" y="0"/>
            <a:chExt cx="18285714" cy="219048"/>
          </a:xfrm>
        </p:grpSpPr>
        <p:pic>
          <p:nvPicPr>
            <p:cNvPr id="15" name="Object 8">
              <a:extLst>
                <a:ext uri="{FF2B5EF4-FFF2-40B4-BE49-F238E27FC236}">
                  <a16:creationId xmlns:a16="http://schemas.microsoft.com/office/drawing/2014/main" id="{F62E0CC5-3F02-592F-DB38-5504D25A70D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524" y="0"/>
              <a:ext cx="18285714" cy="219048"/>
            </a:xfrm>
            <a:prstGeom prst="rect">
              <a:avLst/>
            </a:prstGeom>
          </p:spPr>
        </p:pic>
      </p:grpSp>
      <p:sp>
        <p:nvSpPr>
          <p:cNvPr id="53" name="Slide Number Placeholder 5">
            <a:extLst>
              <a:ext uri="{FF2B5EF4-FFF2-40B4-BE49-F238E27FC236}">
                <a16:creationId xmlns:a16="http://schemas.microsoft.com/office/drawing/2014/main" id="{667072E2-D24B-21FC-FA70-FAEE23CDB4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30042" y="6594304"/>
            <a:ext cx="11557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868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E77FC-F3FA-4F9A-9C36-33D84C083894}" type="datetimeFigureOut">
              <a:rPr lang="ko-KR" altLang="en-US" smtClean="0"/>
              <a:t>2025-02-26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D5BE3-51F6-4C11-A903-EA60A663F91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4046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E77FC-F3FA-4F9A-9C36-33D84C083894}" type="datetimeFigureOut">
              <a:rPr lang="ko-KR" altLang="en-US" smtClean="0"/>
              <a:t>2025-02-26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D5BE3-51F6-4C11-A903-EA60A663F91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4947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E77FC-F3FA-4F9A-9C36-33D84C083894}" type="datetimeFigureOut">
              <a:rPr lang="ko-KR" altLang="en-US" smtClean="0"/>
              <a:t>2025-02-26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D5BE3-51F6-4C11-A903-EA60A663F91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65690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E77FC-F3FA-4F9A-9C36-33D84C083894}" type="datetimeFigureOut">
              <a:rPr lang="ko-KR" altLang="en-US" smtClean="0"/>
              <a:t>2025-02-26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D5BE3-51F6-4C11-A903-EA60A663F91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5027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E77FC-F3FA-4F9A-9C36-33D84C083894}" type="datetimeFigureOut">
              <a:rPr lang="ko-KR" altLang="en-US" smtClean="0"/>
              <a:t>2025-02-26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D5BE3-51F6-4C11-A903-EA60A663F91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1394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E77FC-F3FA-4F9A-9C36-33D84C083894}" type="datetimeFigureOut">
              <a:rPr lang="ko-KR" altLang="en-US" smtClean="0"/>
              <a:t>2025-02-26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D5BE3-51F6-4C11-A903-EA60A663F91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45114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E77FC-F3FA-4F9A-9C36-33D84C083894}" type="datetimeFigureOut">
              <a:rPr lang="ko-KR" altLang="en-US" smtClean="0"/>
              <a:t>2025-02-26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D5BE3-51F6-4C11-A903-EA60A663F91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2981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E77FC-F3FA-4F9A-9C36-33D84C083894}" type="datetimeFigureOut">
              <a:rPr lang="ko-KR" altLang="en-US" smtClean="0"/>
              <a:t>2025-02-26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D5BE3-51F6-4C11-A903-EA60A663F91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8295210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5E77FC-F3FA-4F9A-9C36-33D84C083894}" type="datetimeFigureOut">
              <a:rPr lang="ko-KR" altLang="en-US" smtClean="0"/>
              <a:t>2025-02-26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ED5BE3-51F6-4C11-A903-EA60A663F91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90798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6.jpg"/><Relationship Id="rId3" Type="http://schemas.openxmlformats.org/officeDocument/2006/relationships/image" Target="../media/image14.jpg"/><Relationship Id="rId4" Type="http://schemas.openxmlformats.org/officeDocument/2006/relationships/image" Target="../media/image15.jpg"/><Relationship Id="rId5" Type="http://schemas.openxmlformats.org/officeDocument/2006/relationships/image" Target="../media/image16.jpg"/><Relationship Id="rId6" Type="http://schemas.openxmlformats.org/officeDocument/2006/relationships/image" Target="../media/image17.jpg"/><Relationship Id="rId7" Type="http://schemas.openxmlformats.org/officeDocument/2006/relationships/image" Target="../media/image18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6.jp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4.jp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5.jp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6.jp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7.jp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8.jp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9.jp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0.jp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1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2.jp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3.jp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4.jp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5.jp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6.jp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7.jp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8.jp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9.jp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0.jp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1.jpg"/><Relationship Id="rId3" Type="http://schemas.openxmlformats.org/officeDocument/2006/relationships/image" Target="../media/image32.jpg"/><Relationship Id="rId4" Type="http://schemas.openxmlformats.org/officeDocument/2006/relationships/image" Target="../media/image33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4.jpg"/><Relationship Id="rId3" Type="http://schemas.openxmlformats.org/officeDocument/2006/relationships/image" Target="../media/image35.jpg"/><Relationship Id="rId4" Type="http://schemas.openxmlformats.org/officeDocument/2006/relationships/image" Target="../media/image16.jp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6.jpg"/><Relationship Id="rId3" Type="http://schemas.openxmlformats.org/officeDocument/2006/relationships/image" Target="../media/image37.jpg"/><Relationship Id="rId4" Type="http://schemas.openxmlformats.org/officeDocument/2006/relationships/image" Target="../media/image38.jp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9.jpg"/><Relationship Id="rId3" Type="http://schemas.openxmlformats.org/officeDocument/2006/relationships/image" Target="../media/image40.jpg"/><Relationship Id="rId4" Type="http://schemas.openxmlformats.org/officeDocument/2006/relationships/image" Target="../media/image41.jp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2.jpg"/><Relationship Id="rId3" Type="http://schemas.openxmlformats.org/officeDocument/2006/relationships/image" Target="../media/image43.jpg"/><Relationship Id="rId4" Type="http://schemas.openxmlformats.org/officeDocument/2006/relationships/image" Target="../media/image44.jp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0.jpg"/><Relationship Id="rId3" Type="http://schemas.openxmlformats.org/officeDocument/2006/relationships/image" Target="../media/image5.jpg"/><Relationship Id="rId4" Type="http://schemas.openxmlformats.org/officeDocument/2006/relationships/image" Target="../media/image12.jpg"/><Relationship Id="rId5" Type="http://schemas.openxmlformats.org/officeDocument/2006/relationships/image" Target="../media/image45.jp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.jpg"/><Relationship Id="rId3" Type="http://schemas.openxmlformats.org/officeDocument/2006/relationships/image" Target="../media/image46.jpg"/><Relationship Id="rId4" Type="http://schemas.openxmlformats.org/officeDocument/2006/relationships/image" Target="../media/image47.jpg"/><Relationship Id="rId5" Type="http://schemas.openxmlformats.org/officeDocument/2006/relationships/image" Target="../media/image7.jpg"/><Relationship Id="rId6" Type="http://schemas.openxmlformats.org/officeDocument/2006/relationships/image" Target="../media/image48.jpg"/><Relationship Id="rId7" Type="http://schemas.openxmlformats.org/officeDocument/2006/relationships/image" Target="../media/image12.jp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.jpg"/><Relationship Id="rId3" Type="http://schemas.openxmlformats.org/officeDocument/2006/relationships/image" Target="../media/image46.jpg"/><Relationship Id="rId4" Type="http://schemas.openxmlformats.org/officeDocument/2006/relationships/image" Target="../media/image49.jp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0.jpg"/><Relationship Id="rId3" Type="http://schemas.openxmlformats.org/officeDocument/2006/relationships/image" Target="../media/image46.jpg"/><Relationship Id="rId4" Type="http://schemas.openxmlformats.org/officeDocument/2006/relationships/image" Target="../media/image49.jp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7.jpg"/><Relationship Id="rId3" Type="http://schemas.openxmlformats.org/officeDocument/2006/relationships/image" Target="../media/image45.jpg"/><Relationship Id="rId4" Type="http://schemas.openxmlformats.org/officeDocument/2006/relationships/image" Target="../media/image51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.jp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2.jpg"/><Relationship Id="rId3" Type="http://schemas.openxmlformats.org/officeDocument/2006/relationships/image" Target="../media/image53.jp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4.jpg"/><Relationship Id="rId3" Type="http://schemas.openxmlformats.org/officeDocument/2006/relationships/image" Target="../media/image55.jpg"/><Relationship Id="rId4" Type="http://schemas.openxmlformats.org/officeDocument/2006/relationships/image" Target="../media/image56.jp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7.jpg"/><Relationship Id="rId3" Type="http://schemas.openxmlformats.org/officeDocument/2006/relationships/image" Target="../media/image58.jpg"/><Relationship Id="rId4" Type="http://schemas.openxmlformats.org/officeDocument/2006/relationships/image" Target="../media/image59.jp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60.jpg"/><Relationship Id="rId3" Type="http://schemas.openxmlformats.org/officeDocument/2006/relationships/image" Target="../media/image7.jpg"/><Relationship Id="rId4" Type="http://schemas.openxmlformats.org/officeDocument/2006/relationships/image" Target="../media/image61.jp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62.jpg"/><Relationship Id="rId3" Type="http://schemas.openxmlformats.org/officeDocument/2006/relationships/image" Target="../media/image63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8.jpg"/><Relationship Id="rId3" Type="http://schemas.openxmlformats.org/officeDocument/2006/relationships/image" Target="../media/image64.jpg"/><Relationship Id="rId4" Type="http://schemas.openxmlformats.org/officeDocument/2006/relationships/image" Target="../media/image65.jp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66.jpg"/><Relationship Id="rId3" Type="http://schemas.openxmlformats.org/officeDocument/2006/relationships/image" Target="../media/image67.jpg"/><Relationship Id="rId4" Type="http://schemas.openxmlformats.org/officeDocument/2006/relationships/image" Target="../media/image68.jp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69.jpg"/><Relationship Id="rId3" Type="http://schemas.openxmlformats.org/officeDocument/2006/relationships/image" Target="../media/image9.jpg"/><Relationship Id="rId4" Type="http://schemas.openxmlformats.org/officeDocument/2006/relationships/image" Target="../media/image13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70.jpg"/><Relationship Id="rId3" Type="http://schemas.openxmlformats.org/officeDocument/2006/relationships/image" Target="../media/image12.jpg"/><Relationship Id="rId4" Type="http://schemas.openxmlformats.org/officeDocument/2006/relationships/image" Target="../media/image71.jp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6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.jpg"/><Relationship Id="rId3" Type="http://schemas.openxmlformats.org/officeDocument/2006/relationships/image" Target="../media/image4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6.jpg"/><Relationship Id="rId3" Type="http://schemas.openxmlformats.org/officeDocument/2006/relationships/image" Target="../media/image7.jpg"/><Relationship Id="rId4" Type="http://schemas.openxmlformats.org/officeDocument/2006/relationships/image" Target="../media/image8.jpg"/><Relationship Id="rId5" Type="http://schemas.openxmlformats.org/officeDocument/2006/relationships/image" Target="../media/image9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0.jpg"/><Relationship Id="rId3" Type="http://schemas.openxmlformats.org/officeDocument/2006/relationships/image" Target="../media/image11.jpg"/><Relationship Id="rId4" Type="http://schemas.openxmlformats.org/officeDocument/2006/relationships/image" Target="../media/image12.jpg"/><Relationship Id="rId5" Type="http://schemas.openxmlformats.org/officeDocument/2006/relationships/image" Target="../media/image13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rcRect l="9376" r="9376"/>
          <a:stretch>
            <a:fillRect/>
          </a:stretch>
        </p:blipFill>
        <p:spPr>
          <a:xfrm>
            <a:off x="0" y="0"/>
            <a:ext cx="9905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98601" y="383133"/>
            <a:ext cx="33832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50" b="0">
                <a:solidFill>
                  <a:srgbClr val="FFFFFF"/>
                </a:solidFill>
                <a:latin typeface="Noto Sans CJK KR Light"/>
              </a:rPr>
              <a:t>GONGGAM COMPANY PROFILE · 2026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9048" y="2331720"/>
            <a:ext cx="8046720" cy="58521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900" b="0">
                <a:solidFill>
                  <a:srgbClr val="EEEEEE"/>
                </a:solidFill>
                <a:latin typeface="Noto Sans CJK KR Light"/>
              </a:rPr>
              <a:t>조형물 관련 모든 업무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9048" y="2852928"/>
            <a:ext cx="6583680" cy="6583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4300" b="0">
                <a:solidFill>
                  <a:srgbClr val="FFFFFF"/>
                </a:solidFill>
                <a:latin typeface="Noto Sans CJK KR Black"/>
              </a:rPr>
              <a:t>Art Consulting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9048" y="3778300"/>
            <a:ext cx="5669280" cy="58521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sz="1010" b="0">
                <a:solidFill>
                  <a:srgbClr val="E1E1E1"/>
                </a:solidFill>
                <a:latin typeface="Noto Sans CJK KR Medium"/>
              </a:rPr>
              <a:t>건축물 미술작품, 공공미술, 3D 디자인, 심의도서, 제작과 설치까지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sz="1010" b="0">
                <a:solidFill>
                  <a:srgbClr val="E1E1E1"/>
                </a:solidFill>
                <a:latin typeface="Noto Sans CJK KR Medium"/>
              </a:rPr>
              <a:t>조형물 관련 업무를 하나의 흐름으로 수행합니다.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2731" y="376184"/>
            <a:ext cx="1133856" cy="31747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19048" y="6296558"/>
            <a:ext cx="8666683" cy="15544"/>
          </a:xfrm>
          <a:prstGeom prst="rect">
            <a:avLst/>
          </a:prstGeom>
          <a:solidFill>
            <a:srgbClr val="D0D0D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19048" y="6398971"/>
            <a:ext cx="2834640" cy="19202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50" b="0">
                <a:solidFill>
                  <a:srgbClr val="EEEEEE"/>
                </a:solidFill>
                <a:latin typeface="Noto Sans CJK KR Light"/>
              </a:rPr>
              <a:t>HTTPS://WWW.GONGGAMS.COM/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955279" y="6398971"/>
            <a:ext cx="1316736" cy="19202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50" b="0">
                <a:solidFill>
                  <a:srgbClr val="EEEEEE"/>
                </a:solidFill>
                <a:latin typeface="Noto Sans CJK KR Light"/>
              </a:rPr>
              <a:t>ⓒ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4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942832" y="6569964"/>
            <a:ext cx="32004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787878"/>
                </a:solidFill>
                <a:latin typeface="Noto Sans CJK KR"/>
              </a:rPr>
              <a:t>10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8601" y="1010412"/>
            <a:ext cx="2926080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170" b="0">
                <a:solidFill>
                  <a:srgbClr val="2C2C2C"/>
                </a:solidFill>
                <a:latin typeface="Noto Sans CJK KR Black"/>
              </a:rPr>
              <a:t>PORTFOLIO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97880" y="1272844"/>
            <a:ext cx="3182112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60" b="0">
                <a:solidFill>
                  <a:srgbClr val="2C2C2C"/>
                </a:solidFill>
                <a:latin typeface="Noto Sans CJK KR Medium"/>
              </a:rPr>
              <a:t>공공미술 · 최신순 2024—2014</a:t>
            </a:r>
          </a:p>
        </p:txBody>
      </p:sp>
      <p:pic>
        <p:nvPicPr>
          <p:cNvPr id="5" name="Picture 4" descr="image.jpg"/>
          <p:cNvPicPr>
            <a:picLocks noChangeAspect="1"/>
          </p:cNvPicPr>
          <p:nvPr/>
        </p:nvPicPr>
        <p:blipFill>
          <a:blip r:embed="rId2"/>
          <a:srcRect t="118" b="118"/>
          <a:stretch>
            <a:fillRect/>
          </a:stretch>
        </p:blipFill>
        <p:spPr>
          <a:xfrm>
            <a:off x="822960" y="1636776"/>
            <a:ext cx="2578608" cy="1929384"/>
          </a:xfrm>
          <a:prstGeom prst="rect">
            <a:avLst/>
          </a:prstGeom>
        </p:spPr>
      </p:pic>
      <p:pic>
        <p:nvPicPr>
          <p:cNvPr id="6" name="Picture 5" descr="image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630168" y="1636776"/>
            <a:ext cx="2560320" cy="1920240"/>
          </a:xfrm>
          <a:prstGeom prst="rect">
            <a:avLst/>
          </a:prstGeom>
        </p:spPr>
      </p:pic>
      <p:pic>
        <p:nvPicPr>
          <p:cNvPr id="7" name="Picture 6" descr="image.jpg"/>
          <p:cNvPicPr>
            <a:picLocks noChangeAspect="1"/>
          </p:cNvPicPr>
          <p:nvPr/>
        </p:nvPicPr>
        <p:blipFill>
          <a:blip r:embed="rId4"/>
          <a:srcRect t="4839" b="4838"/>
          <a:stretch>
            <a:fillRect/>
          </a:stretch>
        </p:blipFill>
        <p:spPr>
          <a:xfrm>
            <a:off x="6345936" y="1636776"/>
            <a:ext cx="2834640" cy="1920240"/>
          </a:xfrm>
          <a:prstGeom prst="rect">
            <a:avLst/>
          </a:prstGeom>
        </p:spPr>
      </p:pic>
      <p:pic>
        <p:nvPicPr>
          <p:cNvPr id="8" name="Picture 7" descr="image.jpg"/>
          <p:cNvPicPr>
            <a:picLocks noChangeAspect="1"/>
          </p:cNvPicPr>
          <p:nvPr/>
        </p:nvPicPr>
        <p:blipFill>
          <a:blip r:embed="rId5"/>
          <a:srcRect t="355" b="354"/>
          <a:stretch>
            <a:fillRect/>
          </a:stretch>
        </p:blipFill>
        <p:spPr>
          <a:xfrm>
            <a:off x="822960" y="3657600"/>
            <a:ext cx="2578608" cy="1920240"/>
          </a:xfrm>
          <a:prstGeom prst="rect">
            <a:avLst/>
          </a:prstGeom>
        </p:spPr>
      </p:pic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3630168" y="3657600"/>
            <a:ext cx="2560320" cy="1920240"/>
          </a:xfrm>
          <a:prstGeom prst="rect">
            <a:avLst/>
          </a:prstGeom>
        </p:spPr>
      </p:pic>
      <p:pic>
        <p:nvPicPr>
          <p:cNvPr id="10" name="Picture 9" descr="image.jpg"/>
          <p:cNvPicPr>
            <a:picLocks noChangeAspect="1"/>
          </p:cNvPicPr>
          <p:nvPr/>
        </p:nvPicPr>
        <p:blipFill>
          <a:blip r:embed="rId7"/>
          <a:srcRect t="4839" b="4838"/>
          <a:stretch>
            <a:fillRect/>
          </a:stretch>
        </p:blipFill>
        <p:spPr>
          <a:xfrm>
            <a:off x="6345936" y="3657600"/>
            <a:ext cx="2834640" cy="192024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4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942832" y="6569964"/>
            <a:ext cx="32004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787878"/>
                </a:solidFill>
                <a:latin typeface="Noto Sans CJK KR"/>
              </a:rPr>
              <a:t>11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8601" y="1010412"/>
            <a:ext cx="2926080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170" b="0">
                <a:solidFill>
                  <a:srgbClr val="2C2C2C"/>
                </a:solidFill>
                <a:latin typeface="Noto Sans CJK KR Black"/>
              </a:rPr>
              <a:t>PORTFOLIO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97880" y="1272844"/>
            <a:ext cx="3182112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60" b="0">
                <a:solidFill>
                  <a:srgbClr val="2C2C2C"/>
                </a:solidFill>
                <a:latin typeface="Noto Sans CJK KR Medium"/>
              </a:rPr>
              <a:t>PUBLIC ART · 2024</a:t>
            </a:r>
          </a:p>
        </p:txBody>
      </p:sp>
      <p:pic>
        <p:nvPicPr>
          <p:cNvPr id="5" name="Picture 4" descr="image.jpg"/>
          <p:cNvPicPr>
            <a:picLocks noChangeAspect="1"/>
          </p:cNvPicPr>
          <p:nvPr/>
        </p:nvPicPr>
        <p:blipFill>
          <a:blip r:embed="rId2"/>
          <a:srcRect t="10256" b="10257"/>
          <a:stretch>
            <a:fillRect/>
          </a:stretch>
        </p:blipFill>
        <p:spPr>
          <a:xfrm>
            <a:off x="708660" y="1636776"/>
            <a:ext cx="6656832" cy="39684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589520" y="1664208"/>
            <a:ext cx="1600200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700" b="0">
                <a:solidFill>
                  <a:srgbClr val="3159C8"/>
                </a:solidFill>
                <a:latin typeface="Noto Sans CJK KR Black"/>
              </a:rPr>
              <a:t>2024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589520" y="2267712"/>
            <a:ext cx="1627632" cy="694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20" b="0">
                <a:solidFill>
                  <a:srgbClr val="2C2C2C"/>
                </a:solidFill>
                <a:latin typeface="Noto Sans CJK KR Black"/>
              </a:rPr>
              <a:t>행진 앞으로!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589520" y="2971800"/>
            <a:ext cx="1627632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40" b="0">
                <a:solidFill>
                  <a:srgbClr val="787878"/>
                </a:solidFill>
                <a:latin typeface="Noto Sans CJK KR Light"/>
              </a:rPr>
              <a:t>March Forward!</a:t>
            </a:r>
          </a:p>
        </p:txBody>
      </p:sp>
      <p:sp>
        <p:nvSpPr>
          <p:cNvPr id="9" name="Rectangle 8"/>
          <p:cNvSpPr/>
          <p:nvPr/>
        </p:nvSpPr>
        <p:spPr>
          <a:xfrm>
            <a:off x="7589520" y="3483864"/>
            <a:ext cx="1591056" cy="10972"/>
          </a:xfrm>
          <a:prstGeom prst="rect">
            <a:avLst/>
          </a:prstGeom>
          <a:solidFill>
            <a:srgbClr val="7878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589520" y="3666744"/>
            <a:ext cx="56692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80" b="0">
                <a:solidFill>
                  <a:srgbClr val="3159C8"/>
                </a:solidFill>
                <a:latin typeface="Noto Sans CJK KR Black"/>
              </a:rPr>
              <a:t>LOCATION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589520" y="3886200"/>
            <a:ext cx="1591056" cy="4389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30" b="0">
                <a:solidFill>
                  <a:srgbClr val="2C2C2C"/>
                </a:solidFill>
                <a:latin typeface="Noto Sans CJK KR Light"/>
              </a:rPr>
              <a:t>경기 안산 한신 더휴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0" y="4425696"/>
            <a:ext cx="56692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80" b="0">
                <a:solidFill>
                  <a:srgbClr val="3159C8"/>
                </a:solidFill>
                <a:latin typeface="Noto Sans CJK KR Black"/>
              </a:rPr>
              <a:t>SIZE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0" y="4636008"/>
            <a:ext cx="1591056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2C2C2C"/>
                </a:solidFill>
                <a:latin typeface="Noto Sans CJK KR Light"/>
              </a:rPr>
              <a:t>5,200 × 2,500 × 2,200 mm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589520" y="5020056"/>
            <a:ext cx="65836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80" b="0">
                <a:solidFill>
                  <a:srgbClr val="3159C8"/>
                </a:solidFill>
                <a:latin typeface="Noto Sans CJK KR Black"/>
              </a:rPr>
              <a:t>MATERIAL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589520" y="5230368"/>
            <a:ext cx="1591056" cy="49377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30" b="0">
                <a:solidFill>
                  <a:srgbClr val="2C2C2C"/>
                </a:solidFill>
                <a:latin typeface="Noto Sans CJK KR Light"/>
              </a:rPr>
              <a:t>사암, 화강석, 스테인레스 스틸, 우레탄도장, LED 조명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08660" y="5733288"/>
            <a:ext cx="6656832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>
                <a:solidFill>
                  <a:srgbClr val="595959"/>
                </a:solidFill>
                <a:latin typeface="Noto Sans CJK KR Light"/>
              </a:rPr>
              <a:t>서로 다른 동물들이 한 방향으로 움직이며 단지의 활기를 만든다.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4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942832" y="6569964"/>
            <a:ext cx="32004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787878"/>
                </a:solidFill>
                <a:latin typeface="Noto Sans CJK KR"/>
              </a:rPr>
              <a:t>12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8601" y="1010412"/>
            <a:ext cx="2926080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170" b="0">
                <a:solidFill>
                  <a:srgbClr val="2C2C2C"/>
                </a:solidFill>
                <a:latin typeface="Noto Sans CJK KR Black"/>
              </a:rPr>
              <a:t>PORTFOLIO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97880" y="1272844"/>
            <a:ext cx="3182112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60" b="0">
                <a:solidFill>
                  <a:srgbClr val="2C2C2C"/>
                </a:solidFill>
                <a:latin typeface="Noto Sans CJK KR Medium"/>
              </a:rPr>
              <a:t>PUBLIC ART · 2023</a:t>
            </a:r>
          </a:p>
        </p:txBody>
      </p:sp>
      <p:pic>
        <p:nvPicPr>
          <p:cNvPr id="5" name="Picture 4" descr="image.jpg"/>
          <p:cNvPicPr>
            <a:picLocks noChangeAspect="1"/>
          </p:cNvPicPr>
          <p:nvPr/>
        </p:nvPicPr>
        <p:blipFill>
          <a:blip r:embed="rId2"/>
          <a:srcRect t="10256" b="10257"/>
          <a:stretch>
            <a:fillRect/>
          </a:stretch>
        </p:blipFill>
        <p:spPr>
          <a:xfrm>
            <a:off x="708660" y="1636776"/>
            <a:ext cx="6656832" cy="39684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589520" y="1664208"/>
            <a:ext cx="1600200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700" b="0">
                <a:solidFill>
                  <a:srgbClr val="3159C8"/>
                </a:solidFill>
                <a:latin typeface="Noto Sans CJK KR Black"/>
              </a:rPr>
              <a:t>2023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589520" y="2267712"/>
            <a:ext cx="1627632" cy="694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20" b="0">
                <a:solidFill>
                  <a:srgbClr val="2C2C2C"/>
                </a:solidFill>
                <a:latin typeface="Noto Sans CJK KR Black"/>
              </a:rPr>
              <a:t>누군가를 위한 노래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589520" y="2971800"/>
            <a:ext cx="1627632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40" b="0">
                <a:solidFill>
                  <a:srgbClr val="787878"/>
                </a:solidFill>
                <a:latin typeface="Noto Sans CJK KR Light"/>
              </a:rPr>
              <a:t>A Song for Someone</a:t>
            </a:r>
          </a:p>
        </p:txBody>
      </p:sp>
      <p:sp>
        <p:nvSpPr>
          <p:cNvPr id="9" name="Rectangle 8"/>
          <p:cNvSpPr/>
          <p:nvPr/>
        </p:nvSpPr>
        <p:spPr>
          <a:xfrm>
            <a:off x="7589520" y="3483864"/>
            <a:ext cx="1591056" cy="10972"/>
          </a:xfrm>
          <a:prstGeom prst="rect">
            <a:avLst/>
          </a:prstGeom>
          <a:solidFill>
            <a:srgbClr val="7878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589520" y="3666744"/>
            <a:ext cx="56692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80" b="0">
                <a:solidFill>
                  <a:srgbClr val="3159C8"/>
                </a:solidFill>
                <a:latin typeface="Noto Sans CJK KR Black"/>
              </a:rPr>
              <a:t>LOCATION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589520" y="3886200"/>
            <a:ext cx="1591056" cy="4389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30" b="0">
                <a:solidFill>
                  <a:srgbClr val="2C2C2C"/>
                </a:solidFill>
                <a:latin typeface="Noto Sans CJK KR Light"/>
              </a:rPr>
              <a:t>파주 대발 디에트로 더 클래스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0" y="4425696"/>
            <a:ext cx="56692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80" b="0">
                <a:solidFill>
                  <a:srgbClr val="3159C8"/>
                </a:solidFill>
                <a:latin typeface="Noto Sans CJK KR Black"/>
              </a:rPr>
              <a:t>SIZE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0" y="4636008"/>
            <a:ext cx="1591056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2C2C2C"/>
                </a:solidFill>
                <a:latin typeface="Noto Sans CJK KR Light"/>
              </a:rPr>
              <a:t>5,200 × 3,000 × 4,000 mm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589520" y="5020056"/>
            <a:ext cx="65836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80" b="0">
                <a:solidFill>
                  <a:srgbClr val="3159C8"/>
                </a:solidFill>
                <a:latin typeface="Noto Sans CJK KR Black"/>
              </a:rPr>
              <a:t>MATERIAL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589520" y="5230368"/>
            <a:ext cx="1591056" cy="49377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30" b="0">
                <a:solidFill>
                  <a:srgbClr val="2C2C2C"/>
                </a:solidFill>
                <a:latin typeface="Noto Sans CJK KR Light"/>
              </a:rPr>
              <a:t>사암, 화강석, 스테인레스 스틸, 우레탄도장, LED 조명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08660" y="5733288"/>
            <a:ext cx="6656832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>
                <a:solidFill>
                  <a:srgbClr val="595959"/>
                </a:solidFill>
                <a:latin typeface="Noto Sans CJK KR Light"/>
              </a:rPr>
              <a:t>곰과 토끼가 노래하는 장면을 석재와 금속의 대비로 표현했다.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4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942832" y="6569964"/>
            <a:ext cx="32004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787878"/>
                </a:solidFill>
                <a:latin typeface="Noto Sans CJK KR"/>
              </a:rPr>
              <a:t>13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8601" y="1010412"/>
            <a:ext cx="2926080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170" b="0">
                <a:solidFill>
                  <a:srgbClr val="2C2C2C"/>
                </a:solidFill>
                <a:latin typeface="Noto Sans CJK KR Black"/>
              </a:rPr>
              <a:t>PORTFOLIO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97880" y="1272844"/>
            <a:ext cx="3182112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60" b="0">
                <a:solidFill>
                  <a:srgbClr val="2C2C2C"/>
                </a:solidFill>
                <a:latin typeface="Noto Sans CJK KR Medium"/>
              </a:rPr>
              <a:t>PUBLIC ART · 2021</a:t>
            </a:r>
          </a:p>
        </p:txBody>
      </p:sp>
      <p:pic>
        <p:nvPicPr>
          <p:cNvPr id="5" name="Picture 4" descr="image.jpg"/>
          <p:cNvPicPr>
            <a:picLocks noChangeAspect="1"/>
          </p:cNvPicPr>
          <p:nvPr/>
        </p:nvPicPr>
        <p:blipFill>
          <a:blip r:embed="rId2"/>
          <a:srcRect t="10256" b="10257"/>
          <a:stretch>
            <a:fillRect/>
          </a:stretch>
        </p:blipFill>
        <p:spPr>
          <a:xfrm>
            <a:off x="708660" y="1636776"/>
            <a:ext cx="6656832" cy="39684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589520" y="1664208"/>
            <a:ext cx="1600200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700" b="0">
                <a:solidFill>
                  <a:srgbClr val="3159C8"/>
                </a:solidFill>
                <a:latin typeface="Noto Sans CJK KR Black"/>
              </a:rPr>
              <a:t>2021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589520" y="2267712"/>
            <a:ext cx="1627632" cy="694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20" b="0">
                <a:solidFill>
                  <a:srgbClr val="2C2C2C"/>
                </a:solidFill>
                <a:latin typeface="Noto Sans CJK KR Black"/>
              </a:rPr>
              <a:t>행진 앞으로!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589520" y="2971800"/>
            <a:ext cx="1627632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40" b="0">
                <a:solidFill>
                  <a:srgbClr val="787878"/>
                </a:solidFill>
                <a:latin typeface="Noto Sans CJK KR Light"/>
              </a:rPr>
              <a:t>March Forward!</a:t>
            </a:r>
          </a:p>
        </p:txBody>
      </p:sp>
      <p:sp>
        <p:nvSpPr>
          <p:cNvPr id="9" name="Rectangle 8"/>
          <p:cNvSpPr/>
          <p:nvPr/>
        </p:nvSpPr>
        <p:spPr>
          <a:xfrm>
            <a:off x="7589520" y="3483864"/>
            <a:ext cx="1591056" cy="10972"/>
          </a:xfrm>
          <a:prstGeom prst="rect">
            <a:avLst/>
          </a:prstGeom>
          <a:solidFill>
            <a:srgbClr val="7878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589520" y="3666744"/>
            <a:ext cx="56692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80" b="0">
                <a:solidFill>
                  <a:srgbClr val="3159C8"/>
                </a:solidFill>
                <a:latin typeface="Noto Sans CJK KR Black"/>
              </a:rPr>
              <a:t>LOCATION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589520" y="3886200"/>
            <a:ext cx="1591056" cy="4389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30" b="0">
                <a:solidFill>
                  <a:srgbClr val="2C2C2C"/>
                </a:solidFill>
                <a:latin typeface="Noto Sans CJK KR Light"/>
              </a:rPr>
              <a:t>남양주 별내 힐스테이트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0" y="4425696"/>
            <a:ext cx="56692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80" b="0">
                <a:solidFill>
                  <a:srgbClr val="3159C8"/>
                </a:solidFill>
                <a:latin typeface="Noto Sans CJK KR Black"/>
              </a:rPr>
              <a:t>SIZE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0" y="4636008"/>
            <a:ext cx="1591056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2C2C2C"/>
                </a:solidFill>
                <a:latin typeface="Noto Sans CJK KR Light"/>
              </a:rPr>
              <a:t>9,400 × 1,000 × 2,600 mm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589520" y="5020056"/>
            <a:ext cx="65836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80" b="0">
                <a:solidFill>
                  <a:srgbClr val="3159C8"/>
                </a:solidFill>
                <a:latin typeface="Noto Sans CJK KR Black"/>
              </a:rPr>
              <a:t>MATERIAL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589520" y="5230368"/>
            <a:ext cx="1591056" cy="49377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30" b="0">
                <a:solidFill>
                  <a:srgbClr val="2C2C2C"/>
                </a:solidFill>
                <a:latin typeface="Noto Sans CJK KR Light"/>
              </a:rPr>
              <a:t>사암, 화강석, 스테인레스 스틸, 우레탄도장, LED 조명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08660" y="5733288"/>
            <a:ext cx="6656832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>
                <a:solidFill>
                  <a:srgbClr val="595959"/>
                </a:solidFill>
                <a:latin typeface="Noto Sans CJK KR Light"/>
              </a:rPr>
              <a:t>동물 군상이 앞으로 행진하는 장면을 긴 선형 공간에 펼쳤다.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4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942832" y="6569964"/>
            <a:ext cx="32004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787878"/>
                </a:solidFill>
                <a:latin typeface="Noto Sans CJK KR"/>
              </a:rPr>
              <a:t>14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8601" y="1010412"/>
            <a:ext cx="2926080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170" b="0">
                <a:solidFill>
                  <a:srgbClr val="2C2C2C"/>
                </a:solidFill>
                <a:latin typeface="Noto Sans CJK KR Black"/>
              </a:rPr>
              <a:t>PORTFOLIO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97880" y="1272844"/>
            <a:ext cx="3182112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60" b="0">
                <a:solidFill>
                  <a:srgbClr val="2C2C2C"/>
                </a:solidFill>
                <a:latin typeface="Noto Sans CJK KR Medium"/>
              </a:rPr>
              <a:t>PUBLIC ART · 2021</a:t>
            </a:r>
          </a:p>
        </p:txBody>
      </p:sp>
      <p:pic>
        <p:nvPicPr>
          <p:cNvPr id="5" name="Picture 4" descr="image.jpg"/>
          <p:cNvPicPr>
            <a:picLocks noChangeAspect="1"/>
          </p:cNvPicPr>
          <p:nvPr/>
        </p:nvPicPr>
        <p:blipFill>
          <a:blip r:embed="rId2"/>
          <a:srcRect t="10256" b="10257"/>
          <a:stretch>
            <a:fillRect/>
          </a:stretch>
        </p:blipFill>
        <p:spPr>
          <a:xfrm>
            <a:off x="708660" y="1636776"/>
            <a:ext cx="6656832" cy="39684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589520" y="1664208"/>
            <a:ext cx="1600200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700" b="0">
                <a:solidFill>
                  <a:srgbClr val="3159C8"/>
                </a:solidFill>
                <a:latin typeface="Noto Sans CJK KR Black"/>
              </a:rPr>
              <a:t>2021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589520" y="2267712"/>
            <a:ext cx="1627632" cy="694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20" b="0">
                <a:solidFill>
                  <a:srgbClr val="2C2C2C"/>
                </a:solidFill>
                <a:latin typeface="Noto Sans CJK KR Black"/>
              </a:rPr>
              <a:t>누군가를 위한 연주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589520" y="2971800"/>
            <a:ext cx="1627632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40" b="0">
                <a:solidFill>
                  <a:srgbClr val="787878"/>
                </a:solidFill>
                <a:latin typeface="Noto Sans CJK KR Light"/>
              </a:rPr>
              <a:t>A Performance for Someone</a:t>
            </a:r>
          </a:p>
        </p:txBody>
      </p:sp>
      <p:sp>
        <p:nvSpPr>
          <p:cNvPr id="9" name="Rectangle 8"/>
          <p:cNvSpPr/>
          <p:nvPr/>
        </p:nvSpPr>
        <p:spPr>
          <a:xfrm>
            <a:off x="7589520" y="3483864"/>
            <a:ext cx="1591056" cy="10972"/>
          </a:xfrm>
          <a:prstGeom prst="rect">
            <a:avLst/>
          </a:prstGeom>
          <a:solidFill>
            <a:srgbClr val="7878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589520" y="3666744"/>
            <a:ext cx="56692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80" b="0">
                <a:solidFill>
                  <a:srgbClr val="3159C8"/>
                </a:solidFill>
                <a:latin typeface="Noto Sans CJK KR Black"/>
              </a:rPr>
              <a:t>LOCATION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589520" y="3886200"/>
            <a:ext cx="1591056" cy="4389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30" b="0">
                <a:solidFill>
                  <a:srgbClr val="2C2C2C"/>
                </a:solidFill>
                <a:latin typeface="Noto Sans CJK KR Light"/>
              </a:rPr>
              <a:t>대구 이안 센트럴 아파트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0" y="4425696"/>
            <a:ext cx="56692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80" b="0">
                <a:solidFill>
                  <a:srgbClr val="3159C8"/>
                </a:solidFill>
                <a:latin typeface="Noto Sans CJK KR Black"/>
              </a:rPr>
              <a:t>SIZE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0" y="4636008"/>
            <a:ext cx="1591056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2C2C2C"/>
                </a:solidFill>
                <a:latin typeface="Noto Sans CJK KR Light"/>
              </a:rPr>
              <a:t>6,300 × 3,000 × 2,800 mm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589520" y="5020056"/>
            <a:ext cx="65836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80" b="0">
                <a:solidFill>
                  <a:srgbClr val="3159C8"/>
                </a:solidFill>
                <a:latin typeface="Noto Sans CJK KR Black"/>
              </a:rPr>
              <a:t>MATERIAL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589520" y="5230368"/>
            <a:ext cx="1591056" cy="49377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30" b="0">
                <a:solidFill>
                  <a:srgbClr val="2C2C2C"/>
                </a:solidFill>
                <a:latin typeface="Noto Sans CJK KR Light"/>
              </a:rPr>
              <a:t>사암, 화강석, 스테인레스 스틸, 우레탄도장, LED 조명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08660" y="5733288"/>
            <a:ext cx="6656832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>
                <a:solidFill>
                  <a:srgbClr val="595959"/>
                </a:solidFill>
                <a:latin typeface="Noto Sans CJK KR Light"/>
              </a:rPr>
              <a:t>곰과 악기·음표 모티프가 함께 놓여 일상의 연주 장면을 만든다.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4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942832" y="6569964"/>
            <a:ext cx="32004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787878"/>
                </a:solidFill>
                <a:latin typeface="Noto Sans CJK KR"/>
              </a:rPr>
              <a:t>15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8601" y="1010412"/>
            <a:ext cx="2926080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170" b="0">
                <a:solidFill>
                  <a:srgbClr val="2C2C2C"/>
                </a:solidFill>
                <a:latin typeface="Noto Sans CJK KR Black"/>
              </a:rPr>
              <a:t>PORTFOLIO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97880" y="1272844"/>
            <a:ext cx="3182112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60" b="0">
                <a:solidFill>
                  <a:srgbClr val="2C2C2C"/>
                </a:solidFill>
                <a:latin typeface="Noto Sans CJK KR Medium"/>
              </a:rPr>
              <a:t>PUBLIC ART · 2021</a:t>
            </a:r>
          </a:p>
        </p:txBody>
      </p:sp>
      <p:pic>
        <p:nvPicPr>
          <p:cNvPr id="5" name="Picture 4" descr="image.jpg"/>
          <p:cNvPicPr>
            <a:picLocks noChangeAspect="1"/>
          </p:cNvPicPr>
          <p:nvPr/>
        </p:nvPicPr>
        <p:blipFill>
          <a:blip r:embed="rId2"/>
          <a:srcRect t="10256" b="10257"/>
          <a:stretch>
            <a:fillRect/>
          </a:stretch>
        </p:blipFill>
        <p:spPr>
          <a:xfrm>
            <a:off x="708660" y="1636776"/>
            <a:ext cx="6656832" cy="39684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589520" y="1664208"/>
            <a:ext cx="1600200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700" b="0">
                <a:solidFill>
                  <a:srgbClr val="3159C8"/>
                </a:solidFill>
                <a:latin typeface="Noto Sans CJK KR Black"/>
              </a:rPr>
              <a:t>2021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589520" y="2267712"/>
            <a:ext cx="1627632" cy="694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20" b="0">
                <a:solidFill>
                  <a:srgbClr val="2C2C2C"/>
                </a:solidFill>
                <a:latin typeface="Noto Sans CJK KR Black"/>
              </a:rPr>
              <a:t>별헤는 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589520" y="2971800"/>
            <a:ext cx="1627632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40" b="0">
                <a:solidFill>
                  <a:srgbClr val="787878"/>
                </a:solidFill>
                <a:latin typeface="Noto Sans CJK KR Light"/>
              </a:rPr>
              <a:t>Stargazing Night</a:t>
            </a:r>
          </a:p>
        </p:txBody>
      </p:sp>
      <p:sp>
        <p:nvSpPr>
          <p:cNvPr id="9" name="Rectangle 8"/>
          <p:cNvSpPr/>
          <p:nvPr/>
        </p:nvSpPr>
        <p:spPr>
          <a:xfrm>
            <a:off x="7589520" y="3483864"/>
            <a:ext cx="1591056" cy="10972"/>
          </a:xfrm>
          <a:prstGeom prst="rect">
            <a:avLst/>
          </a:prstGeom>
          <a:solidFill>
            <a:srgbClr val="7878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589520" y="3666744"/>
            <a:ext cx="56692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80" b="0">
                <a:solidFill>
                  <a:srgbClr val="3159C8"/>
                </a:solidFill>
                <a:latin typeface="Noto Sans CJK KR Black"/>
              </a:rPr>
              <a:t>LOCATION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589520" y="3886200"/>
            <a:ext cx="1591056" cy="4389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30" b="0">
                <a:solidFill>
                  <a:srgbClr val="2C2C2C"/>
                </a:solidFill>
                <a:latin typeface="Noto Sans CJK KR Light"/>
              </a:rPr>
              <a:t>동탄 센트럴 스타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0" y="4425696"/>
            <a:ext cx="56692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80" b="0">
                <a:solidFill>
                  <a:srgbClr val="3159C8"/>
                </a:solidFill>
                <a:latin typeface="Noto Sans CJK KR Black"/>
              </a:rPr>
              <a:t>SIZE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0" y="4636008"/>
            <a:ext cx="1591056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2C2C2C"/>
                </a:solidFill>
                <a:latin typeface="Noto Sans CJK KR Light"/>
              </a:rPr>
              <a:t>2,300 × 1,200 × 3,800 mm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589520" y="5020056"/>
            <a:ext cx="65836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80" b="0">
                <a:solidFill>
                  <a:srgbClr val="3159C8"/>
                </a:solidFill>
                <a:latin typeface="Noto Sans CJK KR Black"/>
              </a:rPr>
              <a:t>MATERIAL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589520" y="5230368"/>
            <a:ext cx="1591056" cy="49377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30" b="0">
                <a:solidFill>
                  <a:srgbClr val="2C2C2C"/>
                </a:solidFill>
                <a:latin typeface="Noto Sans CJK KR Light"/>
              </a:rPr>
              <a:t>사암, 화강석, 스테인레스 스틸, 우레탄도장, LED 조명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08660" y="5733288"/>
            <a:ext cx="6656832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>
                <a:solidFill>
                  <a:srgbClr val="595959"/>
                </a:solidFill>
                <a:latin typeface="Noto Sans CJK KR Light"/>
              </a:rPr>
              <a:t>높은 수직 조형과 별빛 모티프가 제한된 공간에 야간 초점을 만든다.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4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942832" y="6569964"/>
            <a:ext cx="32004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787878"/>
                </a:solidFill>
                <a:latin typeface="Noto Sans CJK KR"/>
              </a:rPr>
              <a:t>16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8601" y="1010412"/>
            <a:ext cx="2926080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170" b="0">
                <a:solidFill>
                  <a:srgbClr val="2C2C2C"/>
                </a:solidFill>
                <a:latin typeface="Noto Sans CJK KR Black"/>
              </a:rPr>
              <a:t>PORTFOLIO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97880" y="1272844"/>
            <a:ext cx="3182112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60" b="0">
                <a:solidFill>
                  <a:srgbClr val="2C2C2C"/>
                </a:solidFill>
                <a:latin typeface="Noto Sans CJK KR Medium"/>
              </a:rPr>
              <a:t>PUBLIC ART · 2020</a:t>
            </a:r>
          </a:p>
        </p:txBody>
      </p:sp>
      <p:pic>
        <p:nvPicPr>
          <p:cNvPr id="5" name="Picture 4" descr="image.jpg"/>
          <p:cNvPicPr>
            <a:picLocks noChangeAspect="1"/>
          </p:cNvPicPr>
          <p:nvPr/>
        </p:nvPicPr>
        <p:blipFill>
          <a:blip r:embed="rId2"/>
          <a:srcRect t="10256" b="10257"/>
          <a:stretch>
            <a:fillRect/>
          </a:stretch>
        </p:blipFill>
        <p:spPr>
          <a:xfrm>
            <a:off x="708660" y="1636776"/>
            <a:ext cx="6656832" cy="39684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589520" y="1664208"/>
            <a:ext cx="1600200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700" b="0">
                <a:solidFill>
                  <a:srgbClr val="3159C8"/>
                </a:solidFill>
                <a:latin typeface="Noto Sans CJK KR Black"/>
              </a:rPr>
              <a:t>2020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589520" y="2267712"/>
            <a:ext cx="1627632" cy="694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20" b="0">
                <a:solidFill>
                  <a:srgbClr val="2C2C2C"/>
                </a:solidFill>
                <a:latin typeface="Noto Sans CJK KR Black"/>
              </a:rPr>
              <a:t>행복쌓기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589520" y="2971800"/>
            <a:ext cx="1627632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40" b="0">
                <a:solidFill>
                  <a:srgbClr val="787878"/>
                </a:solidFill>
                <a:latin typeface="Noto Sans CJK KR Light"/>
              </a:rPr>
              <a:t>Stacking Happiness</a:t>
            </a:r>
          </a:p>
        </p:txBody>
      </p:sp>
      <p:sp>
        <p:nvSpPr>
          <p:cNvPr id="9" name="Rectangle 8"/>
          <p:cNvSpPr/>
          <p:nvPr/>
        </p:nvSpPr>
        <p:spPr>
          <a:xfrm>
            <a:off x="7589520" y="3483864"/>
            <a:ext cx="1591056" cy="10972"/>
          </a:xfrm>
          <a:prstGeom prst="rect">
            <a:avLst/>
          </a:prstGeom>
          <a:solidFill>
            <a:srgbClr val="7878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589520" y="3666744"/>
            <a:ext cx="56692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80" b="0">
                <a:solidFill>
                  <a:srgbClr val="3159C8"/>
                </a:solidFill>
                <a:latin typeface="Noto Sans CJK KR Black"/>
              </a:rPr>
              <a:t>LOCATION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589520" y="3886200"/>
            <a:ext cx="1591056" cy="4389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30" b="0">
                <a:solidFill>
                  <a:srgbClr val="2C2C2C"/>
                </a:solidFill>
                <a:latin typeface="Noto Sans CJK KR Light"/>
              </a:rPr>
              <a:t>부산 대신 푸르지오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0" y="4425696"/>
            <a:ext cx="56692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80" b="0">
                <a:solidFill>
                  <a:srgbClr val="3159C8"/>
                </a:solidFill>
                <a:latin typeface="Noto Sans CJK KR Black"/>
              </a:rPr>
              <a:t>SIZE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0" y="4636008"/>
            <a:ext cx="1591056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2C2C2C"/>
                </a:solidFill>
                <a:latin typeface="Noto Sans CJK KR Light"/>
              </a:rPr>
              <a:t>6,500 × 3,100 × 4,000 mm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589520" y="5020056"/>
            <a:ext cx="65836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80" b="0">
                <a:solidFill>
                  <a:srgbClr val="3159C8"/>
                </a:solidFill>
                <a:latin typeface="Noto Sans CJK KR Black"/>
              </a:rPr>
              <a:t>MATERIAL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589520" y="5230368"/>
            <a:ext cx="1591056" cy="49377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30" b="0">
                <a:solidFill>
                  <a:srgbClr val="2C2C2C"/>
                </a:solidFill>
                <a:latin typeface="Noto Sans CJK KR Light"/>
              </a:rPr>
              <a:t>사암, 화강석, 스테인레스 스틸, 우레탄도장, LED 조명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08660" y="5733288"/>
            <a:ext cx="6656832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>
                <a:solidFill>
                  <a:srgbClr val="595959"/>
                </a:solidFill>
                <a:latin typeface="Noto Sans CJK KR Light"/>
              </a:rPr>
              <a:t>선물 상자와 동물 군상을 수직으로 쌓아 상승하는 실루엣을 만들었다.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4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942832" y="6569964"/>
            <a:ext cx="32004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787878"/>
                </a:solidFill>
                <a:latin typeface="Noto Sans CJK KR"/>
              </a:rPr>
              <a:t>17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8601" y="1010412"/>
            <a:ext cx="2926080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170" b="0">
                <a:solidFill>
                  <a:srgbClr val="2C2C2C"/>
                </a:solidFill>
                <a:latin typeface="Noto Sans CJK KR Black"/>
              </a:rPr>
              <a:t>PORTFOLIO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97880" y="1272844"/>
            <a:ext cx="3182112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60" b="0">
                <a:solidFill>
                  <a:srgbClr val="2C2C2C"/>
                </a:solidFill>
                <a:latin typeface="Noto Sans CJK KR Medium"/>
              </a:rPr>
              <a:t>PUBLIC ART · 2019</a:t>
            </a:r>
          </a:p>
        </p:txBody>
      </p:sp>
      <p:pic>
        <p:nvPicPr>
          <p:cNvPr id="5" name="Picture 4" descr="image.jpg"/>
          <p:cNvPicPr>
            <a:picLocks noChangeAspect="1"/>
          </p:cNvPicPr>
          <p:nvPr/>
        </p:nvPicPr>
        <p:blipFill>
          <a:blip r:embed="rId2"/>
          <a:srcRect t="27669" b="27669"/>
          <a:stretch>
            <a:fillRect/>
          </a:stretch>
        </p:blipFill>
        <p:spPr>
          <a:xfrm>
            <a:off x="708660" y="1636776"/>
            <a:ext cx="6656832" cy="39684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589520" y="1664208"/>
            <a:ext cx="1600200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700" b="0">
                <a:solidFill>
                  <a:srgbClr val="3159C8"/>
                </a:solidFill>
                <a:latin typeface="Noto Sans CJK KR Black"/>
              </a:rPr>
              <a:t>2019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589520" y="2267712"/>
            <a:ext cx="1627632" cy="694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20" b="0">
                <a:solidFill>
                  <a:srgbClr val="2C2C2C"/>
                </a:solidFill>
                <a:latin typeface="Noto Sans CJK KR Black"/>
              </a:rPr>
              <a:t>치유의 정원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589520" y="2971800"/>
            <a:ext cx="1627632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40" b="0">
                <a:solidFill>
                  <a:srgbClr val="787878"/>
                </a:solidFill>
                <a:latin typeface="Noto Sans CJK KR Light"/>
              </a:rPr>
              <a:t>Healing Garden</a:t>
            </a:r>
          </a:p>
        </p:txBody>
      </p:sp>
      <p:sp>
        <p:nvSpPr>
          <p:cNvPr id="9" name="Rectangle 8"/>
          <p:cNvSpPr/>
          <p:nvPr/>
        </p:nvSpPr>
        <p:spPr>
          <a:xfrm>
            <a:off x="7589520" y="3483864"/>
            <a:ext cx="1591056" cy="10972"/>
          </a:xfrm>
          <a:prstGeom prst="rect">
            <a:avLst/>
          </a:prstGeom>
          <a:solidFill>
            <a:srgbClr val="7878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589520" y="3666744"/>
            <a:ext cx="56692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80" b="0">
                <a:solidFill>
                  <a:srgbClr val="3159C8"/>
                </a:solidFill>
                <a:latin typeface="Noto Sans CJK KR Black"/>
              </a:rPr>
              <a:t>LOCATION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589520" y="3886200"/>
            <a:ext cx="1591056" cy="4389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30" b="0">
                <a:solidFill>
                  <a:srgbClr val="2C2C2C"/>
                </a:solidFill>
                <a:latin typeface="Noto Sans CJK KR Light"/>
              </a:rPr>
              <a:t>두호 SK뷰 푸르지오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0" y="4425696"/>
            <a:ext cx="56692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80" b="0">
                <a:solidFill>
                  <a:srgbClr val="3159C8"/>
                </a:solidFill>
                <a:latin typeface="Noto Sans CJK KR Black"/>
              </a:rPr>
              <a:t>SIZE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0" y="4636008"/>
            <a:ext cx="1591056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2C2C2C"/>
                </a:solidFill>
                <a:latin typeface="Noto Sans CJK KR Light"/>
              </a:rPr>
              <a:t>9,500 × 8,800 × 3,600 mm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589520" y="5020056"/>
            <a:ext cx="65836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80" b="0">
                <a:solidFill>
                  <a:srgbClr val="3159C8"/>
                </a:solidFill>
                <a:latin typeface="Noto Sans CJK KR Black"/>
              </a:rPr>
              <a:t>MATERIAL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589520" y="5230368"/>
            <a:ext cx="1591056" cy="49377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30" b="0">
                <a:solidFill>
                  <a:srgbClr val="2C2C2C"/>
                </a:solidFill>
                <a:latin typeface="Noto Sans CJK KR Light"/>
              </a:rPr>
              <a:t>사암, 화강석, 스테인레스 스틸, 우레탄도장, LED 조명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08660" y="5733288"/>
            <a:ext cx="6656832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>
                <a:solidFill>
                  <a:srgbClr val="595959"/>
                </a:solidFill>
                <a:latin typeface="Noto Sans CJK KR Light"/>
              </a:rPr>
              <a:t>대형 곰과 식물·선물 모티프를 넓은 중앙 공간에 분산 배치했다.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4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942832" y="6569964"/>
            <a:ext cx="32004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787878"/>
                </a:solidFill>
                <a:latin typeface="Noto Sans CJK KR"/>
              </a:rPr>
              <a:t>18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8601" y="1010412"/>
            <a:ext cx="2926080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170" b="0">
                <a:solidFill>
                  <a:srgbClr val="2C2C2C"/>
                </a:solidFill>
                <a:latin typeface="Noto Sans CJK KR Black"/>
              </a:rPr>
              <a:t>PORTFOLIO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97880" y="1272844"/>
            <a:ext cx="3182112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60" b="0">
                <a:solidFill>
                  <a:srgbClr val="2C2C2C"/>
                </a:solidFill>
                <a:latin typeface="Noto Sans CJK KR Medium"/>
              </a:rPr>
              <a:t>PUBLIC ART · 2019</a:t>
            </a:r>
          </a:p>
        </p:txBody>
      </p:sp>
      <p:pic>
        <p:nvPicPr>
          <p:cNvPr id="5" name="Picture 4" descr="image.jpg"/>
          <p:cNvPicPr>
            <a:picLocks noChangeAspect="1"/>
          </p:cNvPicPr>
          <p:nvPr/>
        </p:nvPicPr>
        <p:blipFill>
          <a:blip r:embed="rId2"/>
          <a:srcRect t="10193" b="10193"/>
          <a:stretch>
            <a:fillRect/>
          </a:stretch>
        </p:blipFill>
        <p:spPr>
          <a:xfrm>
            <a:off x="708660" y="1636776"/>
            <a:ext cx="6656832" cy="39684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589520" y="1664208"/>
            <a:ext cx="1600200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700" b="0">
                <a:solidFill>
                  <a:srgbClr val="3159C8"/>
                </a:solidFill>
                <a:latin typeface="Noto Sans CJK KR Black"/>
              </a:rPr>
              <a:t>2019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589520" y="2267712"/>
            <a:ext cx="1627632" cy="694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20" b="0">
                <a:solidFill>
                  <a:srgbClr val="2C2C2C"/>
                </a:solidFill>
                <a:latin typeface="Noto Sans CJK KR Black"/>
              </a:rPr>
              <a:t>누군가를 위한 선물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589520" y="2971800"/>
            <a:ext cx="1627632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40" b="0">
                <a:solidFill>
                  <a:srgbClr val="787878"/>
                </a:solidFill>
                <a:latin typeface="Noto Sans CJK KR Light"/>
              </a:rPr>
              <a:t>Gift for Someone</a:t>
            </a:r>
          </a:p>
        </p:txBody>
      </p:sp>
      <p:sp>
        <p:nvSpPr>
          <p:cNvPr id="9" name="Rectangle 8"/>
          <p:cNvSpPr/>
          <p:nvPr/>
        </p:nvSpPr>
        <p:spPr>
          <a:xfrm>
            <a:off x="7589520" y="3483864"/>
            <a:ext cx="1591056" cy="10972"/>
          </a:xfrm>
          <a:prstGeom prst="rect">
            <a:avLst/>
          </a:prstGeom>
          <a:solidFill>
            <a:srgbClr val="7878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589520" y="3666744"/>
            <a:ext cx="56692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80" b="0">
                <a:solidFill>
                  <a:srgbClr val="3159C8"/>
                </a:solidFill>
                <a:latin typeface="Noto Sans CJK KR Black"/>
              </a:rPr>
              <a:t>LOCATION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589520" y="3886200"/>
            <a:ext cx="1591056" cy="4389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30" b="0">
                <a:solidFill>
                  <a:srgbClr val="2C2C2C"/>
                </a:solidFill>
                <a:latin typeface="Noto Sans CJK KR Light"/>
              </a:rPr>
              <a:t>전주 효천 우미린 1차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0" y="4425696"/>
            <a:ext cx="56692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80" b="0">
                <a:solidFill>
                  <a:srgbClr val="3159C8"/>
                </a:solidFill>
                <a:latin typeface="Noto Sans CJK KR Black"/>
              </a:rPr>
              <a:t>SIZE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0" y="4636008"/>
            <a:ext cx="1591056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2C2C2C"/>
                </a:solidFill>
                <a:latin typeface="Noto Sans CJK KR Light"/>
              </a:rPr>
              <a:t>3,300 × 1,800 × 2,300 mm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589520" y="5020056"/>
            <a:ext cx="65836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80" b="0">
                <a:solidFill>
                  <a:srgbClr val="3159C8"/>
                </a:solidFill>
                <a:latin typeface="Noto Sans CJK KR Black"/>
              </a:rPr>
              <a:t>MATERIAL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589520" y="5230368"/>
            <a:ext cx="1591056" cy="49377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30" b="0">
                <a:solidFill>
                  <a:srgbClr val="2C2C2C"/>
                </a:solidFill>
                <a:latin typeface="Noto Sans CJK KR Light"/>
              </a:rPr>
              <a:t>사암, 화강석, 스테인레스 스틸, LED 조명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08660" y="5733288"/>
            <a:ext cx="6656832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>
                <a:solidFill>
                  <a:srgbClr val="595959"/>
                </a:solidFill>
                <a:latin typeface="Noto Sans CJK KR Light"/>
              </a:rPr>
              <a:t>곰과 선물 상자를 낮은 석재 구조와 함께 배치해 머무는 장면을 만든다.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4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942832" y="6569964"/>
            <a:ext cx="32004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787878"/>
                </a:solidFill>
                <a:latin typeface="Noto Sans CJK KR"/>
              </a:rPr>
              <a:t>19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8601" y="1010412"/>
            <a:ext cx="2926080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170" b="0">
                <a:solidFill>
                  <a:srgbClr val="2C2C2C"/>
                </a:solidFill>
                <a:latin typeface="Noto Sans CJK KR Black"/>
              </a:rPr>
              <a:t>PORTFOLIO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97880" y="1272844"/>
            <a:ext cx="3182112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60" b="0">
                <a:solidFill>
                  <a:srgbClr val="2C2C2C"/>
                </a:solidFill>
                <a:latin typeface="Noto Sans CJK KR Medium"/>
              </a:rPr>
              <a:t>PUBLIC ART · 2018</a:t>
            </a:r>
          </a:p>
        </p:txBody>
      </p:sp>
      <p:pic>
        <p:nvPicPr>
          <p:cNvPr id="5" name="Picture 4" descr="image.jpg"/>
          <p:cNvPicPr>
            <a:picLocks noChangeAspect="1"/>
          </p:cNvPicPr>
          <p:nvPr/>
        </p:nvPicPr>
        <p:blipFill>
          <a:blip r:embed="rId2"/>
          <a:srcRect t="10256" b="10257"/>
          <a:stretch>
            <a:fillRect/>
          </a:stretch>
        </p:blipFill>
        <p:spPr>
          <a:xfrm>
            <a:off x="708660" y="1636776"/>
            <a:ext cx="6656832" cy="39684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589520" y="1664208"/>
            <a:ext cx="1600200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700" b="0">
                <a:solidFill>
                  <a:srgbClr val="3159C8"/>
                </a:solidFill>
                <a:latin typeface="Noto Sans CJK KR Black"/>
              </a:rPr>
              <a:t>2018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589520" y="2267712"/>
            <a:ext cx="1627632" cy="694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20" b="0">
                <a:solidFill>
                  <a:srgbClr val="2C2C2C"/>
                </a:solidFill>
                <a:latin typeface="Noto Sans CJK KR Black"/>
              </a:rPr>
              <a:t>비밀의 정원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589520" y="2971800"/>
            <a:ext cx="1627632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40" b="0">
                <a:solidFill>
                  <a:srgbClr val="787878"/>
                </a:solidFill>
                <a:latin typeface="Noto Sans CJK KR Light"/>
              </a:rPr>
              <a:t>Secret Garden</a:t>
            </a:r>
          </a:p>
        </p:txBody>
      </p:sp>
      <p:sp>
        <p:nvSpPr>
          <p:cNvPr id="9" name="Rectangle 8"/>
          <p:cNvSpPr/>
          <p:nvPr/>
        </p:nvSpPr>
        <p:spPr>
          <a:xfrm>
            <a:off x="7589520" y="3483864"/>
            <a:ext cx="1591056" cy="10972"/>
          </a:xfrm>
          <a:prstGeom prst="rect">
            <a:avLst/>
          </a:prstGeom>
          <a:solidFill>
            <a:srgbClr val="7878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589520" y="3666744"/>
            <a:ext cx="56692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80" b="0">
                <a:solidFill>
                  <a:srgbClr val="3159C8"/>
                </a:solidFill>
                <a:latin typeface="Noto Sans CJK KR Black"/>
              </a:rPr>
              <a:t>LOCATION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589520" y="3886200"/>
            <a:ext cx="1591056" cy="4389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30" b="0">
                <a:solidFill>
                  <a:srgbClr val="2C2C2C"/>
                </a:solidFill>
                <a:latin typeface="Noto Sans CJK KR Light"/>
              </a:rPr>
              <a:t>세종시 가온마을 1단지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0" y="4425696"/>
            <a:ext cx="56692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80" b="0">
                <a:solidFill>
                  <a:srgbClr val="3159C8"/>
                </a:solidFill>
                <a:latin typeface="Noto Sans CJK KR Black"/>
              </a:rPr>
              <a:t>SIZE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0" y="4636008"/>
            <a:ext cx="1591056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2C2C2C"/>
                </a:solidFill>
                <a:latin typeface="Noto Sans CJK KR Light"/>
              </a:rPr>
              <a:t>8,000 × 8,000 × 2,800 mm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589520" y="5020056"/>
            <a:ext cx="65836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80" b="0">
                <a:solidFill>
                  <a:srgbClr val="3159C8"/>
                </a:solidFill>
                <a:latin typeface="Noto Sans CJK KR Black"/>
              </a:rPr>
              <a:t>MATERIAL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589520" y="5230368"/>
            <a:ext cx="1591056" cy="49377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30" b="0">
                <a:solidFill>
                  <a:srgbClr val="2C2C2C"/>
                </a:solidFill>
                <a:latin typeface="Noto Sans CJK KR Light"/>
              </a:rPr>
              <a:t>사암, 화강석, 스테인레스 스틸, 우레탄도장, LED 조명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08660" y="5733288"/>
            <a:ext cx="6656832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>
                <a:solidFill>
                  <a:srgbClr val="595959"/>
                </a:solidFill>
                <a:latin typeface="Noto Sans CJK KR Light"/>
              </a:rPr>
              <a:t>나무와 동물, 선물 오브제가 정원 곳곳에서 이어지는 풍경을 만든다.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626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47648" y="1737360"/>
            <a:ext cx="1828800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980" b="0">
                <a:solidFill>
                  <a:srgbClr val="FFFFFF"/>
                </a:solidFill>
                <a:latin typeface="Noto Sans CJK KR Medium"/>
              </a:rPr>
              <a:t>목차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47648" y="2139696"/>
            <a:ext cx="18288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40" b="0">
                <a:solidFill>
                  <a:srgbClr val="FFFFFF"/>
                </a:solidFill>
                <a:latin typeface="Noto Sans CJK KR Light"/>
              </a:rPr>
              <a:t>CONTENT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45936" y="1426464"/>
            <a:ext cx="23774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60" b="0">
                <a:solidFill>
                  <a:srgbClr val="FFFFFF"/>
                </a:solidFill>
                <a:latin typeface="Noto Sans CJK KR Medium"/>
              </a:rPr>
              <a:t>01. COMPANY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364224" y="1709928"/>
            <a:ext cx="265176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10" b="0">
                <a:solidFill>
                  <a:srgbClr val="BFBFBF"/>
                </a:solidFill>
                <a:latin typeface="Noto Sans CJK KR Light"/>
              </a:rPr>
              <a:t>철학 / 회사개요 / 조직 / 주요사업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45936" y="2084832"/>
            <a:ext cx="23774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60" b="0">
                <a:solidFill>
                  <a:srgbClr val="FFFFFF"/>
                </a:solidFill>
                <a:latin typeface="Noto Sans CJK KR Medium"/>
              </a:rPr>
              <a:t>02. WORKFLOW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64224" y="2368296"/>
            <a:ext cx="265176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10" b="0">
                <a:solidFill>
                  <a:srgbClr val="BFBFBF"/>
                </a:solidFill>
                <a:latin typeface="Noto Sans CJK KR Light"/>
              </a:rPr>
              <a:t>공간분석 / 3D 설계 / 심의도서 / 제작 / 설치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45936" y="2743200"/>
            <a:ext cx="23774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60" b="0">
                <a:solidFill>
                  <a:srgbClr val="FFFFFF"/>
                </a:solidFill>
                <a:latin typeface="Noto Sans CJK KR Medium"/>
              </a:rPr>
              <a:t>03. PUBLIC ART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64224" y="3026664"/>
            <a:ext cx="265176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10" b="0">
                <a:solidFill>
                  <a:srgbClr val="BFBFBF"/>
                </a:solidFill>
                <a:latin typeface="Noto Sans CJK KR Light"/>
              </a:rPr>
              <a:t>대표 공공미술 18건 / 2024년부터 최신순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45936" y="3401568"/>
            <a:ext cx="23774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60" b="0">
                <a:solidFill>
                  <a:srgbClr val="FFFFFF"/>
                </a:solidFill>
                <a:latin typeface="Noto Sans CJK KR Medium"/>
              </a:rPr>
              <a:t>04. CASE STUDY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64224" y="3685032"/>
            <a:ext cx="265176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10" b="0">
                <a:solidFill>
                  <a:srgbClr val="BFBFBF"/>
                </a:solidFill>
                <a:latin typeface="Noto Sans CJK KR Light"/>
              </a:rPr>
              <a:t>공공미술 상세 이미지 / 재료 / 규격 / 공간 구성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45936" y="4059935"/>
            <a:ext cx="23774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60" b="0">
                <a:solidFill>
                  <a:srgbClr val="FFFFFF"/>
                </a:solidFill>
                <a:latin typeface="Noto Sans CJK KR Medium"/>
              </a:rPr>
              <a:t>05. COLLABORATION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364224" y="4343399"/>
            <a:ext cx="265176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10" b="0">
                <a:solidFill>
                  <a:srgbClr val="BFBFBF"/>
                </a:solidFill>
                <a:latin typeface="Noto Sans CJK KR Light"/>
              </a:rPr>
              <a:t>외부작가 협업 / 3D 제안 / 기념조형 / 캐릭터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45936" y="4718304"/>
            <a:ext cx="23774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60" b="0">
                <a:solidFill>
                  <a:srgbClr val="FFFFFF"/>
                </a:solidFill>
                <a:latin typeface="Noto Sans CJK KR Medium"/>
              </a:rPr>
              <a:t>06. CONTACT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64224" y="5001768"/>
            <a:ext cx="265176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10" b="0">
                <a:solidFill>
                  <a:srgbClr val="BFBFBF"/>
                </a:solidFill>
                <a:latin typeface="Noto Sans CJK KR Light"/>
              </a:rPr>
              <a:t>회사정보 / 프로젝트 문의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796528" y="6473952"/>
            <a:ext cx="4572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50" b="0">
                <a:solidFill>
                  <a:srgbClr val="BDBDBD"/>
                </a:solidFill>
                <a:latin typeface="Noto Sans CJK KR"/>
              </a:rPr>
              <a:t>02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4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942832" y="6569964"/>
            <a:ext cx="32004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787878"/>
                </a:solidFill>
                <a:latin typeface="Noto Sans CJK KR"/>
              </a:rPr>
              <a:t>20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8601" y="1010412"/>
            <a:ext cx="2926080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170" b="0">
                <a:solidFill>
                  <a:srgbClr val="2C2C2C"/>
                </a:solidFill>
                <a:latin typeface="Noto Sans CJK KR Black"/>
              </a:rPr>
              <a:t>PORTFOLIO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97880" y="1272844"/>
            <a:ext cx="3182112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60" b="0">
                <a:solidFill>
                  <a:srgbClr val="2C2C2C"/>
                </a:solidFill>
                <a:latin typeface="Noto Sans CJK KR Medium"/>
              </a:rPr>
              <a:t>PUBLIC ART · 2018</a:t>
            </a:r>
          </a:p>
        </p:txBody>
      </p:sp>
      <p:pic>
        <p:nvPicPr>
          <p:cNvPr id="5" name="Picture 4" descr="image.jpg"/>
          <p:cNvPicPr>
            <a:picLocks noChangeAspect="1"/>
          </p:cNvPicPr>
          <p:nvPr/>
        </p:nvPicPr>
        <p:blipFill>
          <a:blip r:embed="rId2"/>
          <a:srcRect t="10256" b="10257"/>
          <a:stretch>
            <a:fillRect/>
          </a:stretch>
        </p:blipFill>
        <p:spPr>
          <a:xfrm>
            <a:off x="708660" y="1636776"/>
            <a:ext cx="6656832" cy="39684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589520" y="1664208"/>
            <a:ext cx="1600200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700" b="0">
                <a:solidFill>
                  <a:srgbClr val="3159C8"/>
                </a:solidFill>
                <a:latin typeface="Noto Sans CJK KR Black"/>
              </a:rPr>
              <a:t>2018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589520" y="2267712"/>
            <a:ext cx="1627632" cy="694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20" b="0">
                <a:solidFill>
                  <a:srgbClr val="2C2C2C"/>
                </a:solidFill>
                <a:latin typeface="Noto Sans CJK KR Black"/>
              </a:rPr>
              <a:t>서로 기대어 앉아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589520" y="2971800"/>
            <a:ext cx="1627632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40" b="0">
                <a:solidFill>
                  <a:srgbClr val="787878"/>
                </a:solidFill>
                <a:latin typeface="Noto Sans CJK KR Light"/>
              </a:rPr>
              <a:t>Leaning on Each Other</a:t>
            </a:r>
          </a:p>
        </p:txBody>
      </p:sp>
      <p:sp>
        <p:nvSpPr>
          <p:cNvPr id="9" name="Rectangle 8"/>
          <p:cNvSpPr/>
          <p:nvPr/>
        </p:nvSpPr>
        <p:spPr>
          <a:xfrm>
            <a:off x="7589520" y="3483864"/>
            <a:ext cx="1591056" cy="10972"/>
          </a:xfrm>
          <a:prstGeom prst="rect">
            <a:avLst/>
          </a:prstGeom>
          <a:solidFill>
            <a:srgbClr val="7878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589520" y="3666744"/>
            <a:ext cx="56692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80" b="0">
                <a:solidFill>
                  <a:srgbClr val="3159C8"/>
                </a:solidFill>
                <a:latin typeface="Noto Sans CJK KR Black"/>
              </a:rPr>
              <a:t>LOCATION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589520" y="3886200"/>
            <a:ext cx="1591056" cy="4389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30" b="0">
                <a:solidFill>
                  <a:srgbClr val="2C2C2C"/>
                </a:solidFill>
                <a:latin typeface="Noto Sans CJK KR Light"/>
              </a:rPr>
              <a:t>화성 더레이크시티 부영6단지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0" y="4425696"/>
            <a:ext cx="56692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80" b="0">
                <a:solidFill>
                  <a:srgbClr val="3159C8"/>
                </a:solidFill>
                <a:latin typeface="Noto Sans CJK KR Black"/>
              </a:rPr>
              <a:t>SIZE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0" y="4636008"/>
            <a:ext cx="1591056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2C2C2C"/>
                </a:solidFill>
                <a:latin typeface="Noto Sans CJK KR Light"/>
              </a:rPr>
              <a:t>6,500 × 3,300 × 3,000 mm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589520" y="5020056"/>
            <a:ext cx="65836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80" b="0">
                <a:solidFill>
                  <a:srgbClr val="3159C8"/>
                </a:solidFill>
                <a:latin typeface="Noto Sans CJK KR Black"/>
              </a:rPr>
              <a:t>MATERIAL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589520" y="5230368"/>
            <a:ext cx="1591056" cy="49377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30" b="0">
                <a:solidFill>
                  <a:srgbClr val="2C2C2C"/>
                </a:solidFill>
                <a:latin typeface="Noto Sans CJK KR Light"/>
              </a:rPr>
              <a:t>사암, 화강석, 스테인레스 스틸, 우레탄도장, LED 조명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08660" y="5733288"/>
            <a:ext cx="6656832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>
                <a:solidFill>
                  <a:srgbClr val="595959"/>
                </a:solidFill>
                <a:latin typeface="Noto Sans CJK KR Light"/>
              </a:rPr>
              <a:t>서로 기대어 앉은 두 형상이 관계와 휴식의 이미지를 전달한다.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4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942832" y="6569964"/>
            <a:ext cx="32004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787878"/>
                </a:solidFill>
                <a:latin typeface="Noto Sans CJK KR"/>
              </a:rPr>
              <a:t>21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8601" y="1010412"/>
            <a:ext cx="2926080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170" b="0">
                <a:solidFill>
                  <a:srgbClr val="2C2C2C"/>
                </a:solidFill>
                <a:latin typeface="Noto Sans CJK KR Black"/>
              </a:rPr>
              <a:t>PORTFOLIO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97880" y="1272844"/>
            <a:ext cx="3182112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60" b="0">
                <a:solidFill>
                  <a:srgbClr val="2C2C2C"/>
                </a:solidFill>
                <a:latin typeface="Noto Sans CJK KR Medium"/>
              </a:rPr>
              <a:t>PUBLIC ART · 2018</a:t>
            </a:r>
          </a:p>
        </p:txBody>
      </p:sp>
      <p:pic>
        <p:nvPicPr>
          <p:cNvPr id="5" name="Picture 4" descr="image.jpg"/>
          <p:cNvPicPr>
            <a:picLocks noChangeAspect="1"/>
          </p:cNvPicPr>
          <p:nvPr/>
        </p:nvPicPr>
        <p:blipFill>
          <a:blip r:embed="rId2"/>
          <a:srcRect t="10256" b="10257"/>
          <a:stretch>
            <a:fillRect/>
          </a:stretch>
        </p:blipFill>
        <p:spPr>
          <a:xfrm>
            <a:off x="708660" y="1636776"/>
            <a:ext cx="6656832" cy="39684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589520" y="1664208"/>
            <a:ext cx="1600200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700" b="0">
                <a:solidFill>
                  <a:srgbClr val="3159C8"/>
                </a:solidFill>
                <a:latin typeface="Noto Sans CJK KR Black"/>
              </a:rPr>
              <a:t>2018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589520" y="2267712"/>
            <a:ext cx="1627632" cy="694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20" b="0">
                <a:solidFill>
                  <a:srgbClr val="2C2C2C"/>
                </a:solidFill>
                <a:latin typeface="Noto Sans CJK KR Black"/>
              </a:rPr>
              <a:t>치유의 숲을 거닐다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589520" y="2971800"/>
            <a:ext cx="1627632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40" b="0">
                <a:solidFill>
                  <a:srgbClr val="787878"/>
                </a:solidFill>
                <a:latin typeface="Noto Sans CJK KR Light"/>
              </a:rPr>
              <a:t>Strolling Through the Healing Forest</a:t>
            </a:r>
          </a:p>
        </p:txBody>
      </p:sp>
      <p:sp>
        <p:nvSpPr>
          <p:cNvPr id="9" name="Rectangle 8"/>
          <p:cNvSpPr/>
          <p:nvPr/>
        </p:nvSpPr>
        <p:spPr>
          <a:xfrm>
            <a:off x="7589520" y="3483864"/>
            <a:ext cx="1591056" cy="10972"/>
          </a:xfrm>
          <a:prstGeom prst="rect">
            <a:avLst/>
          </a:prstGeom>
          <a:solidFill>
            <a:srgbClr val="7878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589520" y="3666744"/>
            <a:ext cx="56692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80" b="0">
                <a:solidFill>
                  <a:srgbClr val="3159C8"/>
                </a:solidFill>
                <a:latin typeface="Noto Sans CJK KR Black"/>
              </a:rPr>
              <a:t>LOCATION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589520" y="3886200"/>
            <a:ext cx="1591056" cy="4389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30" b="0">
                <a:solidFill>
                  <a:srgbClr val="2C2C2C"/>
                </a:solidFill>
                <a:latin typeface="Noto Sans CJK KR Light"/>
              </a:rPr>
              <a:t>마산 월영 사랑으로 부영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0" y="4425696"/>
            <a:ext cx="56692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80" b="0">
                <a:solidFill>
                  <a:srgbClr val="3159C8"/>
                </a:solidFill>
                <a:latin typeface="Noto Sans CJK KR Black"/>
              </a:rPr>
              <a:t>SIZE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0" y="4636008"/>
            <a:ext cx="1591056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2C2C2C"/>
                </a:solidFill>
                <a:latin typeface="Noto Sans CJK KR Light"/>
              </a:rPr>
              <a:t>4,600 × 3,400 × 4,000 mm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589520" y="5020056"/>
            <a:ext cx="65836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80" b="0">
                <a:solidFill>
                  <a:srgbClr val="3159C8"/>
                </a:solidFill>
                <a:latin typeface="Noto Sans CJK KR Black"/>
              </a:rPr>
              <a:t>MATERIAL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589520" y="5230368"/>
            <a:ext cx="1591056" cy="49377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30" b="0">
                <a:solidFill>
                  <a:srgbClr val="2C2C2C"/>
                </a:solidFill>
                <a:latin typeface="Noto Sans CJK KR Light"/>
              </a:rPr>
              <a:t>스테인레스 스틸, 우레탄도장, LED 조명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08660" y="5733288"/>
            <a:ext cx="6656832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>
                <a:solidFill>
                  <a:srgbClr val="595959"/>
                </a:solidFill>
                <a:latin typeface="Noto Sans CJK KR Light"/>
              </a:rPr>
              <a:t>수목을 닮은 금속 구조와 색채 조형물이 작은 숲의 밀도를 만든다.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4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942832" y="6569964"/>
            <a:ext cx="32004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787878"/>
                </a:solidFill>
                <a:latin typeface="Noto Sans CJK KR"/>
              </a:rPr>
              <a:t>22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8601" y="1010412"/>
            <a:ext cx="2926080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170" b="0">
                <a:solidFill>
                  <a:srgbClr val="2C2C2C"/>
                </a:solidFill>
                <a:latin typeface="Noto Sans CJK KR Black"/>
              </a:rPr>
              <a:t>PORTFOLIO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97880" y="1272844"/>
            <a:ext cx="3182112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60" b="0">
                <a:solidFill>
                  <a:srgbClr val="2C2C2C"/>
                </a:solidFill>
                <a:latin typeface="Noto Sans CJK KR Medium"/>
              </a:rPr>
              <a:t>PUBLIC ART · 2017</a:t>
            </a:r>
          </a:p>
        </p:txBody>
      </p:sp>
      <p:pic>
        <p:nvPicPr>
          <p:cNvPr id="5" name="Picture 4" descr="image.jpg"/>
          <p:cNvPicPr>
            <a:picLocks noChangeAspect="1"/>
          </p:cNvPicPr>
          <p:nvPr/>
        </p:nvPicPr>
        <p:blipFill>
          <a:blip r:embed="rId2"/>
          <a:srcRect t="10219" b="10220"/>
          <a:stretch>
            <a:fillRect/>
          </a:stretch>
        </p:blipFill>
        <p:spPr>
          <a:xfrm>
            <a:off x="708660" y="1636776"/>
            <a:ext cx="6656832" cy="39684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589520" y="1664208"/>
            <a:ext cx="1600200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700" b="0">
                <a:solidFill>
                  <a:srgbClr val="3159C8"/>
                </a:solidFill>
                <a:latin typeface="Noto Sans CJK KR Black"/>
              </a:rPr>
              <a:t>2017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589520" y="2267712"/>
            <a:ext cx="1627632" cy="694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20" b="0">
                <a:solidFill>
                  <a:srgbClr val="2C2C2C"/>
                </a:solidFill>
                <a:latin typeface="Noto Sans CJK KR Black"/>
              </a:rPr>
              <a:t>치유하다 녹색리본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589520" y="2971800"/>
            <a:ext cx="1627632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40" b="0">
                <a:solidFill>
                  <a:srgbClr val="787878"/>
                </a:solidFill>
                <a:latin typeface="Noto Sans CJK KR Light"/>
              </a:rPr>
              <a:t>Healing — Green Ribbon</a:t>
            </a:r>
          </a:p>
        </p:txBody>
      </p:sp>
      <p:sp>
        <p:nvSpPr>
          <p:cNvPr id="9" name="Rectangle 8"/>
          <p:cNvSpPr/>
          <p:nvPr/>
        </p:nvSpPr>
        <p:spPr>
          <a:xfrm>
            <a:off x="7589520" y="3483864"/>
            <a:ext cx="1591056" cy="10972"/>
          </a:xfrm>
          <a:prstGeom prst="rect">
            <a:avLst/>
          </a:prstGeom>
          <a:solidFill>
            <a:srgbClr val="7878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589520" y="3666744"/>
            <a:ext cx="56692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80" b="0">
                <a:solidFill>
                  <a:srgbClr val="3159C8"/>
                </a:solidFill>
                <a:latin typeface="Noto Sans CJK KR Black"/>
              </a:rPr>
              <a:t>LOCATION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589520" y="3886200"/>
            <a:ext cx="1591056" cy="4389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30" b="0">
                <a:solidFill>
                  <a:srgbClr val="2C2C2C"/>
                </a:solidFill>
                <a:latin typeface="Noto Sans CJK KR Light"/>
              </a:rPr>
              <a:t>안산 에비뉴시티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0" y="4425696"/>
            <a:ext cx="56692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80" b="0">
                <a:solidFill>
                  <a:srgbClr val="3159C8"/>
                </a:solidFill>
                <a:latin typeface="Noto Sans CJK KR Black"/>
              </a:rPr>
              <a:t>SIZE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0" y="4636008"/>
            <a:ext cx="1591056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2C2C2C"/>
                </a:solidFill>
                <a:latin typeface="Noto Sans CJK KR Light"/>
              </a:rPr>
              <a:t>3,800 × 3,800 × 3,500 mm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589520" y="5020056"/>
            <a:ext cx="65836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80" b="0">
                <a:solidFill>
                  <a:srgbClr val="3159C8"/>
                </a:solidFill>
                <a:latin typeface="Noto Sans CJK KR Black"/>
              </a:rPr>
              <a:t>MATERIAL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589520" y="5230368"/>
            <a:ext cx="1591056" cy="49377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30" b="0">
                <a:solidFill>
                  <a:srgbClr val="2C2C2C"/>
                </a:solidFill>
                <a:latin typeface="Noto Sans CJK KR Light"/>
              </a:rPr>
              <a:t>베이지색 사암, 스테인레스 스틸, 우레탄도장, LED 조명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08660" y="5733288"/>
            <a:ext cx="6656832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>
                <a:solidFill>
                  <a:srgbClr val="595959"/>
                </a:solidFill>
                <a:latin typeface="Noto Sans CJK KR Light"/>
              </a:rPr>
              <a:t>녹색 리본을 두른 곰과 석재 좌대가 단지 입구의 표정을 만든다.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4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942832" y="6569964"/>
            <a:ext cx="32004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787878"/>
                </a:solidFill>
                <a:latin typeface="Noto Sans CJK KR"/>
              </a:rPr>
              <a:t>23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8601" y="1010412"/>
            <a:ext cx="2926080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170" b="0">
                <a:solidFill>
                  <a:srgbClr val="2C2C2C"/>
                </a:solidFill>
                <a:latin typeface="Noto Sans CJK KR Black"/>
              </a:rPr>
              <a:t>PORTFOLIO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97880" y="1272844"/>
            <a:ext cx="3182112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60" b="0">
                <a:solidFill>
                  <a:srgbClr val="2C2C2C"/>
                </a:solidFill>
                <a:latin typeface="Noto Sans CJK KR Medium"/>
              </a:rPr>
              <a:t>PUBLIC ART · 2017</a:t>
            </a:r>
          </a:p>
        </p:txBody>
      </p:sp>
      <p:pic>
        <p:nvPicPr>
          <p:cNvPr id="5" name="Picture 4" descr="image.jpg"/>
          <p:cNvPicPr>
            <a:picLocks noChangeAspect="1"/>
          </p:cNvPicPr>
          <p:nvPr/>
        </p:nvPicPr>
        <p:blipFill>
          <a:blip r:embed="rId2"/>
          <a:srcRect l="2790" r="2789"/>
          <a:stretch>
            <a:fillRect/>
          </a:stretch>
        </p:blipFill>
        <p:spPr>
          <a:xfrm>
            <a:off x="708660" y="1636776"/>
            <a:ext cx="6656832" cy="39684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589520" y="1664208"/>
            <a:ext cx="1600200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700" b="0">
                <a:solidFill>
                  <a:srgbClr val="3159C8"/>
                </a:solidFill>
                <a:latin typeface="Noto Sans CJK KR Black"/>
              </a:rPr>
              <a:t>2017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589520" y="2267712"/>
            <a:ext cx="1627632" cy="694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20" b="0">
                <a:solidFill>
                  <a:srgbClr val="2C2C2C"/>
                </a:solidFill>
                <a:latin typeface="Noto Sans CJK KR Black"/>
              </a:rPr>
              <a:t>당신을 위한 선물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589520" y="2971800"/>
            <a:ext cx="1627632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40" b="0">
                <a:solidFill>
                  <a:srgbClr val="787878"/>
                </a:solidFill>
                <a:latin typeface="Noto Sans CJK KR Light"/>
              </a:rPr>
              <a:t>Gift for You</a:t>
            </a:r>
          </a:p>
        </p:txBody>
      </p:sp>
      <p:sp>
        <p:nvSpPr>
          <p:cNvPr id="9" name="Rectangle 8"/>
          <p:cNvSpPr/>
          <p:nvPr/>
        </p:nvSpPr>
        <p:spPr>
          <a:xfrm>
            <a:off x="7589520" y="3483864"/>
            <a:ext cx="1591056" cy="10972"/>
          </a:xfrm>
          <a:prstGeom prst="rect">
            <a:avLst/>
          </a:prstGeom>
          <a:solidFill>
            <a:srgbClr val="7878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589520" y="3666744"/>
            <a:ext cx="56692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80" b="0">
                <a:solidFill>
                  <a:srgbClr val="3159C8"/>
                </a:solidFill>
                <a:latin typeface="Noto Sans CJK KR Black"/>
              </a:rPr>
              <a:t>LOCATION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589520" y="3886200"/>
            <a:ext cx="1591056" cy="4389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30" b="0">
                <a:solidFill>
                  <a:srgbClr val="2C2C2C"/>
                </a:solidFill>
                <a:latin typeface="Noto Sans CJK KR Light"/>
              </a:rPr>
              <a:t>구미 우미린 센트럴 파크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0" y="4425696"/>
            <a:ext cx="56692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80" b="0">
                <a:solidFill>
                  <a:srgbClr val="3159C8"/>
                </a:solidFill>
                <a:latin typeface="Noto Sans CJK KR Black"/>
              </a:rPr>
              <a:t>SIZE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0" y="4636008"/>
            <a:ext cx="1591056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2C2C2C"/>
                </a:solidFill>
                <a:latin typeface="Noto Sans CJK KR Light"/>
              </a:rPr>
              <a:t>4,500 × 2,500 × 2,300 mm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589520" y="5020056"/>
            <a:ext cx="65836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80" b="0">
                <a:solidFill>
                  <a:srgbClr val="3159C8"/>
                </a:solidFill>
                <a:latin typeface="Noto Sans CJK KR Black"/>
              </a:rPr>
              <a:t>MATERIAL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589520" y="5230368"/>
            <a:ext cx="1591056" cy="49377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30" b="0">
                <a:solidFill>
                  <a:srgbClr val="2C2C2C"/>
                </a:solidFill>
                <a:latin typeface="Noto Sans CJK KR Light"/>
              </a:rPr>
              <a:t>분홍사암, 화강석, 스테인레스 스틸, LED 조명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08660" y="5733288"/>
            <a:ext cx="6656832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>
                <a:solidFill>
                  <a:srgbClr val="595959"/>
                </a:solidFill>
                <a:latin typeface="Noto Sans CJK KR Light"/>
              </a:rPr>
              <a:t>큰 곰과 선물 상자가 잔디 공간을 포토존이자 휴게 장면으로 바꾼다.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4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942832" y="6569964"/>
            <a:ext cx="32004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787878"/>
                </a:solidFill>
                <a:latin typeface="Noto Sans CJK KR"/>
              </a:rPr>
              <a:t>24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8601" y="1010412"/>
            <a:ext cx="2926080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170" b="0">
                <a:solidFill>
                  <a:srgbClr val="2C2C2C"/>
                </a:solidFill>
                <a:latin typeface="Noto Sans CJK KR Black"/>
              </a:rPr>
              <a:t>PORTFOLIO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97880" y="1272844"/>
            <a:ext cx="3182112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60" b="0">
                <a:solidFill>
                  <a:srgbClr val="2C2C2C"/>
                </a:solidFill>
                <a:latin typeface="Noto Sans CJK KR Medium"/>
              </a:rPr>
              <a:t>PUBLIC ART · 2017</a:t>
            </a:r>
          </a:p>
        </p:txBody>
      </p:sp>
      <p:pic>
        <p:nvPicPr>
          <p:cNvPr id="5" name="Picture 4" descr="image.jpg"/>
          <p:cNvPicPr>
            <a:picLocks noChangeAspect="1"/>
          </p:cNvPicPr>
          <p:nvPr/>
        </p:nvPicPr>
        <p:blipFill>
          <a:blip r:embed="rId2"/>
          <a:srcRect t="5339" b="5340"/>
          <a:stretch>
            <a:fillRect/>
          </a:stretch>
        </p:blipFill>
        <p:spPr>
          <a:xfrm>
            <a:off x="708660" y="1636776"/>
            <a:ext cx="6656832" cy="39684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589520" y="1664208"/>
            <a:ext cx="1600200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700" b="0">
                <a:solidFill>
                  <a:srgbClr val="3159C8"/>
                </a:solidFill>
                <a:latin typeface="Noto Sans CJK KR Black"/>
              </a:rPr>
              <a:t>2017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589520" y="2267712"/>
            <a:ext cx="1627632" cy="694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20" b="0">
                <a:solidFill>
                  <a:srgbClr val="2C2C2C"/>
                </a:solidFill>
                <a:latin typeface="Noto Sans CJK KR Black"/>
              </a:rPr>
              <a:t>앞으로 앞으로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589520" y="2971800"/>
            <a:ext cx="1627632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40" b="0">
                <a:solidFill>
                  <a:srgbClr val="787878"/>
                </a:solidFill>
                <a:latin typeface="Noto Sans CJK KR Light"/>
              </a:rPr>
              <a:t>Forward, Forward</a:t>
            </a:r>
          </a:p>
        </p:txBody>
      </p:sp>
      <p:sp>
        <p:nvSpPr>
          <p:cNvPr id="9" name="Rectangle 8"/>
          <p:cNvSpPr/>
          <p:nvPr/>
        </p:nvSpPr>
        <p:spPr>
          <a:xfrm>
            <a:off x="7589520" y="3483864"/>
            <a:ext cx="1591056" cy="10972"/>
          </a:xfrm>
          <a:prstGeom prst="rect">
            <a:avLst/>
          </a:prstGeom>
          <a:solidFill>
            <a:srgbClr val="7878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589520" y="3666744"/>
            <a:ext cx="56692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80" b="0">
                <a:solidFill>
                  <a:srgbClr val="3159C8"/>
                </a:solidFill>
                <a:latin typeface="Noto Sans CJK KR Black"/>
              </a:rPr>
              <a:t>LOCATION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589520" y="3886200"/>
            <a:ext cx="1591056" cy="4389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30" b="0">
                <a:solidFill>
                  <a:srgbClr val="2C2C2C"/>
                </a:solidFill>
                <a:latin typeface="Noto Sans CJK KR Light"/>
              </a:rPr>
              <a:t>파주 롯데캐슬 파크타운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0" y="4425696"/>
            <a:ext cx="56692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80" b="0">
                <a:solidFill>
                  <a:srgbClr val="3159C8"/>
                </a:solidFill>
                <a:latin typeface="Noto Sans CJK KR Black"/>
              </a:rPr>
              <a:t>SIZE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0" y="4636008"/>
            <a:ext cx="1591056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2C2C2C"/>
                </a:solidFill>
                <a:latin typeface="Noto Sans CJK KR Light"/>
              </a:rPr>
              <a:t>6,500 × 2,200 × 2,600 mm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589520" y="5020056"/>
            <a:ext cx="65836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80" b="0">
                <a:solidFill>
                  <a:srgbClr val="3159C8"/>
                </a:solidFill>
                <a:latin typeface="Noto Sans CJK KR Black"/>
              </a:rPr>
              <a:t>MATERIAL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589520" y="5230368"/>
            <a:ext cx="1591056" cy="49377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30" b="0">
                <a:solidFill>
                  <a:srgbClr val="2C2C2C"/>
                </a:solidFill>
                <a:latin typeface="Noto Sans CJK KR Light"/>
              </a:rPr>
              <a:t>사암, 화강석, 스테인레스 스틸, 우레탄도장, LED 조명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08660" y="5733288"/>
            <a:ext cx="6656832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>
                <a:solidFill>
                  <a:srgbClr val="595959"/>
                </a:solidFill>
                <a:latin typeface="Noto Sans CJK KR Light"/>
              </a:rPr>
              <a:t>여러 동물이 한 방향으로 나아가는 장면을 연속된 군상으로 구성했다.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4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942832" y="6569964"/>
            <a:ext cx="32004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787878"/>
                </a:solidFill>
                <a:latin typeface="Noto Sans CJK KR"/>
              </a:rPr>
              <a:t>25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8601" y="1010412"/>
            <a:ext cx="2926080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170" b="0">
                <a:solidFill>
                  <a:srgbClr val="2C2C2C"/>
                </a:solidFill>
                <a:latin typeface="Noto Sans CJK KR Black"/>
              </a:rPr>
              <a:t>PORTFOLIO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97880" y="1272844"/>
            <a:ext cx="3182112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60" b="0">
                <a:solidFill>
                  <a:srgbClr val="2C2C2C"/>
                </a:solidFill>
                <a:latin typeface="Noto Sans CJK KR Medium"/>
              </a:rPr>
              <a:t>PUBLIC ART · 2016</a:t>
            </a:r>
          </a:p>
        </p:txBody>
      </p:sp>
      <p:pic>
        <p:nvPicPr>
          <p:cNvPr id="5" name="Picture 4" descr="image.jpg"/>
          <p:cNvPicPr>
            <a:picLocks noChangeAspect="1"/>
          </p:cNvPicPr>
          <p:nvPr/>
        </p:nvPicPr>
        <p:blipFill>
          <a:blip r:embed="rId2"/>
          <a:srcRect t="10264" b="10264"/>
          <a:stretch>
            <a:fillRect/>
          </a:stretch>
        </p:blipFill>
        <p:spPr>
          <a:xfrm>
            <a:off x="708660" y="1636776"/>
            <a:ext cx="6656832" cy="39684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589520" y="1664208"/>
            <a:ext cx="1600200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700" b="0">
                <a:solidFill>
                  <a:srgbClr val="3159C8"/>
                </a:solidFill>
                <a:latin typeface="Noto Sans CJK KR Black"/>
              </a:rPr>
              <a:t>2016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589520" y="2267712"/>
            <a:ext cx="1627632" cy="694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20" b="0">
                <a:solidFill>
                  <a:srgbClr val="2C2C2C"/>
                </a:solidFill>
                <a:latin typeface="Noto Sans CJK KR Black"/>
              </a:rPr>
              <a:t>누군가를 위한 선물들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589520" y="2971800"/>
            <a:ext cx="1627632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40" b="0">
                <a:solidFill>
                  <a:srgbClr val="787878"/>
                </a:solidFill>
                <a:latin typeface="Noto Sans CJK KR Light"/>
              </a:rPr>
              <a:t>Gifts for Someone</a:t>
            </a:r>
          </a:p>
        </p:txBody>
      </p:sp>
      <p:sp>
        <p:nvSpPr>
          <p:cNvPr id="9" name="Rectangle 8"/>
          <p:cNvSpPr/>
          <p:nvPr/>
        </p:nvSpPr>
        <p:spPr>
          <a:xfrm>
            <a:off x="7589520" y="3483864"/>
            <a:ext cx="1591056" cy="10972"/>
          </a:xfrm>
          <a:prstGeom prst="rect">
            <a:avLst/>
          </a:prstGeom>
          <a:solidFill>
            <a:srgbClr val="7878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589520" y="3666744"/>
            <a:ext cx="56692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80" b="0">
                <a:solidFill>
                  <a:srgbClr val="3159C8"/>
                </a:solidFill>
                <a:latin typeface="Noto Sans CJK KR Black"/>
              </a:rPr>
              <a:t>LOCATION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589520" y="3886200"/>
            <a:ext cx="1591056" cy="4389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30" b="0">
                <a:solidFill>
                  <a:srgbClr val="2C2C2C"/>
                </a:solidFill>
                <a:latin typeface="Noto Sans CJK KR Light"/>
              </a:rPr>
              <a:t>화성 봉담 센트럴 푸르지오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0" y="4425696"/>
            <a:ext cx="56692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80" b="0">
                <a:solidFill>
                  <a:srgbClr val="3159C8"/>
                </a:solidFill>
                <a:latin typeface="Noto Sans CJK KR Black"/>
              </a:rPr>
              <a:t>SIZE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0" y="4636008"/>
            <a:ext cx="1591056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2C2C2C"/>
                </a:solidFill>
                <a:latin typeface="Noto Sans CJK KR Light"/>
              </a:rPr>
              <a:t>7,000 × 5,500 × 3,500 mm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589520" y="5020056"/>
            <a:ext cx="65836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80" b="0">
                <a:solidFill>
                  <a:srgbClr val="3159C8"/>
                </a:solidFill>
                <a:latin typeface="Noto Sans CJK KR Black"/>
              </a:rPr>
              <a:t>MATERIAL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589520" y="5230368"/>
            <a:ext cx="1591056" cy="49377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30" b="0">
                <a:solidFill>
                  <a:srgbClr val="2C2C2C"/>
                </a:solidFill>
                <a:latin typeface="Noto Sans CJK KR Light"/>
              </a:rPr>
              <a:t>사암, 스테인레스 스틸, 우레탄도장, LED 조명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08660" y="5733288"/>
            <a:ext cx="6656832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>
                <a:solidFill>
                  <a:srgbClr val="595959"/>
                </a:solidFill>
                <a:latin typeface="Noto Sans CJK KR Light"/>
              </a:rPr>
              <a:t>곰과 사슴, 선물 상자와 리본을 넓은 조경 공간에 펼쳐 놓았다.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4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942832" y="6569964"/>
            <a:ext cx="32004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787878"/>
                </a:solidFill>
                <a:latin typeface="Noto Sans CJK KR"/>
              </a:rPr>
              <a:t>26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8601" y="1010412"/>
            <a:ext cx="2926080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170" b="0">
                <a:solidFill>
                  <a:srgbClr val="2C2C2C"/>
                </a:solidFill>
                <a:latin typeface="Noto Sans CJK KR Black"/>
              </a:rPr>
              <a:t>PORTFOLIO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97880" y="1272844"/>
            <a:ext cx="3182112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60" b="0">
                <a:solidFill>
                  <a:srgbClr val="2C2C2C"/>
                </a:solidFill>
                <a:latin typeface="Noto Sans CJK KR Medium"/>
              </a:rPr>
              <a:t>PUBLIC ART · 2016</a:t>
            </a:r>
          </a:p>
        </p:txBody>
      </p:sp>
      <p:pic>
        <p:nvPicPr>
          <p:cNvPr id="5" name="Picture 4" descr="image.jpg"/>
          <p:cNvPicPr>
            <a:picLocks noChangeAspect="1"/>
          </p:cNvPicPr>
          <p:nvPr/>
        </p:nvPicPr>
        <p:blipFill>
          <a:blip r:embed="rId2"/>
          <a:srcRect t="12258" b="12257"/>
          <a:stretch>
            <a:fillRect/>
          </a:stretch>
        </p:blipFill>
        <p:spPr>
          <a:xfrm>
            <a:off x="708660" y="1636776"/>
            <a:ext cx="6656832" cy="39684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589520" y="1664208"/>
            <a:ext cx="1600200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700" b="0">
                <a:solidFill>
                  <a:srgbClr val="3159C8"/>
                </a:solidFill>
                <a:latin typeface="Noto Sans CJK KR Black"/>
              </a:rPr>
              <a:t>2016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589520" y="2267712"/>
            <a:ext cx="1627632" cy="694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20" b="0">
                <a:solidFill>
                  <a:srgbClr val="2C2C2C"/>
                </a:solidFill>
                <a:latin typeface="Noto Sans CJK KR Black"/>
              </a:rPr>
              <a:t>치유하다 별헤는밤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589520" y="2971800"/>
            <a:ext cx="1627632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40" b="0">
                <a:solidFill>
                  <a:srgbClr val="787878"/>
                </a:solidFill>
                <a:latin typeface="Noto Sans CJK KR Light"/>
              </a:rPr>
              <a:t>Healing — Stargazing Night</a:t>
            </a:r>
          </a:p>
        </p:txBody>
      </p:sp>
      <p:sp>
        <p:nvSpPr>
          <p:cNvPr id="9" name="Rectangle 8"/>
          <p:cNvSpPr/>
          <p:nvPr/>
        </p:nvSpPr>
        <p:spPr>
          <a:xfrm>
            <a:off x="7589520" y="3483864"/>
            <a:ext cx="1591056" cy="10972"/>
          </a:xfrm>
          <a:prstGeom prst="rect">
            <a:avLst/>
          </a:prstGeom>
          <a:solidFill>
            <a:srgbClr val="7878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589520" y="3666744"/>
            <a:ext cx="56692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80" b="0">
                <a:solidFill>
                  <a:srgbClr val="3159C8"/>
                </a:solidFill>
                <a:latin typeface="Noto Sans CJK KR Black"/>
              </a:rPr>
              <a:t>LOCATION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589520" y="3886200"/>
            <a:ext cx="1591056" cy="4389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30" b="0">
                <a:solidFill>
                  <a:srgbClr val="2C2C2C"/>
                </a:solidFill>
                <a:latin typeface="Noto Sans CJK KR Light"/>
              </a:rPr>
              <a:t>서울 상왕십리 센트라스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0" y="4425696"/>
            <a:ext cx="56692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80" b="0">
                <a:solidFill>
                  <a:srgbClr val="3159C8"/>
                </a:solidFill>
                <a:latin typeface="Noto Sans CJK KR Black"/>
              </a:rPr>
              <a:t>SIZE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0" y="4636008"/>
            <a:ext cx="1591056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2C2C2C"/>
                </a:solidFill>
                <a:latin typeface="Noto Sans CJK KR Light"/>
              </a:rPr>
              <a:t>5,500 × 3,200 × 5,000 mm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589520" y="5020056"/>
            <a:ext cx="65836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80" b="0">
                <a:solidFill>
                  <a:srgbClr val="3159C8"/>
                </a:solidFill>
                <a:latin typeface="Noto Sans CJK KR Black"/>
              </a:rPr>
              <a:t>MATERIAL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589520" y="5230368"/>
            <a:ext cx="1591056" cy="49377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30" b="0">
                <a:solidFill>
                  <a:srgbClr val="2C2C2C"/>
                </a:solidFill>
                <a:latin typeface="Noto Sans CJK KR Light"/>
              </a:rPr>
              <a:t>스테인레스 스틸, 우레탄도장, LED 조명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08660" y="5733288"/>
            <a:ext cx="6656832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>
                <a:solidFill>
                  <a:srgbClr val="595959"/>
                </a:solidFill>
                <a:latin typeface="Noto Sans CJK KR Light"/>
              </a:rPr>
              <a:t>별과 빛을 모티프로 한 금속 구조가 야간 경관의 중심을 만든다.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4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942832" y="6569964"/>
            <a:ext cx="32004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787878"/>
                </a:solidFill>
                <a:latin typeface="Noto Sans CJK KR"/>
              </a:rPr>
              <a:t>27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8601" y="1010412"/>
            <a:ext cx="2926080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170" b="0">
                <a:solidFill>
                  <a:srgbClr val="2C2C2C"/>
                </a:solidFill>
                <a:latin typeface="Noto Sans CJK KR Black"/>
              </a:rPr>
              <a:t>PORTFOLIO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97880" y="1272844"/>
            <a:ext cx="3182112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60" b="0">
                <a:solidFill>
                  <a:srgbClr val="2C2C2C"/>
                </a:solidFill>
                <a:latin typeface="Noto Sans CJK KR Medium"/>
              </a:rPr>
              <a:t>PUBLIC ART · 2015</a:t>
            </a:r>
          </a:p>
        </p:txBody>
      </p:sp>
      <p:pic>
        <p:nvPicPr>
          <p:cNvPr id="5" name="Picture 4" descr="image.jpg"/>
          <p:cNvPicPr>
            <a:picLocks noChangeAspect="1"/>
          </p:cNvPicPr>
          <p:nvPr/>
        </p:nvPicPr>
        <p:blipFill>
          <a:blip r:embed="rId2"/>
          <a:srcRect t="10256" b="10257"/>
          <a:stretch>
            <a:fillRect/>
          </a:stretch>
        </p:blipFill>
        <p:spPr>
          <a:xfrm>
            <a:off x="708660" y="1636776"/>
            <a:ext cx="6656832" cy="39684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589520" y="1664208"/>
            <a:ext cx="1600200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700" b="0">
                <a:solidFill>
                  <a:srgbClr val="3159C8"/>
                </a:solidFill>
                <a:latin typeface="Noto Sans CJK KR Black"/>
              </a:rPr>
              <a:t>2015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589520" y="2267712"/>
            <a:ext cx="1627632" cy="694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20" b="0">
                <a:solidFill>
                  <a:srgbClr val="2C2C2C"/>
                </a:solidFill>
                <a:latin typeface="Noto Sans CJK KR Black"/>
              </a:rPr>
              <a:t>누군가를 위한 모습들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589520" y="2971800"/>
            <a:ext cx="1627632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40" b="0">
                <a:solidFill>
                  <a:srgbClr val="787878"/>
                </a:solidFill>
                <a:latin typeface="Noto Sans CJK KR Light"/>
              </a:rPr>
              <a:t>Appearances for Someone</a:t>
            </a:r>
          </a:p>
        </p:txBody>
      </p:sp>
      <p:sp>
        <p:nvSpPr>
          <p:cNvPr id="9" name="Rectangle 8"/>
          <p:cNvSpPr/>
          <p:nvPr/>
        </p:nvSpPr>
        <p:spPr>
          <a:xfrm>
            <a:off x="7589520" y="3483864"/>
            <a:ext cx="1591056" cy="10972"/>
          </a:xfrm>
          <a:prstGeom prst="rect">
            <a:avLst/>
          </a:prstGeom>
          <a:solidFill>
            <a:srgbClr val="7878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589520" y="3666744"/>
            <a:ext cx="56692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80" b="0">
                <a:solidFill>
                  <a:srgbClr val="3159C8"/>
                </a:solidFill>
                <a:latin typeface="Noto Sans CJK KR Black"/>
              </a:rPr>
              <a:t>LOCATION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589520" y="3886200"/>
            <a:ext cx="1591056" cy="4389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30" b="0">
                <a:solidFill>
                  <a:srgbClr val="2C2C2C"/>
                </a:solidFill>
                <a:latin typeface="Noto Sans CJK KR Light"/>
              </a:rPr>
              <a:t>판교 알파돔 시티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0" y="4425696"/>
            <a:ext cx="56692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80" b="0">
                <a:solidFill>
                  <a:srgbClr val="3159C8"/>
                </a:solidFill>
                <a:latin typeface="Noto Sans CJK KR Black"/>
              </a:rPr>
              <a:t>SIZE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0" y="4636008"/>
            <a:ext cx="1591056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2C2C2C"/>
                </a:solidFill>
                <a:latin typeface="Noto Sans CJK KR Light"/>
              </a:rPr>
              <a:t>3,700 × 2,200 × 1,200 mm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589520" y="5020056"/>
            <a:ext cx="65836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80" b="0">
                <a:solidFill>
                  <a:srgbClr val="3159C8"/>
                </a:solidFill>
                <a:latin typeface="Noto Sans CJK KR Black"/>
              </a:rPr>
              <a:t>MATERIAL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589520" y="5230368"/>
            <a:ext cx="1591056" cy="49377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30" b="0">
                <a:solidFill>
                  <a:srgbClr val="2C2C2C"/>
                </a:solidFill>
                <a:latin typeface="Noto Sans CJK KR Light"/>
              </a:rPr>
              <a:t>화강석, 스테인레스 스틸, 우레탄도장, LED 조명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08660" y="5733288"/>
            <a:ext cx="6656832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>
                <a:solidFill>
                  <a:srgbClr val="595959"/>
                </a:solidFill>
                <a:latin typeface="Noto Sans CJK KR Light"/>
              </a:rPr>
              <a:t>서로 다른 크기와 자세의 동물 군상이 열린 광장에 리듬을 만든다.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4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942832" y="6569964"/>
            <a:ext cx="32004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787878"/>
                </a:solidFill>
                <a:latin typeface="Noto Sans CJK KR"/>
              </a:rPr>
              <a:t>28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8601" y="1010412"/>
            <a:ext cx="2926080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170" b="0">
                <a:solidFill>
                  <a:srgbClr val="2C2C2C"/>
                </a:solidFill>
                <a:latin typeface="Noto Sans CJK KR Black"/>
              </a:rPr>
              <a:t>PORTFOLIO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97880" y="1272844"/>
            <a:ext cx="3182112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60" b="0">
                <a:solidFill>
                  <a:srgbClr val="2C2C2C"/>
                </a:solidFill>
                <a:latin typeface="Noto Sans CJK KR Medium"/>
              </a:rPr>
              <a:t>PUBLIC ART · 2014</a:t>
            </a:r>
          </a:p>
        </p:txBody>
      </p:sp>
      <p:pic>
        <p:nvPicPr>
          <p:cNvPr id="5" name="Picture 4" descr="image.jpg"/>
          <p:cNvPicPr>
            <a:picLocks noChangeAspect="1"/>
          </p:cNvPicPr>
          <p:nvPr/>
        </p:nvPicPr>
        <p:blipFill>
          <a:blip r:embed="rId2"/>
          <a:srcRect t="10256" b="10257"/>
          <a:stretch>
            <a:fillRect/>
          </a:stretch>
        </p:blipFill>
        <p:spPr>
          <a:xfrm>
            <a:off x="708660" y="1636776"/>
            <a:ext cx="6656832" cy="39684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589520" y="1664208"/>
            <a:ext cx="1600200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700" b="0">
                <a:solidFill>
                  <a:srgbClr val="3159C8"/>
                </a:solidFill>
                <a:latin typeface="Noto Sans CJK KR Black"/>
              </a:rPr>
              <a:t>2014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589520" y="2267712"/>
            <a:ext cx="1627632" cy="694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20" b="0">
                <a:solidFill>
                  <a:srgbClr val="2C2C2C"/>
                </a:solidFill>
                <a:latin typeface="Noto Sans CJK KR Black"/>
              </a:rPr>
              <a:t>누군가를 위한 선물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589520" y="2971800"/>
            <a:ext cx="1627632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40" b="0">
                <a:solidFill>
                  <a:srgbClr val="787878"/>
                </a:solidFill>
                <a:latin typeface="Noto Sans CJK KR Light"/>
              </a:rPr>
              <a:t>Gift for Someone</a:t>
            </a:r>
          </a:p>
        </p:txBody>
      </p:sp>
      <p:sp>
        <p:nvSpPr>
          <p:cNvPr id="9" name="Rectangle 8"/>
          <p:cNvSpPr/>
          <p:nvPr/>
        </p:nvSpPr>
        <p:spPr>
          <a:xfrm>
            <a:off x="7589520" y="3483864"/>
            <a:ext cx="1591056" cy="10972"/>
          </a:xfrm>
          <a:prstGeom prst="rect">
            <a:avLst/>
          </a:prstGeom>
          <a:solidFill>
            <a:srgbClr val="7878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589520" y="3666744"/>
            <a:ext cx="56692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80" b="0">
                <a:solidFill>
                  <a:srgbClr val="3159C8"/>
                </a:solidFill>
                <a:latin typeface="Noto Sans CJK KR Black"/>
              </a:rPr>
              <a:t>LOCATION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589520" y="3886200"/>
            <a:ext cx="1591056" cy="4389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30" b="0">
                <a:solidFill>
                  <a:srgbClr val="2C2C2C"/>
                </a:solidFill>
                <a:latin typeface="Noto Sans CJK KR Light"/>
              </a:rPr>
              <a:t>서울 SH 마곡 엠밸리 3단지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0" y="4425696"/>
            <a:ext cx="56692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80" b="0">
                <a:solidFill>
                  <a:srgbClr val="3159C8"/>
                </a:solidFill>
                <a:latin typeface="Noto Sans CJK KR Black"/>
              </a:rPr>
              <a:t>SIZE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0" y="4636008"/>
            <a:ext cx="1591056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2C2C2C"/>
                </a:solidFill>
                <a:latin typeface="Noto Sans CJK KR Light"/>
              </a:rPr>
              <a:t>3,800 × 2,800 × 2,500 mm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589520" y="5020056"/>
            <a:ext cx="65836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580" b="0">
                <a:solidFill>
                  <a:srgbClr val="3159C8"/>
                </a:solidFill>
                <a:latin typeface="Noto Sans CJK KR Black"/>
              </a:rPr>
              <a:t>MATERIAL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589520" y="5230368"/>
            <a:ext cx="1591056" cy="49377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30" b="0">
                <a:solidFill>
                  <a:srgbClr val="2C2C2C"/>
                </a:solidFill>
                <a:latin typeface="Noto Sans CJK KR Light"/>
              </a:rPr>
              <a:t>붉은사암, 화강석, 스테인레스 스틸, LED 조명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08660" y="5733288"/>
            <a:ext cx="6656832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>
                <a:solidFill>
                  <a:srgbClr val="595959"/>
                </a:solidFill>
                <a:latin typeface="Noto Sans CJK KR Light"/>
              </a:rPr>
              <a:t>붉은 사암의 곰과 낮은 석재 벤치가 선물 상자를 사이에 두고 마주한다.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4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942832" y="6569964"/>
            <a:ext cx="32004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787878"/>
                </a:solidFill>
                <a:latin typeface="Noto Sans CJK KR"/>
              </a:rPr>
              <a:t>29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8601" y="1010412"/>
            <a:ext cx="2926080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170" b="0">
                <a:solidFill>
                  <a:srgbClr val="2C2C2C"/>
                </a:solidFill>
                <a:latin typeface="Noto Sans CJK KR Black"/>
              </a:rPr>
              <a:t>PORTFOLIO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97880" y="1272844"/>
            <a:ext cx="3182112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60" b="0">
                <a:solidFill>
                  <a:srgbClr val="2C2C2C"/>
                </a:solidFill>
                <a:latin typeface="Noto Sans CJK KR Medium"/>
              </a:rPr>
              <a:t>CASE STUDY · 2021</a:t>
            </a:r>
          </a:p>
        </p:txBody>
      </p:sp>
      <p:pic>
        <p:nvPicPr>
          <p:cNvPr id="5" name="Picture 4" descr="image.jpg"/>
          <p:cNvPicPr>
            <a:picLocks noChangeAspect="1"/>
          </p:cNvPicPr>
          <p:nvPr/>
        </p:nvPicPr>
        <p:blipFill>
          <a:blip r:embed="rId2"/>
          <a:srcRect l="5076" r="5076"/>
          <a:stretch>
            <a:fillRect/>
          </a:stretch>
        </p:blipFill>
        <p:spPr>
          <a:xfrm>
            <a:off x="708660" y="1636776"/>
            <a:ext cx="5248656" cy="3895344"/>
          </a:xfrm>
          <a:prstGeom prst="rect">
            <a:avLst/>
          </a:prstGeom>
        </p:spPr>
      </p:pic>
      <p:pic>
        <p:nvPicPr>
          <p:cNvPr id="6" name="Picture 5" descr="image.jpg"/>
          <p:cNvPicPr>
            <a:picLocks noChangeAspect="1"/>
          </p:cNvPicPr>
          <p:nvPr/>
        </p:nvPicPr>
        <p:blipFill>
          <a:blip r:embed="rId3"/>
          <a:srcRect t="4128" b="4128"/>
          <a:stretch>
            <a:fillRect/>
          </a:stretch>
        </p:blipFill>
        <p:spPr>
          <a:xfrm>
            <a:off x="6071616" y="1636776"/>
            <a:ext cx="3108960" cy="1901952"/>
          </a:xfrm>
          <a:prstGeom prst="rect">
            <a:avLst/>
          </a:prstGeom>
        </p:spPr>
      </p:pic>
      <p:pic>
        <p:nvPicPr>
          <p:cNvPr id="7" name="Picture 6" descr="image.jpg"/>
          <p:cNvPicPr>
            <a:picLocks noChangeAspect="1"/>
          </p:cNvPicPr>
          <p:nvPr/>
        </p:nvPicPr>
        <p:blipFill>
          <a:blip r:embed="rId4"/>
          <a:srcRect t="4128" b="4128"/>
          <a:stretch>
            <a:fillRect/>
          </a:stretch>
        </p:blipFill>
        <p:spPr>
          <a:xfrm>
            <a:off x="6071616" y="3630168"/>
            <a:ext cx="3108960" cy="190195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08660" y="5687568"/>
            <a:ext cx="22860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40" b="0">
                <a:solidFill>
                  <a:srgbClr val="2C2C2C"/>
                </a:solidFill>
                <a:latin typeface="Noto Sans CJK KR Black"/>
              </a:rPr>
              <a:t>행진 앞으로!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07792" y="5687568"/>
            <a:ext cx="3072384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787878"/>
                </a:solidFill>
                <a:latin typeface="Noto Sans CJK KR Light"/>
              </a:rPr>
              <a:t>남양주 별내 힐스테이트 · 9,400 × 1,000 × 2,600 mm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71616" y="5687568"/>
            <a:ext cx="3108960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80" b="0">
                <a:solidFill>
                  <a:srgbClr val="595959"/>
                </a:solidFill>
                <a:latin typeface="Noto Sans CJK KR Light"/>
              </a:rPr>
              <a:t>보행 방향과 조형물의 진행 방향을 일치시킨 동선형 구성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4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942832" y="6569964"/>
            <a:ext cx="32004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787878"/>
                </a:solidFill>
                <a:latin typeface="Noto Sans CJK KR"/>
              </a:rPr>
              <a:t>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9048" y="1350568"/>
            <a:ext cx="987552" cy="694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900" b="0">
                <a:solidFill>
                  <a:srgbClr val="2C2C2C"/>
                </a:solidFill>
                <a:latin typeface="Noto Sans CJK KR Black"/>
              </a:rPr>
              <a:t>01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96542" y="1278331"/>
            <a:ext cx="4480560" cy="28346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40" b="0">
                <a:solidFill>
                  <a:srgbClr val="787878"/>
                </a:solidFill>
                <a:latin typeface="Noto Sans CJK KR Light"/>
              </a:rPr>
              <a:t>공감디자인 철학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96542" y="1497787"/>
            <a:ext cx="7223760" cy="58521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180" b="0">
                <a:solidFill>
                  <a:srgbClr val="2C2C2C"/>
                </a:solidFill>
                <a:latin typeface="Noto Sans CJK KR Black"/>
              </a:rPr>
              <a:t>공간을 분석하고, 공감을 설계합니다</a:t>
            </a:r>
          </a:p>
        </p:txBody>
      </p:sp>
      <p:sp>
        <p:nvSpPr>
          <p:cNvPr id="6" name="Rectangle 5"/>
          <p:cNvSpPr/>
          <p:nvPr/>
        </p:nvSpPr>
        <p:spPr>
          <a:xfrm>
            <a:off x="1084478" y="1689811"/>
            <a:ext cx="607161" cy="15544"/>
          </a:xfrm>
          <a:prstGeom prst="rect">
            <a:avLst/>
          </a:prstGeom>
          <a:solidFill>
            <a:srgbClr val="3159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6325" y="2331720"/>
            <a:ext cx="5577840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720" b="0">
                <a:solidFill>
                  <a:srgbClr val="2C2C2C"/>
                </a:solidFill>
                <a:latin typeface="Noto Sans CJK KR Medium"/>
              </a:rPr>
              <a:t>우리는 무엇이든 잘 기획하고, 끝까지 실행합니다.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93699" y="2724912"/>
            <a:ext cx="8183879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19" b="0">
                <a:solidFill>
                  <a:srgbClr val="2C2C2C"/>
                </a:solidFill>
                <a:latin typeface="Noto Sans CJK KR Light"/>
              </a:rPr>
              <a:t>공간의 기능과 동선, 보행자의 시선을 읽고 남녀노소 모두가 자연스럽게 다가갈 수 있는 형상을 기획합니다.</a:t>
            </a:r>
          </a:p>
        </p:txBody>
      </p:sp>
      <p:sp>
        <p:nvSpPr>
          <p:cNvPr id="9" name="Rectangle 8"/>
          <p:cNvSpPr/>
          <p:nvPr/>
        </p:nvSpPr>
        <p:spPr>
          <a:xfrm>
            <a:off x="768096" y="3538728"/>
            <a:ext cx="1901952" cy="18288"/>
          </a:xfrm>
          <a:prstGeom prst="rect">
            <a:avLst/>
          </a:prstGeom>
          <a:solidFill>
            <a:srgbClr val="3159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68096" y="3822191"/>
            <a:ext cx="1901952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20" b="0">
                <a:solidFill>
                  <a:srgbClr val="2C2C2C"/>
                </a:solidFill>
                <a:latin typeface="Noto Sans CJK KR Medium"/>
              </a:rPr>
              <a:t>ART CONSULTING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8096" y="4315968"/>
            <a:ext cx="1901952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19" b="0">
                <a:solidFill>
                  <a:srgbClr val="787878"/>
                </a:solidFill>
                <a:latin typeface="Noto Sans CJK KR Light"/>
              </a:rPr>
              <a:t>핵심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68096" y="4736592"/>
            <a:ext cx="1901952" cy="9144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2907792" y="3538728"/>
            <a:ext cx="1901952" cy="18288"/>
          </a:xfrm>
          <a:prstGeom prst="rect">
            <a:avLst/>
          </a:prstGeom>
          <a:solidFill>
            <a:srgbClr val="3159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2907792" y="3822191"/>
            <a:ext cx="1901952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20" b="0">
                <a:solidFill>
                  <a:srgbClr val="2C2C2C"/>
                </a:solidFill>
                <a:latin typeface="Noto Sans CJK KR Medium"/>
              </a:rPr>
              <a:t>PUBLIC ART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907792" y="4315968"/>
            <a:ext cx="1901952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19" b="0">
                <a:solidFill>
                  <a:srgbClr val="787878"/>
                </a:solidFill>
                <a:latin typeface="Noto Sans CJK KR Light"/>
              </a:rPr>
              <a:t>중심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907792" y="4736592"/>
            <a:ext cx="1901952" cy="9144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5047488" y="3538728"/>
            <a:ext cx="1901952" cy="18288"/>
          </a:xfrm>
          <a:prstGeom prst="rect">
            <a:avLst/>
          </a:prstGeom>
          <a:solidFill>
            <a:srgbClr val="3159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047488" y="3822191"/>
            <a:ext cx="1901952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20" b="0">
                <a:solidFill>
                  <a:srgbClr val="2C2C2C"/>
                </a:solidFill>
                <a:latin typeface="Noto Sans CJK KR Medium"/>
              </a:rPr>
              <a:t>DESIGN TO INSTALL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47488" y="4315968"/>
            <a:ext cx="1901952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19" b="0">
                <a:solidFill>
                  <a:srgbClr val="787878"/>
                </a:solidFill>
                <a:latin typeface="Noto Sans CJK KR Light"/>
              </a:rPr>
              <a:t>방식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047488" y="4736592"/>
            <a:ext cx="1901952" cy="9144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7187184" y="3538728"/>
            <a:ext cx="1901952" cy="18288"/>
          </a:xfrm>
          <a:prstGeom prst="rect">
            <a:avLst/>
          </a:prstGeom>
          <a:solidFill>
            <a:srgbClr val="3159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187184" y="3822191"/>
            <a:ext cx="1901952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20" b="0">
                <a:solidFill>
                  <a:srgbClr val="2C2C2C"/>
                </a:solidFill>
                <a:latin typeface="Noto Sans CJK KR Medium"/>
              </a:rPr>
              <a:t>QUALITY &amp; SAFETY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187184" y="4315968"/>
            <a:ext cx="1901952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19" b="0">
                <a:solidFill>
                  <a:srgbClr val="787878"/>
                </a:solidFill>
                <a:latin typeface="Noto Sans CJK KR Light"/>
              </a:rPr>
              <a:t>기준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187184" y="4736592"/>
            <a:ext cx="1901952" cy="9144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4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942832" y="6569964"/>
            <a:ext cx="32004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787878"/>
                </a:solidFill>
                <a:latin typeface="Noto Sans CJK KR"/>
              </a:rPr>
              <a:t>30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8601" y="1010412"/>
            <a:ext cx="2926080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170" b="0">
                <a:solidFill>
                  <a:srgbClr val="2C2C2C"/>
                </a:solidFill>
                <a:latin typeface="Noto Sans CJK KR Black"/>
              </a:rPr>
              <a:t>PORTFOLIO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97880" y="1272844"/>
            <a:ext cx="3182112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60" b="0">
                <a:solidFill>
                  <a:srgbClr val="2C2C2C"/>
                </a:solidFill>
                <a:latin typeface="Noto Sans CJK KR Medium"/>
              </a:rPr>
              <a:t>CASE STUDY · 2021</a:t>
            </a:r>
          </a:p>
        </p:txBody>
      </p:sp>
      <p:pic>
        <p:nvPicPr>
          <p:cNvPr id="5" name="Picture 4" descr="image.jpg"/>
          <p:cNvPicPr>
            <a:picLocks noChangeAspect="1"/>
          </p:cNvPicPr>
          <p:nvPr/>
        </p:nvPicPr>
        <p:blipFill>
          <a:blip r:embed="rId2"/>
          <a:srcRect l="5097" r="5098"/>
          <a:stretch>
            <a:fillRect/>
          </a:stretch>
        </p:blipFill>
        <p:spPr>
          <a:xfrm>
            <a:off x="708660" y="1636776"/>
            <a:ext cx="5248656" cy="3895344"/>
          </a:xfrm>
          <a:prstGeom prst="rect">
            <a:avLst/>
          </a:prstGeom>
        </p:spPr>
      </p:pic>
      <p:pic>
        <p:nvPicPr>
          <p:cNvPr id="6" name="Picture 5" descr="image.jpg"/>
          <p:cNvPicPr>
            <a:picLocks noChangeAspect="1"/>
          </p:cNvPicPr>
          <p:nvPr/>
        </p:nvPicPr>
        <p:blipFill>
          <a:blip r:embed="rId3"/>
          <a:srcRect t="4106" b="4106"/>
          <a:stretch>
            <a:fillRect/>
          </a:stretch>
        </p:blipFill>
        <p:spPr>
          <a:xfrm>
            <a:off x="6071616" y="1636776"/>
            <a:ext cx="3108960" cy="1901952"/>
          </a:xfrm>
          <a:prstGeom prst="rect">
            <a:avLst/>
          </a:prstGeom>
        </p:spPr>
      </p:pic>
      <p:pic>
        <p:nvPicPr>
          <p:cNvPr id="7" name="Picture 6" descr="image.jpg"/>
          <p:cNvPicPr>
            <a:picLocks noChangeAspect="1"/>
          </p:cNvPicPr>
          <p:nvPr/>
        </p:nvPicPr>
        <p:blipFill>
          <a:blip r:embed="rId4"/>
          <a:srcRect t="9216" b="9215"/>
          <a:stretch>
            <a:fillRect/>
          </a:stretch>
        </p:blipFill>
        <p:spPr>
          <a:xfrm>
            <a:off x="6071616" y="3630168"/>
            <a:ext cx="3108960" cy="190195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08660" y="5687568"/>
            <a:ext cx="22860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40" b="0">
                <a:solidFill>
                  <a:srgbClr val="2C2C2C"/>
                </a:solidFill>
                <a:latin typeface="Noto Sans CJK KR Black"/>
              </a:rPr>
              <a:t>누군가를 위한 연주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07792" y="5687568"/>
            <a:ext cx="3072384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787878"/>
                </a:solidFill>
                <a:latin typeface="Noto Sans CJK KR Light"/>
              </a:rPr>
              <a:t>대구 이안 센트럴 아파트 · 6,300 × 3,000 × 2,800 mm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71616" y="5687568"/>
            <a:ext cx="3108960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80" b="0">
                <a:solidFill>
                  <a:srgbClr val="595959"/>
                </a:solidFill>
                <a:latin typeface="Noto Sans CJK KR Light"/>
              </a:rPr>
              <a:t>다수의 캐릭터와 오브제로 이야기의 시작과 끝을 구성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4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942832" y="6569964"/>
            <a:ext cx="32004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787878"/>
                </a:solidFill>
                <a:latin typeface="Noto Sans CJK KR"/>
              </a:rPr>
              <a:t>31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8601" y="1010412"/>
            <a:ext cx="2926080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170" b="0">
                <a:solidFill>
                  <a:srgbClr val="2C2C2C"/>
                </a:solidFill>
                <a:latin typeface="Noto Sans CJK KR Black"/>
              </a:rPr>
              <a:t>PORTFOLIO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97880" y="1272844"/>
            <a:ext cx="3182112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60" b="0">
                <a:solidFill>
                  <a:srgbClr val="2C2C2C"/>
                </a:solidFill>
                <a:latin typeface="Noto Sans CJK KR Medium"/>
              </a:rPr>
              <a:t>CASE STUDY · 2020</a:t>
            </a:r>
          </a:p>
        </p:txBody>
      </p:sp>
      <p:pic>
        <p:nvPicPr>
          <p:cNvPr id="5" name="Picture 4" descr="image.jpg"/>
          <p:cNvPicPr>
            <a:picLocks noChangeAspect="1"/>
          </p:cNvPicPr>
          <p:nvPr/>
        </p:nvPicPr>
        <p:blipFill>
          <a:blip r:embed="rId2"/>
          <a:srcRect t="523" b="522"/>
          <a:stretch>
            <a:fillRect/>
          </a:stretch>
        </p:blipFill>
        <p:spPr>
          <a:xfrm>
            <a:off x="708660" y="1636776"/>
            <a:ext cx="5248656" cy="3895344"/>
          </a:xfrm>
          <a:prstGeom prst="rect">
            <a:avLst/>
          </a:prstGeom>
        </p:spPr>
      </p:pic>
      <p:pic>
        <p:nvPicPr>
          <p:cNvPr id="6" name="Picture 5" descr="image.jpg"/>
          <p:cNvPicPr>
            <a:picLocks noChangeAspect="1"/>
          </p:cNvPicPr>
          <p:nvPr/>
        </p:nvPicPr>
        <p:blipFill>
          <a:blip r:embed="rId3"/>
          <a:srcRect t="9216" b="9215"/>
          <a:stretch>
            <a:fillRect/>
          </a:stretch>
        </p:blipFill>
        <p:spPr>
          <a:xfrm>
            <a:off x="6071616" y="1636776"/>
            <a:ext cx="3108960" cy="1901952"/>
          </a:xfrm>
          <a:prstGeom prst="rect">
            <a:avLst/>
          </a:prstGeom>
        </p:spPr>
      </p:pic>
      <p:pic>
        <p:nvPicPr>
          <p:cNvPr id="7" name="Picture 6" descr="image.jpg"/>
          <p:cNvPicPr>
            <a:picLocks noChangeAspect="1"/>
          </p:cNvPicPr>
          <p:nvPr/>
        </p:nvPicPr>
        <p:blipFill>
          <a:blip r:embed="rId4"/>
          <a:srcRect t="9216" b="9215"/>
          <a:stretch>
            <a:fillRect/>
          </a:stretch>
        </p:blipFill>
        <p:spPr>
          <a:xfrm>
            <a:off x="6071616" y="3630168"/>
            <a:ext cx="3108960" cy="190195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08660" y="5687568"/>
            <a:ext cx="22860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40" b="0">
                <a:solidFill>
                  <a:srgbClr val="2C2C2C"/>
                </a:solidFill>
                <a:latin typeface="Noto Sans CJK KR Black"/>
              </a:rPr>
              <a:t>행복쌓기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07792" y="5687568"/>
            <a:ext cx="3072384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787878"/>
                </a:solidFill>
                <a:latin typeface="Noto Sans CJK KR Light"/>
              </a:rPr>
              <a:t>부산 대신 푸르지오 · 6,500 × 3,100 × 4,000 mm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71616" y="5687568"/>
            <a:ext cx="3108960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80" b="0">
                <a:solidFill>
                  <a:srgbClr val="595959"/>
                </a:solidFill>
                <a:latin typeface="Noto Sans CJK KR Light"/>
              </a:rPr>
              <a:t>다층 구조와 강한 색채로 원거리 인지성을 확보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4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942832" y="6569964"/>
            <a:ext cx="32004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787878"/>
                </a:solidFill>
                <a:latin typeface="Noto Sans CJK KR"/>
              </a:rPr>
              <a:t>32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8601" y="1010412"/>
            <a:ext cx="2926080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170" b="0">
                <a:solidFill>
                  <a:srgbClr val="2C2C2C"/>
                </a:solidFill>
                <a:latin typeface="Noto Sans CJK KR Black"/>
              </a:rPr>
              <a:t>PORTFOLIO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97880" y="1272844"/>
            <a:ext cx="3182112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60" b="0">
                <a:solidFill>
                  <a:srgbClr val="2C2C2C"/>
                </a:solidFill>
                <a:latin typeface="Noto Sans CJK KR Medium"/>
              </a:rPr>
              <a:t>CASE STUDY · 2019</a:t>
            </a:r>
          </a:p>
        </p:txBody>
      </p:sp>
      <p:pic>
        <p:nvPicPr>
          <p:cNvPr id="5" name="Picture 4" descr="image.jpg"/>
          <p:cNvPicPr>
            <a:picLocks noChangeAspect="1"/>
          </p:cNvPicPr>
          <p:nvPr/>
        </p:nvPicPr>
        <p:blipFill>
          <a:blip r:embed="rId2"/>
          <a:srcRect t="523" b="522"/>
          <a:stretch>
            <a:fillRect/>
          </a:stretch>
        </p:blipFill>
        <p:spPr>
          <a:xfrm>
            <a:off x="708660" y="1636776"/>
            <a:ext cx="5248656" cy="3895344"/>
          </a:xfrm>
          <a:prstGeom prst="rect">
            <a:avLst/>
          </a:prstGeom>
        </p:spPr>
      </p:pic>
      <p:pic>
        <p:nvPicPr>
          <p:cNvPr id="6" name="Picture 5" descr="image.jpg"/>
          <p:cNvPicPr>
            <a:picLocks noChangeAspect="1"/>
          </p:cNvPicPr>
          <p:nvPr/>
        </p:nvPicPr>
        <p:blipFill>
          <a:blip r:embed="rId3"/>
          <a:srcRect t="9216" b="9215"/>
          <a:stretch>
            <a:fillRect/>
          </a:stretch>
        </p:blipFill>
        <p:spPr>
          <a:xfrm>
            <a:off x="6071616" y="1636776"/>
            <a:ext cx="3108960" cy="1901952"/>
          </a:xfrm>
          <a:prstGeom prst="rect">
            <a:avLst/>
          </a:prstGeom>
        </p:spPr>
      </p:pic>
      <p:pic>
        <p:nvPicPr>
          <p:cNvPr id="7" name="Picture 6" descr="image.jpg"/>
          <p:cNvPicPr>
            <a:picLocks noChangeAspect="1"/>
          </p:cNvPicPr>
          <p:nvPr/>
        </p:nvPicPr>
        <p:blipFill>
          <a:blip r:embed="rId4"/>
          <a:srcRect t="9224" b="9223"/>
          <a:stretch>
            <a:fillRect/>
          </a:stretch>
        </p:blipFill>
        <p:spPr>
          <a:xfrm>
            <a:off x="6071616" y="3630168"/>
            <a:ext cx="3108960" cy="190195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08660" y="5687568"/>
            <a:ext cx="22860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40" b="0">
                <a:solidFill>
                  <a:srgbClr val="2C2C2C"/>
                </a:solidFill>
                <a:latin typeface="Noto Sans CJK KR Black"/>
              </a:rPr>
              <a:t>누군가를 위한 선물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07792" y="5687568"/>
            <a:ext cx="3072384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787878"/>
                </a:solidFill>
                <a:latin typeface="Noto Sans CJK KR Light"/>
              </a:rPr>
              <a:t>전주 효천 우미린 1차 · 3,300 × 1,800 × 2,300 mm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71616" y="5687568"/>
            <a:ext cx="3108960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80" b="0">
                <a:solidFill>
                  <a:srgbClr val="595959"/>
                </a:solidFill>
                <a:latin typeface="Noto Sans CJK KR Light"/>
              </a:rPr>
              <a:t>조각과 좌대·동선을 통합한 소규모 휴게 공간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4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942832" y="6569964"/>
            <a:ext cx="32004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787878"/>
                </a:solidFill>
                <a:latin typeface="Noto Sans CJK KR"/>
              </a:rPr>
              <a:t>33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8601" y="1010412"/>
            <a:ext cx="2926080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170" b="0">
                <a:solidFill>
                  <a:srgbClr val="2C2C2C"/>
                </a:solidFill>
                <a:latin typeface="Noto Sans CJK KR Black"/>
              </a:rPr>
              <a:t>PORTFOLIO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97880" y="1272844"/>
            <a:ext cx="3182112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60" b="0">
                <a:solidFill>
                  <a:srgbClr val="2C2C2C"/>
                </a:solidFill>
                <a:latin typeface="Noto Sans CJK KR Medium"/>
              </a:rPr>
              <a:t>CASE STUDY · 2017</a:t>
            </a:r>
          </a:p>
        </p:txBody>
      </p:sp>
      <p:pic>
        <p:nvPicPr>
          <p:cNvPr id="5" name="Picture 4" descr="image.jpg"/>
          <p:cNvPicPr>
            <a:picLocks noChangeAspect="1"/>
          </p:cNvPicPr>
          <p:nvPr/>
        </p:nvPicPr>
        <p:blipFill>
          <a:blip r:embed="rId2"/>
          <a:srcRect l="5035" r="5035"/>
          <a:stretch>
            <a:fillRect/>
          </a:stretch>
        </p:blipFill>
        <p:spPr>
          <a:xfrm>
            <a:off x="708660" y="1636776"/>
            <a:ext cx="5248656" cy="3895344"/>
          </a:xfrm>
          <a:prstGeom prst="rect">
            <a:avLst/>
          </a:prstGeom>
        </p:spPr>
      </p:pic>
      <p:pic>
        <p:nvPicPr>
          <p:cNvPr id="6" name="Picture 5" descr="image.jpg"/>
          <p:cNvPicPr>
            <a:picLocks noChangeAspect="1"/>
          </p:cNvPicPr>
          <p:nvPr/>
        </p:nvPicPr>
        <p:blipFill>
          <a:blip r:embed="rId3"/>
          <a:srcRect t="9216" b="9215"/>
          <a:stretch>
            <a:fillRect/>
          </a:stretch>
        </p:blipFill>
        <p:spPr>
          <a:xfrm>
            <a:off x="6071616" y="1636776"/>
            <a:ext cx="3108960" cy="1901952"/>
          </a:xfrm>
          <a:prstGeom prst="rect">
            <a:avLst/>
          </a:prstGeom>
        </p:spPr>
      </p:pic>
      <p:pic>
        <p:nvPicPr>
          <p:cNvPr id="7" name="Picture 6" descr="image.jpg"/>
          <p:cNvPicPr>
            <a:picLocks noChangeAspect="1"/>
          </p:cNvPicPr>
          <p:nvPr/>
        </p:nvPicPr>
        <p:blipFill>
          <a:blip r:embed="rId4"/>
          <a:srcRect t="9216" b="9215"/>
          <a:stretch>
            <a:fillRect/>
          </a:stretch>
        </p:blipFill>
        <p:spPr>
          <a:xfrm>
            <a:off x="6071616" y="3630168"/>
            <a:ext cx="3108960" cy="190195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08660" y="5687568"/>
            <a:ext cx="22860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40" b="0">
                <a:solidFill>
                  <a:srgbClr val="2C2C2C"/>
                </a:solidFill>
                <a:latin typeface="Noto Sans CJK KR Black"/>
              </a:rPr>
              <a:t>앞으로 앞으로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07792" y="5687568"/>
            <a:ext cx="3072384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787878"/>
                </a:solidFill>
                <a:latin typeface="Noto Sans CJK KR Light"/>
              </a:rPr>
              <a:t>파주 롯데캐슬 파크타운 · 6,500 × 2,200 × 2,600 mm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71616" y="5687568"/>
            <a:ext cx="3108960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80" b="0">
                <a:solidFill>
                  <a:srgbClr val="595959"/>
                </a:solidFill>
                <a:latin typeface="Noto Sans CJK KR Light"/>
              </a:rPr>
              <a:t>긴 보행축을 따라 시선이 이동하는 서사형 배치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4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942832" y="6569964"/>
            <a:ext cx="32004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787878"/>
                </a:solidFill>
                <a:latin typeface="Noto Sans CJK KR"/>
              </a:rPr>
              <a:t>34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8601" y="1010412"/>
            <a:ext cx="2926080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170" b="0">
                <a:solidFill>
                  <a:srgbClr val="2C2C2C"/>
                </a:solidFill>
                <a:latin typeface="Noto Sans CJK KR Black"/>
              </a:rPr>
              <a:t>PORTFOLIO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97880" y="1272844"/>
            <a:ext cx="3182112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60" b="0">
                <a:solidFill>
                  <a:srgbClr val="2C2C2C"/>
                </a:solidFill>
                <a:latin typeface="Noto Sans CJK KR Medium"/>
              </a:rPr>
              <a:t>PUBLIC ART · 18 PROJECTS</a:t>
            </a:r>
          </a:p>
        </p:txBody>
      </p:sp>
      <p:sp>
        <p:nvSpPr>
          <p:cNvPr id="5" name="Rectangle 4"/>
          <p:cNvSpPr/>
          <p:nvPr/>
        </p:nvSpPr>
        <p:spPr>
          <a:xfrm>
            <a:off x="713232" y="1700784"/>
            <a:ext cx="2578608" cy="9144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13232" y="1801368"/>
            <a:ext cx="310896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40" b="0">
                <a:solidFill>
                  <a:srgbClr val="3159C8"/>
                </a:solidFill>
                <a:latin typeface="Noto Sans CJK KR Black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1773936"/>
            <a:ext cx="205740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2C2C2C"/>
                </a:solidFill>
                <a:latin typeface="Noto Sans CJK KR Medium"/>
              </a:rPr>
              <a:t>행진 앞으로!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7280" y="2029968"/>
            <a:ext cx="2084831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10" b="0">
                <a:solidFill>
                  <a:srgbClr val="787878"/>
                </a:solidFill>
                <a:latin typeface="Noto Sans CJK KR Light"/>
              </a:rPr>
              <a:t>2024 · 경기 안산 한신 더휴</a:t>
            </a:r>
          </a:p>
        </p:txBody>
      </p:sp>
      <p:sp>
        <p:nvSpPr>
          <p:cNvPr id="9" name="Rectangle 8"/>
          <p:cNvSpPr/>
          <p:nvPr/>
        </p:nvSpPr>
        <p:spPr>
          <a:xfrm>
            <a:off x="713232" y="2377440"/>
            <a:ext cx="2578608" cy="9144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13232" y="2478024"/>
            <a:ext cx="310896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40" b="0">
                <a:solidFill>
                  <a:srgbClr val="3159C8"/>
                </a:solidFill>
                <a:latin typeface="Noto Sans CJK KR Black"/>
              </a:rP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97280" y="2450592"/>
            <a:ext cx="205740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2C2C2C"/>
                </a:solidFill>
                <a:latin typeface="Noto Sans CJK KR Medium"/>
              </a:rPr>
              <a:t>누군가를 위한 노래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2706624"/>
            <a:ext cx="2084831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10" b="0">
                <a:solidFill>
                  <a:srgbClr val="787878"/>
                </a:solidFill>
                <a:latin typeface="Noto Sans CJK KR Light"/>
              </a:rPr>
              <a:t>2023 · 파주 대발 디에트로 더 클래스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13232" y="3054096"/>
            <a:ext cx="2578608" cy="9144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13232" y="3154679"/>
            <a:ext cx="310896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40" b="0">
                <a:solidFill>
                  <a:srgbClr val="3159C8"/>
                </a:solidFill>
                <a:latin typeface="Noto Sans CJK KR Black"/>
              </a:rPr>
              <a:t>03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3127248"/>
            <a:ext cx="205740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2C2C2C"/>
                </a:solidFill>
                <a:latin typeface="Noto Sans CJK KR Medium"/>
              </a:rPr>
              <a:t>행진 앞으로!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3383279"/>
            <a:ext cx="2084831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10" b="0">
                <a:solidFill>
                  <a:srgbClr val="787878"/>
                </a:solidFill>
                <a:latin typeface="Noto Sans CJK KR Light"/>
              </a:rPr>
              <a:t>2021 · 남양주 별내 힐스테이트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13232" y="3730752"/>
            <a:ext cx="2578608" cy="9144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13232" y="3831336"/>
            <a:ext cx="310896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40" b="0">
                <a:solidFill>
                  <a:srgbClr val="3159C8"/>
                </a:solidFill>
                <a:latin typeface="Noto Sans CJK KR Black"/>
              </a:rPr>
              <a:t>04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97280" y="3803904"/>
            <a:ext cx="205740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2C2C2C"/>
                </a:solidFill>
                <a:latin typeface="Noto Sans CJK KR Medium"/>
              </a:rPr>
              <a:t>누군가를 위한 연주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97280" y="4059936"/>
            <a:ext cx="2084831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10" b="0">
                <a:solidFill>
                  <a:srgbClr val="787878"/>
                </a:solidFill>
                <a:latin typeface="Noto Sans CJK KR Light"/>
              </a:rPr>
              <a:t>2021 · 대구 이안 센트럴 아파트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13232" y="4407408"/>
            <a:ext cx="2578608" cy="9144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13232" y="4507992"/>
            <a:ext cx="310896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40" b="0">
                <a:solidFill>
                  <a:srgbClr val="3159C8"/>
                </a:solidFill>
                <a:latin typeface="Noto Sans CJK KR Black"/>
              </a:rPr>
              <a:t>05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97280" y="4480560"/>
            <a:ext cx="205740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2C2C2C"/>
                </a:solidFill>
                <a:latin typeface="Noto Sans CJK KR Medium"/>
              </a:rPr>
              <a:t>별헤는 밤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97280" y="4736592"/>
            <a:ext cx="2084831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10" b="0">
                <a:solidFill>
                  <a:srgbClr val="787878"/>
                </a:solidFill>
                <a:latin typeface="Noto Sans CJK KR Light"/>
              </a:rPr>
              <a:t>2021 · 동탄 센트럴 스타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13232" y="5084064"/>
            <a:ext cx="2578608" cy="9144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713232" y="5184648"/>
            <a:ext cx="310896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40" b="0">
                <a:solidFill>
                  <a:srgbClr val="3159C8"/>
                </a:solidFill>
                <a:latin typeface="Noto Sans CJK KR Black"/>
              </a:rPr>
              <a:t>06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97280" y="5157216"/>
            <a:ext cx="205740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2C2C2C"/>
                </a:solidFill>
                <a:latin typeface="Noto Sans CJK KR Medium"/>
              </a:rPr>
              <a:t>행복쌓기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97280" y="5413248"/>
            <a:ext cx="2084831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10" b="0">
                <a:solidFill>
                  <a:srgbClr val="787878"/>
                </a:solidFill>
                <a:latin typeface="Noto Sans CJK KR Light"/>
              </a:rPr>
              <a:t>2020 · 부산 대신 푸르지오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566160" y="1700784"/>
            <a:ext cx="2578608" cy="9144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3566160" y="1801368"/>
            <a:ext cx="310896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40" b="0">
                <a:solidFill>
                  <a:srgbClr val="3159C8"/>
                </a:solidFill>
                <a:latin typeface="Noto Sans CJK KR Black"/>
              </a:rPr>
              <a:t>07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950208" y="1773936"/>
            <a:ext cx="205740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2C2C2C"/>
                </a:solidFill>
                <a:latin typeface="Noto Sans CJK KR Medium"/>
              </a:rPr>
              <a:t>치유의 정원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950208" y="2029968"/>
            <a:ext cx="2084831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10" b="0">
                <a:solidFill>
                  <a:srgbClr val="787878"/>
                </a:solidFill>
                <a:latin typeface="Noto Sans CJK KR Light"/>
              </a:rPr>
              <a:t>2019 · 두호 SK뷰 푸르지오</a:t>
            </a:r>
          </a:p>
        </p:txBody>
      </p:sp>
      <p:sp>
        <p:nvSpPr>
          <p:cNvPr id="33" name="Rectangle 32"/>
          <p:cNvSpPr/>
          <p:nvPr/>
        </p:nvSpPr>
        <p:spPr>
          <a:xfrm>
            <a:off x="3566160" y="2377440"/>
            <a:ext cx="2578608" cy="9144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3566160" y="2478024"/>
            <a:ext cx="310896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40" b="0">
                <a:solidFill>
                  <a:srgbClr val="3159C8"/>
                </a:solidFill>
                <a:latin typeface="Noto Sans CJK KR Black"/>
              </a:rPr>
              <a:t>08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950208" y="2450592"/>
            <a:ext cx="205740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2C2C2C"/>
                </a:solidFill>
                <a:latin typeface="Noto Sans CJK KR Medium"/>
              </a:rPr>
              <a:t>누군가를 위한 선물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950208" y="2706624"/>
            <a:ext cx="2084831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10" b="0">
                <a:solidFill>
                  <a:srgbClr val="787878"/>
                </a:solidFill>
                <a:latin typeface="Noto Sans CJK KR Light"/>
              </a:rPr>
              <a:t>2019 · 전주 효천 우미린 1차</a:t>
            </a:r>
          </a:p>
        </p:txBody>
      </p:sp>
      <p:sp>
        <p:nvSpPr>
          <p:cNvPr id="37" name="Rectangle 36"/>
          <p:cNvSpPr/>
          <p:nvPr/>
        </p:nvSpPr>
        <p:spPr>
          <a:xfrm>
            <a:off x="3566160" y="3054096"/>
            <a:ext cx="2578608" cy="9144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3566160" y="3154679"/>
            <a:ext cx="310896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40" b="0">
                <a:solidFill>
                  <a:srgbClr val="3159C8"/>
                </a:solidFill>
                <a:latin typeface="Noto Sans CJK KR Black"/>
              </a:rPr>
              <a:t>09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950208" y="3127248"/>
            <a:ext cx="205740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2C2C2C"/>
                </a:solidFill>
                <a:latin typeface="Noto Sans CJK KR Medium"/>
              </a:rPr>
              <a:t>비밀의 정원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950208" y="3383279"/>
            <a:ext cx="2084831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10" b="0">
                <a:solidFill>
                  <a:srgbClr val="787878"/>
                </a:solidFill>
                <a:latin typeface="Noto Sans CJK KR Light"/>
              </a:rPr>
              <a:t>2018 · 세종시 가온마을 1단지</a:t>
            </a:r>
          </a:p>
        </p:txBody>
      </p:sp>
      <p:sp>
        <p:nvSpPr>
          <p:cNvPr id="41" name="Rectangle 40"/>
          <p:cNvSpPr/>
          <p:nvPr/>
        </p:nvSpPr>
        <p:spPr>
          <a:xfrm>
            <a:off x="3566160" y="3730752"/>
            <a:ext cx="2578608" cy="9144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3566160" y="3831336"/>
            <a:ext cx="310896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40" b="0">
                <a:solidFill>
                  <a:srgbClr val="3159C8"/>
                </a:solidFill>
                <a:latin typeface="Noto Sans CJK KR Black"/>
              </a:rPr>
              <a:t>10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950208" y="3803904"/>
            <a:ext cx="205740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2C2C2C"/>
                </a:solidFill>
                <a:latin typeface="Noto Sans CJK KR Medium"/>
              </a:rPr>
              <a:t>서로 기대어 앉아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950208" y="4059936"/>
            <a:ext cx="2084831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10" b="0">
                <a:solidFill>
                  <a:srgbClr val="787878"/>
                </a:solidFill>
                <a:latin typeface="Noto Sans CJK KR Light"/>
              </a:rPr>
              <a:t>2018 · 화성 더레이크시티 부영6단지</a:t>
            </a:r>
          </a:p>
        </p:txBody>
      </p:sp>
      <p:sp>
        <p:nvSpPr>
          <p:cNvPr id="45" name="Rectangle 44"/>
          <p:cNvSpPr/>
          <p:nvPr/>
        </p:nvSpPr>
        <p:spPr>
          <a:xfrm>
            <a:off x="3566160" y="4407408"/>
            <a:ext cx="2578608" cy="9144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3566160" y="4507992"/>
            <a:ext cx="310896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40" b="0">
                <a:solidFill>
                  <a:srgbClr val="3159C8"/>
                </a:solidFill>
                <a:latin typeface="Noto Sans CJK KR Black"/>
              </a:rPr>
              <a:t>11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3950208" y="4480560"/>
            <a:ext cx="205740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2C2C2C"/>
                </a:solidFill>
                <a:latin typeface="Noto Sans CJK KR Medium"/>
              </a:rPr>
              <a:t>치유의 숲을 거닐다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3950208" y="4736592"/>
            <a:ext cx="2084831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10" b="0">
                <a:solidFill>
                  <a:srgbClr val="787878"/>
                </a:solidFill>
                <a:latin typeface="Noto Sans CJK KR Light"/>
              </a:rPr>
              <a:t>2018 · 마산 월영 사랑으로 부영</a:t>
            </a:r>
          </a:p>
        </p:txBody>
      </p:sp>
      <p:sp>
        <p:nvSpPr>
          <p:cNvPr id="49" name="Rectangle 48"/>
          <p:cNvSpPr/>
          <p:nvPr/>
        </p:nvSpPr>
        <p:spPr>
          <a:xfrm>
            <a:off x="3566160" y="5084064"/>
            <a:ext cx="2578608" cy="9144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3566160" y="5184648"/>
            <a:ext cx="310896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40" b="0">
                <a:solidFill>
                  <a:srgbClr val="3159C8"/>
                </a:solidFill>
                <a:latin typeface="Noto Sans CJK KR Black"/>
              </a:rPr>
              <a:t>12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3950208" y="5157216"/>
            <a:ext cx="205740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2C2C2C"/>
                </a:solidFill>
                <a:latin typeface="Noto Sans CJK KR Medium"/>
              </a:rPr>
              <a:t>치유하다 녹색리본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3950208" y="5413248"/>
            <a:ext cx="2084831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10" b="0">
                <a:solidFill>
                  <a:srgbClr val="787878"/>
                </a:solidFill>
                <a:latin typeface="Noto Sans CJK KR Light"/>
              </a:rPr>
              <a:t>2017 · 안산 에비뉴시티</a:t>
            </a:r>
          </a:p>
        </p:txBody>
      </p:sp>
      <p:sp>
        <p:nvSpPr>
          <p:cNvPr id="53" name="Rectangle 52"/>
          <p:cNvSpPr/>
          <p:nvPr/>
        </p:nvSpPr>
        <p:spPr>
          <a:xfrm>
            <a:off x="6419088" y="1700784"/>
            <a:ext cx="2578608" cy="9144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6419088" y="1801368"/>
            <a:ext cx="310896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40" b="0">
                <a:solidFill>
                  <a:srgbClr val="3159C8"/>
                </a:solidFill>
                <a:latin typeface="Noto Sans CJK KR Black"/>
              </a:rPr>
              <a:t>13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6803136" y="1773936"/>
            <a:ext cx="205740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2C2C2C"/>
                </a:solidFill>
                <a:latin typeface="Noto Sans CJK KR Medium"/>
              </a:rPr>
              <a:t>당신을 위한 선물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803136" y="2029968"/>
            <a:ext cx="2084831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10" b="0">
                <a:solidFill>
                  <a:srgbClr val="787878"/>
                </a:solidFill>
                <a:latin typeface="Noto Sans CJK KR Light"/>
              </a:rPr>
              <a:t>2017 · 구미 우미린 센트럴 파크</a:t>
            </a:r>
          </a:p>
        </p:txBody>
      </p:sp>
      <p:sp>
        <p:nvSpPr>
          <p:cNvPr id="57" name="Rectangle 56"/>
          <p:cNvSpPr/>
          <p:nvPr/>
        </p:nvSpPr>
        <p:spPr>
          <a:xfrm>
            <a:off x="6419088" y="2377440"/>
            <a:ext cx="2578608" cy="9144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6419088" y="2478024"/>
            <a:ext cx="310896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40" b="0">
                <a:solidFill>
                  <a:srgbClr val="3159C8"/>
                </a:solidFill>
                <a:latin typeface="Noto Sans CJK KR Black"/>
              </a:rPr>
              <a:t>14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6803136" y="2450592"/>
            <a:ext cx="205740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2C2C2C"/>
                </a:solidFill>
                <a:latin typeface="Noto Sans CJK KR Medium"/>
              </a:rPr>
              <a:t>앞으로 앞으로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6803136" y="2706624"/>
            <a:ext cx="2084831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10" b="0">
                <a:solidFill>
                  <a:srgbClr val="787878"/>
                </a:solidFill>
                <a:latin typeface="Noto Sans CJK KR Light"/>
              </a:rPr>
              <a:t>2017 · 파주 롯데캐슬 파크타운</a:t>
            </a:r>
          </a:p>
        </p:txBody>
      </p:sp>
      <p:sp>
        <p:nvSpPr>
          <p:cNvPr id="61" name="Rectangle 60"/>
          <p:cNvSpPr/>
          <p:nvPr/>
        </p:nvSpPr>
        <p:spPr>
          <a:xfrm>
            <a:off x="6419088" y="3054096"/>
            <a:ext cx="2578608" cy="9144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TextBox 61"/>
          <p:cNvSpPr txBox="1"/>
          <p:nvPr/>
        </p:nvSpPr>
        <p:spPr>
          <a:xfrm>
            <a:off x="6419088" y="3154679"/>
            <a:ext cx="310896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40" b="0">
                <a:solidFill>
                  <a:srgbClr val="3159C8"/>
                </a:solidFill>
                <a:latin typeface="Noto Sans CJK KR Black"/>
              </a:rPr>
              <a:t>15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6803136" y="3127248"/>
            <a:ext cx="205740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2C2C2C"/>
                </a:solidFill>
                <a:latin typeface="Noto Sans CJK KR Medium"/>
              </a:rPr>
              <a:t>누군가를 위한 선물들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6803136" y="3383279"/>
            <a:ext cx="2084831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10" b="0">
                <a:solidFill>
                  <a:srgbClr val="787878"/>
                </a:solidFill>
                <a:latin typeface="Noto Sans CJK KR Light"/>
              </a:rPr>
              <a:t>2016 · 화성 봉담 센트럴 푸르지오</a:t>
            </a:r>
          </a:p>
        </p:txBody>
      </p:sp>
      <p:sp>
        <p:nvSpPr>
          <p:cNvPr id="65" name="Rectangle 64"/>
          <p:cNvSpPr/>
          <p:nvPr/>
        </p:nvSpPr>
        <p:spPr>
          <a:xfrm>
            <a:off x="6419088" y="3730752"/>
            <a:ext cx="2578608" cy="9144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6" name="TextBox 65"/>
          <p:cNvSpPr txBox="1"/>
          <p:nvPr/>
        </p:nvSpPr>
        <p:spPr>
          <a:xfrm>
            <a:off x="6419088" y="3831336"/>
            <a:ext cx="310896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40" b="0">
                <a:solidFill>
                  <a:srgbClr val="3159C8"/>
                </a:solidFill>
                <a:latin typeface="Noto Sans CJK KR Black"/>
              </a:rPr>
              <a:t>16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6803136" y="3803904"/>
            <a:ext cx="205740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2C2C2C"/>
                </a:solidFill>
                <a:latin typeface="Noto Sans CJK KR Medium"/>
              </a:rPr>
              <a:t>치유하다 별헤는밤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6803136" y="4059936"/>
            <a:ext cx="2084831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10" b="0">
                <a:solidFill>
                  <a:srgbClr val="787878"/>
                </a:solidFill>
                <a:latin typeface="Noto Sans CJK KR Light"/>
              </a:rPr>
              <a:t>2016 · 서울 상왕십리 센트라스</a:t>
            </a:r>
          </a:p>
        </p:txBody>
      </p:sp>
      <p:sp>
        <p:nvSpPr>
          <p:cNvPr id="69" name="Rectangle 68"/>
          <p:cNvSpPr/>
          <p:nvPr/>
        </p:nvSpPr>
        <p:spPr>
          <a:xfrm>
            <a:off x="6419088" y="4407408"/>
            <a:ext cx="2578608" cy="9144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0" name="TextBox 69"/>
          <p:cNvSpPr txBox="1"/>
          <p:nvPr/>
        </p:nvSpPr>
        <p:spPr>
          <a:xfrm>
            <a:off x="6419088" y="4507992"/>
            <a:ext cx="310896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40" b="0">
                <a:solidFill>
                  <a:srgbClr val="3159C8"/>
                </a:solidFill>
                <a:latin typeface="Noto Sans CJK KR Black"/>
              </a:rPr>
              <a:t>17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6803136" y="4480560"/>
            <a:ext cx="205740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2C2C2C"/>
                </a:solidFill>
                <a:latin typeface="Noto Sans CJK KR Medium"/>
              </a:rPr>
              <a:t>누군가를 위한 모습들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6803136" y="4736592"/>
            <a:ext cx="2084831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10" b="0">
                <a:solidFill>
                  <a:srgbClr val="787878"/>
                </a:solidFill>
                <a:latin typeface="Noto Sans CJK KR Light"/>
              </a:rPr>
              <a:t>2015 · 판교 알파돔 시티</a:t>
            </a:r>
          </a:p>
        </p:txBody>
      </p:sp>
      <p:sp>
        <p:nvSpPr>
          <p:cNvPr id="73" name="Rectangle 72"/>
          <p:cNvSpPr/>
          <p:nvPr/>
        </p:nvSpPr>
        <p:spPr>
          <a:xfrm>
            <a:off x="6419088" y="5084064"/>
            <a:ext cx="2578608" cy="9144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4" name="TextBox 73"/>
          <p:cNvSpPr txBox="1"/>
          <p:nvPr/>
        </p:nvSpPr>
        <p:spPr>
          <a:xfrm>
            <a:off x="6419088" y="5184648"/>
            <a:ext cx="310896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40" b="0">
                <a:solidFill>
                  <a:srgbClr val="3159C8"/>
                </a:solidFill>
                <a:latin typeface="Noto Sans CJK KR Black"/>
              </a:rPr>
              <a:t>18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6803136" y="5157216"/>
            <a:ext cx="205740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2C2C2C"/>
                </a:solidFill>
                <a:latin typeface="Noto Sans CJK KR Medium"/>
              </a:rPr>
              <a:t>누군가를 위한 선물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6803136" y="5413248"/>
            <a:ext cx="2084831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10" b="0">
                <a:solidFill>
                  <a:srgbClr val="787878"/>
                </a:solidFill>
                <a:latin typeface="Noto Sans CJK KR Light"/>
              </a:rPr>
              <a:t>2014 · 서울 SH 마곡 엠밸리 3단지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4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942832" y="6569964"/>
            <a:ext cx="32004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787878"/>
                </a:solidFill>
                <a:latin typeface="Noto Sans CJK KR"/>
              </a:rPr>
              <a:t>35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9048" y="1350568"/>
            <a:ext cx="987552" cy="694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900" b="0">
                <a:solidFill>
                  <a:srgbClr val="2C2C2C"/>
                </a:solidFill>
                <a:latin typeface="Noto Sans CJK KR Black"/>
              </a:rPr>
              <a:t>07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96542" y="1278331"/>
            <a:ext cx="4480560" cy="28346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40" b="0">
                <a:solidFill>
                  <a:srgbClr val="787878"/>
                </a:solidFill>
                <a:latin typeface="Noto Sans CJK KR Light"/>
              </a:rPr>
              <a:t>재료와 현장을 이해하는 설계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96542" y="1497787"/>
            <a:ext cx="7223760" cy="58521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180" b="0">
                <a:solidFill>
                  <a:srgbClr val="2C2C2C"/>
                </a:solidFill>
                <a:latin typeface="Noto Sans CJK KR Black"/>
              </a:rPr>
              <a:t>재료와 현장을 이해하는 설계</a:t>
            </a:r>
          </a:p>
        </p:txBody>
      </p:sp>
      <p:sp>
        <p:nvSpPr>
          <p:cNvPr id="6" name="Rectangle 5"/>
          <p:cNvSpPr/>
          <p:nvPr/>
        </p:nvSpPr>
        <p:spPr>
          <a:xfrm>
            <a:off x="1084478" y="1689811"/>
            <a:ext cx="607161" cy="15544"/>
          </a:xfrm>
          <a:prstGeom prst="rect">
            <a:avLst/>
          </a:prstGeom>
          <a:solidFill>
            <a:srgbClr val="3159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18388" y="2432304"/>
            <a:ext cx="8183879" cy="4389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10" b="0">
                <a:solidFill>
                  <a:srgbClr val="787878"/>
                </a:solidFill>
                <a:latin typeface="Noto Sans CJK KR Light"/>
              </a:rPr>
              <a:t>표현의 완성도, 구조와 내구성, 시공성과 유지보존을 같은 판단표에 올려놓습니다.</a:t>
            </a:r>
          </a:p>
        </p:txBody>
      </p:sp>
      <p:pic>
        <p:nvPicPr>
          <p:cNvPr id="8" name="Picture 7" descr="image.jpg"/>
          <p:cNvPicPr>
            <a:picLocks noChangeAspect="1"/>
          </p:cNvPicPr>
          <p:nvPr/>
        </p:nvPicPr>
        <p:blipFill>
          <a:blip r:embed="rId2"/>
          <a:srcRect t="2125" b="2125"/>
          <a:stretch>
            <a:fillRect/>
          </a:stretch>
        </p:blipFill>
        <p:spPr>
          <a:xfrm>
            <a:off x="694944" y="3136392"/>
            <a:ext cx="1938528" cy="138988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94944" y="4700016"/>
            <a:ext cx="1938528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19" b="0">
                <a:solidFill>
                  <a:srgbClr val="3159C8"/>
                </a:solidFill>
                <a:latin typeface="Noto Sans CJK KR Black"/>
              </a:rPr>
              <a:t>STONE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94944" y="5010912"/>
            <a:ext cx="1938528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20" b="0">
                <a:solidFill>
                  <a:srgbClr val="787878"/>
                </a:solidFill>
                <a:latin typeface="Noto Sans CJK KR Light"/>
              </a:rPr>
              <a:t>사암 / 화강석 / 오석</a:t>
            </a:r>
          </a:p>
        </p:txBody>
      </p:sp>
      <p:pic>
        <p:nvPicPr>
          <p:cNvPr id="11" name="Picture 10" descr="image.jpg"/>
          <p:cNvPicPr>
            <a:picLocks noChangeAspect="1"/>
          </p:cNvPicPr>
          <p:nvPr/>
        </p:nvPicPr>
        <p:blipFill>
          <a:blip r:embed="rId3"/>
          <a:srcRect l="3440" r="3441"/>
          <a:stretch>
            <a:fillRect/>
          </a:stretch>
        </p:blipFill>
        <p:spPr>
          <a:xfrm>
            <a:off x="2880360" y="3136392"/>
            <a:ext cx="1938528" cy="138988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880360" y="4700016"/>
            <a:ext cx="1938528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19" b="0">
                <a:solidFill>
                  <a:srgbClr val="3159C8"/>
                </a:solidFill>
                <a:latin typeface="Noto Sans CJK KR Black"/>
              </a:rPr>
              <a:t>METAL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880360" y="5010912"/>
            <a:ext cx="1938528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20" b="0">
                <a:solidFill>
                  <a:srgbClr val="787878"/>
                </a:solidFill>
                <a:latin typeface="Noto Sans CJK KR Light"/>
              </a:rPr>
              <a:t>스테인레스 / 알루미늄 / 브론즈</a:t>
            </a:r>
          </a:p>
        </p:txBody>
      </p:sp>
      <p:pic>
        <p:nvPicPr>
          <p:cNvPr id="14" name="Picture 13" descr="image.jpg"/>
          <p:cNvPicPr>
            <a:picLocks noChangeAspect="1"/>
          </p:cNvPicPr>
          <p:nvPr/>
        </p:nvPicPr>
        <p:blipFill>
          <a:blip r:embed="rId4"/>
          <a:srcRect t="2215" b="2215"/>
          <a:stretch>
            <a:fillRect/>
          </a:stretch>
        </p:blipFill>
        <p:spPr>
          <a:xfrm>
            <a:off x="5065776" y="3136392"/>
            <a:ext cx="1938528" cy="138988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065776" y="4700016"/>
            <a:ext cx="1938528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19" b="0">
                <a:solidFill>
                  <a:srgbClr val="3159C8"/>
                </a:solidFill>
                <a:latin typeface="Noto Sans CJK KR Black"/>
              </a:rPr>
              <a:t>FORM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65776" y="5010912"/>
            <a:ext cx="1938528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20" b="0">
                <a:solidFill>
                  <a:srgbClr val="787878"/>
                </a:solidFill>
                <a:latin typeface="Noto Sans CJK KR Light"/>
              </a:rPr>
              <a:t>FRP / GRC / 스티로폼 / 우레아</a:t>
            </a:r>
          </a:p>
        </p:txBody>
      </p:sp>
      <p:pic>
        <p:nvPicPr>
          <p:cNvPr id="17" name="Picture 16" descr="image.jpg"/>
          <p:cNvPicPr>
            <a:picLocks noChangeAspect="1"/>
          </p:cNvPicPr>
          <p:nvPr/>
        </p:nvPicPr>
        <p:blipFill>
          <a:blip r:embed="rId5"/>
          <a:srcRect t="2201" b="2202"/>
          <a:stretch>
            <a:fillRect/>
          </a:stretch>
        </p:blipFill>
        <p:spPr>
          <a:xfrm>
            <a:off x="7251192" y="3136392"/>
            <a:ext cx="1938528" cy="1389888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7251192" y="4700016"/>
            <a:ext cx="1938528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19" b="0">
                <a:solidFill>
                  <a:srgbClr val="3159C8"/>
                </a:solidFill>
                <a:latin typeface="Noto Sans CJK KR Black"/>
              </a:rPr>
              <a:t>LIGHT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251192" y="5010912"/>
            <a:ext cx="1938528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20" b="0">
                <a:solidFill>
                  <a:srgbClr val="787878"/>
                </a:solidFill>
                <a:latin typeface="Noto Sans CJK KR Light"/>
              </a:rPr>
              <a:t>LED / 수중등 / 모터 / 디지털 프린팅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4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942832" y="6569964"/>
            <a:ext cx="32004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787878"/>
                </a:solidFill>
                <a:latin typeface="Noto Sans CJK KR"/>
              </a:rPr>
              <a:t>36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8601" y="1010412"/>
            <a:ext cx="2926080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170" b="0">
                <a:solidFill>
                  <a:srgbClr val="2C2C2C"/>
                </a:solidFill>
                <a:latin typeface="Noto Sans CJK KR Black"/>
              </a:rPr>
              <a:t>PORTFOLIO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97880" y="1272844"/>
            <a:ext cx="3182112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60" b="0">
                <a:solidFill>
                  <a:srgbClr val="2C2C2C"/>
                </a:solidFill>
                <a:latin typeface="Noto Sans CJK KR Medium"/>
              </a:rPr>
              <a:t>협업 · 3D · 제작</a:t>
            </a:r>
          </a:p>
        </p:txBody>
      </p:sp>
      <p:pic>
        <p:nvPicPr>
          <p:cNvPr id="5" name="Picture 4" descr="image.jpg"/>
          <p:cNvPicPr>
            <a:picLocks noChangeAspect="1"/>
          </p:cNvPicPr>
          <p:nvPr/>
        </p:nvPicPr>
        <p:blipFill>
          <a:blip r:embed="rId2"/>
          <a:srcRect l="5385" r="5384"/>
          <a:stretch>
            <a:fillRect/>
          </a:stretch>
        </p:blipFill>
        <p:spPr>
          <a:xfrm>
            <a:off x="822960" y="1636776"/>
            <a:ext cx="2578608" cy="1929384"/>
          </a:xfrm>
          <a:prstGeom prst="rect">
            <a:avLst/>
          </a:prstGeom>
        </p:spPr>
      </p:pic>
      <p:pic>
        <p:nvPicPr>
          <p:cNvPr id="6" name="Picture 5" descr="image.jpg"/>
          <p:cNvPicPr>
            <a:picLocks noChangeAspect="1"/>
          </p:cNvPicPr>
          <p:nvPr/>
        </p:nvPicPr>
        <p:blipFill>
          <a:blip r:embed="rId3"/>
          <a:srcRect t="21875" b="21875"/>
          <a:stretch>
            <a:fillRect/>
          </a:stretch>
        </p:blipFill>
        <p:spPr>
          <a:xfrm>
            <a:off x="3630168" y="1636776"/>
            <a:ext cx="2560320" cy="1920240"/>
          </a:xfrm>
          <a:prstGeom prst="rect">
            <a:avLst/>
          </a:prstGeom>
        </p:spPr>
      </p:pic>
      <p:pic>
        <p:nvPicPr>
          <p:cNvPr id="7" name="Picture 6" descr="image.jpg"/>
          <p:cNvPicPr>
            <a:picLocks noChangeAspect="1"/>
          </p:cNvPicPr>
          <p:nvPr/>
        </p:nvPicPr>
        <p:blipFill>
          <a:blip r:embed="rId4"/>
          <a:srcRect l="20711" r="20711"/>
          <a:stretch>
            <a:fillRect/>
          </a:stretch>
        </p:blipFill>
        <p:spPr>
          <a:xfrm>
            <a:off x="6345936" y="1636776"/>
            <a:ext cx="2834640" cy="1920240"/>
          </a:xfrm>
          <a:prstGeom prst="rect">
            <a:avLst/>
          </a:prstGeom>
        </p:spPr>
      </p:pic>
      <p:pic>
        <p:nvPicPr>
          <p:cNvPr id="8" name="Picture 7" descr="image.jpg"/>
          <p:cNvPicPr>
            <a:picLocks noChangeAspect="1"/>
          </p:cNvPicPr>
          <p:nvPr/>
        </p:nvPicPr>
        <p:blipFill>
          <a:blip r:embed="rId5"/>
          <a:srcRect l="12207" r="12206"/>
          <a:stretch>
            <a:fillRect/>
          </a:stretch>
        </p:blipFill>
        <p:spPr>
          <a:xfrm>
            <a:off x="822960" y="3657600"/>
            <a:ext cx="2578608" cy="1920240"/>
          </a:xfrm>
          <a:prstGeom prst="rect">
            <a:avLst/>
          </a:prstGeom>
        </p:spPr>
      </p:pic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6"/>
          <a:srcRect l="2844" r="2844"/>
          <a:stretch>
            <a:fillRect/>
          </a:stretch>
        </p:blipFill>
        <p:spPr>
          <a:xfrm>
            <a:off x="3630168" y="3657600"/>
            <a:ext cx="2560320" cy="1920240"/>
          </a:xfrm>
          <a:prstGeom prst="rect">
            <a:avLst/>
          </a:prstGeom>
        </p:spPr>
      </p:pic>
      <p:pic>
        <p:nvPicPr>
          <p:cNvPr id="10" name="Picture 9" descr="image.jpg"/>
          <p:cNvPicPr>
            <a:picLocks noChangeAspect="1"/>
          </p:cNvPicPr>
          <p:nvPr/>
        </p:nvPicPr>
        <p:blipFill>
          <a:blip r:embed="rId7"/>
          <a:srcRect t="4852" b="4852"/>
          <a:stretch>
            <a:fillRect/>
          </a:stretch>
        </p:blipFill>
        <p:spPr>
          <a:xfrm>
            <a:off x="6345936" y="3657600"/>
            <a:ext cx="2834640" cy="192024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4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942832" y="6569964"/>
            <a:ext cx="32004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787878"/>
                </a:solidFill>
                <a:latin typeface="Noto Sans CJK KR"/>
              </a:rPr>
              <a:t>37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8601" y="1010412"/>
            <a:ext cx="2926080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170" b="0">
                <a:solidFill>
                  <a:srgbClr val="2C2C2C"/>
                </a:solidFill>
                <a:latin typeface="Noto Sans CJK KR Black"/>
              </a:rPr>
              <a:t>PORTFOLIO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97880" y="1272844"/>
            <a:ext cx="3182112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60" b="0">
                <a:solidFill>
                  <a:srgbClr val="2C2C2C"/>
                </a:solidFill>
                <a:latin typeface="Noto Sans CJK KR Medium"/>
              </a:rPr>
              <a:t>기획 / 디자인 참여</a:t>
            </a:r>
          </a:p>
        </p:txBody>
      </p:sp>
      <p:pic>
        <p:nvPicPr>
          <p:cNvPr id="5" name="Picture 4" descr="image.jpg"/>
          <p:cNvPicPr>
            <a:picLocks noChangeAspect="1"/>
          </p:cNvPicPr>
          <p:nvPr/>
        </p:nvPicPr>
        <p:blipFill>
          <a:blip r:embed="rId2"/>
          <a:srcRect l="6913" r="6914"/>
          <a:stretch>
            <a:fillRect/>
          </a:stretch>
        </p:blipFill>
        <p:spPr>
          <a:xfrm>
            <a:off x="713232" y="1664208"/>
            <a:ext cx="5074920" cy="3931920"/>
          </a:xfrm>
          <a:prstGeom prst="rect">
            <a:avLst/>
          </a:prstGeom>
        </p:spPr>
      </p:pic>
      <p:pic>
        <p:nvPicPr>
          <p:cNvPr id="6" name="Picture 5" descr="image.jpg"/>
          <p:cNvPicPr>
            <a:picLocks noChangeAspect="1"/>
          </p:cNvPicPr>
          <p:nvPr/>
        </p:nvPicPr>
        <p:blipFill>
          <a:blip r:embed="rId3"/>
          <a:srcRect t="27414" b="27413"/>
          <a:stretch>
            <a:fillRect/>
          </a:stretch>
        </p:blipFill>
        <p:spPr>
          <a:xfrm>
            <a:off x="5989320" y="1664208"/>
            <a:ext cx="3172968" cy="1911095"/>
          </a:xfrm>
          <a:prstGeom prst="rect">
            <a:avLst/>
          </a:prstGeom>
        </p:spPr>
      </p:pic>
      <p:pic>
        <p:nvPicPr>
          <p:cNvPr id="7" name="Picture 6" descr="image.jpg"/>
          <p:cNvPicPr>
            <a:picLocks noChangeAspect="1"/>
          </p:cNvPicPr>
          <p:nvPr/>
        </p:nvPicPr>
        <p:blipFill>
          <a:blip r:embed="rId4"/>
          <a:srcRect t="27414" b="27413"/>
          <a:stretch>
            <a:fillRect/>
          </a:stretch>
        </p:blipFill>
        <p:spPr>
          <a:xfrm>
            <a:off x="5989320" y="3685032"/>
            <a:ext cx="3172968" cy="191109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13232" y="5742432"/>
            <a:ext cx="29718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10" b="0">
                <a:solidFill>
                  <a:srgbClr val="2C2C2C"/>
                </a:solidFill>
                <a:latin typeface="Noto Sans CJK KR Black"/>
              </a:rPr>
              <a:t>Come Together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84448" y="5742432"/>
            <a:ext cx="292608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70" b="0">
                <a:solidFill>
                  <a:srgbClr val="787878"/>
                </a:solidFill>
                <a:latin typeface="Noto Sans CJK KR Light"/>
              </a:rPr>
              <a:t>최정화 작가 / 2022 카타르 도하 에듀케이션 시티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19672" y="5696712"/>
            <a:ext cx="2642616" cy="4389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30" b="0">
                <a:solidFill>
                  <a:srgbClr val="595959"/>
                </a:solidFill>
                <a:latin typeface="Noto Sans CJK KR Light"/>
              </a:rPr>
              <a:t>2022 카타르 월드컵 기간, 다색 오브제의 군집과 야간 조명으로 거대한 공공 장면을 구성한 프로젝트입니다.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4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942832" y="6569964"/>
            <a:ext cx="32004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787878"/>
                </a:solidFill>
                <a:latin typeface="Noto Sans CJK KR"/>
              </a:rPr>
              <a:t>38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8601" y="1010412"/>
            <a:ext cx="2926080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170" b="0">
                <a:solidFill>
                  <a:srgbClr val="2C2C2C"/>
                </a:solidFill>
                <a:latin typeface="Noto Sans CJK KR Black"/>
              </a:rPr>
              <a:t>PORTFOLIO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97880" y="1272844"/>
            <a:ext cx="3182112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60" b="0">
                <a:solidFill>
                  <a:srgbClr val="2C2C2C"/>
                </a:solidFill>
                <a:latin typeface="Noto Sans CJK KR Medium"/>
              </a:rPr>
              <a:t>디자인 기획 / 제작 참여</a:t>
            </a:r>
          </a:p>
        </p:txBody>
      </p:sp>
      <p:pic>
        <p:nvPicPr>
          <p:cNvPr id="5" name="Picture 4" descr="image.jpg"/>
          <p:cNvPicPr>
            <a:picLocks noChangeAspect="1"/>
          </p:cNvPicPr>
          <p:nvPr/>
        </p:nvPicPr>
        <p:blipFill>
          <a:blip r:embed="rId2"/>
          <a:srcRect l="24448" r="24447"/>
          <a:stretch>
            <a:fillRect/>
          </a:stretch>
        </p:blipFill>
        <p:spPr>
          <a:xfrm>
            <a:off x="713232" y="1664208"/>
            <a:ext cx="2679192" cy="3931920"/>
          </a:xfrm>
          <a:prstGeom prst="rect">
            <a:avLst/>
          </a:prstGeom>
        </p:spPr>
      </p:pic>
      <p:pic>
        <p:nvPicPr>
          <p:cNvPr id="6" name="Picture 5" descr="image.jpg"/>
          <p:cNvPicPr>
            <a:picLocks noChangeAspect="1"/>
          </p:cNvPicPr>
          <p:nvPr/>
        </p:nvPicPr>
        <p:blipFill>
          <a:blip r:embed="rId3"/>
          <a:srcRect l="4574" r="4573"/>
          <a:stretch>
            <a:fillRect/>
          </a:stretch>
        </p:blipFill>
        <p:spPr>
          <a:xfrm>
            <a:off x="3502152" y="1664208"/>
            <a:ext cx="2679192" cy="3931920"/>
          </a:xfrm>
          <a:prstGeom prst="rect">
            <a:avLst/>
          </a:prstGeom>
        </p:spPr>
      </p:pic>
      <p:pic>
        <p:nvPicPr>
          <p:cNvPr id="7" name="Picture 6" descr="image.jpg"/>
          <p:cNvPicPr>
            <a:picLocks noChangeAspect="1"/>
          </p:cNvPicPr>
          <p:nvPr/>
        </p:nvPicPr>
        <p:blipFill>
          <a:blip r:embed="rId4"/>
          <a:srcRect l="1318" r="1318"/>
          <a:stretch>
            <a:fillRect/>
          </a:stretch>
        </p:blipFill>
        <p:spPr>
          <a:xfrm>
            <a:off x="6291072" y="1664208"/>
            <a:ext cx="2871216" cy="393192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13232" y="5742432"/>
            <a:ext cx="29718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10" b="0">
                <a:solidFill>
                  <a:srgbClr val="2C2C2C"/>
                </a:solidFill>
                <a:latin typeface="Noto Sans CJK KR Black"/>
              </a:rPr>
              <a:t>최정화 작가 협업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84448" y="5742432"/>
            <a:ext cx="292608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70" b="0">
                <a:solidFill>
                  <a:srgbClr val="787878"/>
                </a:solidFill>
                <a:latin typeface="Noto Sans CJK KR Light"/>
              </a:rPr>
              <a:t>달팽이와 청개구리 / Flower Tree / 바오밥나무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19672" y="5696712"/>
            <a:ext cx="2642616" cy="4389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30" b="0">
                <a:solidFill>
                  <a:srgbClr val="595959"/>
                </a:solidFill>
                <a:latin typeface="Noto Sans CJK KR Light"/>
              </a:rPr>
              <a:t>수원컨벤션센터, 두바이, 광교 등 서로 다른 장소에서 작가의 언어를 재료와 제작 방식으로 현실화했습니다.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4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942832" y="6569964"/>
            <a:ext cx="32004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787878"/>
                </a:solidFill>
                <a:latin typeface="Noto Sans CJK KR"/>
              </a:rPr>
              <a:t>39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8601" y="1010412"/>
            <a:ext cx="2926080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170" b="0">
                <a:solidFill>
                  <a:srgbClr val="2C2C2C"/>
                </a:solidFill>
                <a:latin typeface="Noto Sans CJK KR Black"/>
              </a:rPr>
              <a:t>PORTFOLIO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97880" y="1272844"/>
            <a:ext cx="3182112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60" b="0">
                <a:solidFill>
                  <a:srgbClr val="2C2C2C"/>
                </a:solidFill>
                <a:latin typeface="Noto Sans CJK KR Medium"/>
              </a:rPr>
              <a:t>원본 회사소개서 수록</a:t>
            </a:r>
          </a:p>
        </p:txBody>
      </p:sp>
      <p:pic>
        <p:nvPicPr>
          <p:cNvPr id="5" name="Picture 4" descr="image.jpg"/>
          <p:cNvPicPr>
            <a:picLocks noChangeAspect="1"/>
          </p:cNvPicPr>
          <p:nvPr/>
        </p:nvPicPr>
        <p:blipFill>
          <a:blip r:embed="rId2"/>
          <a:srcRect l="24391" r="24392"/>
          <a:stretch>
            <a:fillRect/>
          </a:stretch>
        </p:blipFill>
        <p:spPr>
          <a:xfrm>
            <a:off x="713232" y="1664208"/>
            <a:ext cx="5074920" cy="3931920"/>
          </a:xfrm>
          <a:prstGeom prst="rect">
            <a:avLst/>
          </a:prstGeom>
        </p:spPr>
      </p:pic>
      <p:pic>
        <p:nvPicPr>
          <p:cNvPr id="6" name="Picture 5" descr="image.jpg"/>
          <p:cNvPicPr>
            <a:picLocks noChangeAspect="1"/>
          </p:cNvPicPr>
          <p:nvPr/>
        </p:nvPicPr>
        <p:blipFill>
          <a:blip r:embed="rId3"/>
          <a:srcRect t="9846" b="9847"/>
          <a:stretch>
            <a:fillRect/>
          </a:stretch>
        </p:blipFill>
        <p:spPr>
          <a:xfrm>
            <a:off x="5989320" y="1664208"/>
            <a:ext cx="3172968" cy="1911095"/>
          </a:xfrm>
          <a:prstGeom prst="rect">
            <a:avLst/>
          </a:prstGeom>
        </p:spPr>
      </p:pic>
      <p:pic>
        <p:nvPicPr>
          <p:cNvPr id="7" name="Picture 6" descr="image.jpg"/>
          <p:cNvPicPr>
            <a:picLocks noChangeAspect="1"/>
          </p:cNvPicPr>
          <p:nvPr/>
        </p:nvPicPr>
        <p:blipFill>
          <a:blip r:embed="rId4"/>
          <a:srcRect t="9846" b="9847"/>
          <a:stretch>
            <a:fillRect/>
          </a:stretch>
        </p:blipFill>
        <p:spPr>
          <a:xfrm>
            <a:off x="5989320" y="3685032"/>
            <a:ext cx="3172968" cy="191109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13232" y="5742432"/>
            <a:ext cx="29718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10" b="0">
                <a:solidFill>
                  <a:srgbClr val="2C2C2C"/>
                </a:solidFill>
                <a:latin typeface="Noto Sans CJK KR Black"/>
              </a:rPr>
              <a:t>Sunrise Sunset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84448" y="5742432"/>
            <a:ext cx="292608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70" b="0">
                <a:solidFill>
                  <a:srgbClr val="787878"/>
                </a:solidFill>
                <a:latin typeface="Noto Sans CJK KR Light"/>
              </a:rPr>
              <a:t>최문석 작가 / 김해국제공항 국제선 여객터미널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19672" y="5696712"/>
            <a:ext cx="2642616" cy="4389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30" b="0">
                <a:solidFill>
                  <a:srgbClr val="595959"/>
                </a:solidFill>
                <a:latin typeface="Noto Sans CJK KR Light"/>
              </a:rPr>
              <a:t>15,000(W) x 3,200(D) x 200(H) mm / 알루미늄 복합 패널, 스테인레스 스틸, 디지털 프린팅, 모터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4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942832" y="6569964"/>
            <a:ext cx="32004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787878"/>
                </a:solidFill>
                <a:latin typeface="Noto Sans CJK KR"/>
              </a:rPr>
              <a:t>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9048" y="1350568"/>
            <a:ext cx="987552" cy="694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900" b="0">
                <a:solidFill>
                  <a:srgbClr val="2C2C2C"/>
                </a:solidFill>
                <a:latin typeface="Noto Sans CJK KR Black"/>
              </a:rPr>
              <a:t>02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96542" y="1278331"/>
            <a:ext cx="4480560" cy="28346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40" b="0">
                <a:solidFill>
                  <a:srgbClr val="787878"/>
                </a:solidFill>
                <a:latin typeface="Noto Sans CJK KR Light"/>
              </a:rPr>
              <a:t>공감디자인 소개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96542" y="1497787"/>
            <a:ext cx="7223760" cy="58521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180" b="0">
                <a:solidFill>
                  <a:srgbClr val="2C2C2C"/>
                </a:solidFill>
                <a:latin typeface="Noto Sans CJK KR Black"/>
              </a:rPr>
              <a:t>공감디자인 / Gonggam Design</a:t>
            </a:r>
          </a:p>
        </p:txBody>
      </p:sp>
      <p:sp>
        <p:nvSpPr>
          <p:cNvPr id="6" name="Rectangle 5"/>
          <p:cNvSpPr/>
          <p:nvPr/>
        </p:nvSpPr>
        <p:spPr>
          <a:xfrm>
            <a:off x="1084478" y="1689811"/>
            <a:ext cx="607161" cy="15544"/>
          </a:xfrm>
          <a:prstGeom prst="rect">
            <a:avLst/>
          </a:prstGeom>
          <a:solidFill>
            <a:srgbClr val="3159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18388" y="2459736"/>
            <a:ext cx="5486400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620" b="0">
                <a:solidFill>
                  <a:srgbClr val="595959"/>
                </a:solidFill>
                <a:latin typeface="Noto Sans CJK KR Medium"/>
              </a:rPr>
              <a:t>미술작품, 조형물 기획, 3D 디자인을 하나의 흐름으로 연결합니다.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18388" y="2834640"/>
            <a:ext cx="5212080" cy="58521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10" b="0">
                <a:solidFill>
                  <a:srgbClr val="787878"/>
                </a:solidFill>
                <a:latin typeface="Noto Sans CJK KR Light"/>
              </a:rPr>
              <a:t>작은 전시 소품부터 건축물 미술작품, 백화점과 상업공간 연출, 캐릭터와 기념조형물까지 프로젝트의 전 과정을 기획하고 실행합니다.</a:t>
            </a:r>
          </a:p>
        </p:txBody>
      </p:sp>
      <p:sp>
        <p:nvSpPr>
          <p:cNvPr id="9" name="Rectangle 8"/>
          <p:cNvSpPr/>
          <p:nvPr/>
        </p:nvSpPr>
        <p:spPr>
          <a:xfrm>
            <a:off x="818388" y="3529584"/>
            <a:ext cx="4617720" cy="9144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50976" y="3611879"/>
            <a:ext cx="7772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40" b="0">
                <a:solidFill>
                  <a:srgbClr val="787878"/>
                </a:solidFill>
                <a:latin typeface="Noto Sans CJK KR Medium"/>
              </a:rPr>
              <a:t>대표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37360" y="3602736"/>
            <a:ext cx="342900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19" b="0">
                <a:solidFill>
                  <a:srgbClr val="2C2C2C"/>
                </a:solidFill>
                <a:latin typeface="Noto Sans CJK KR Light"/>
              </a:rPr>
              <a:t>박성하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18388" y="3950208"/>
            <a:ext cx="4617720" cy="9144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50976" y="4032504"/>
            <a:ext cx="7772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40" b="0">
                <a:solidFill>
                  <a:srgbClr val="787878"/>
                </a:solidFill>
                <a:latin typeface="Noto Sans CJK KR Medium"/>
              </a:rPr>
              <a:t>거점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37360" y="4023360"/>
            <a:ext cx="342900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19" b="0">
                <a:solidFill>
                  <a:srgbClr val="2C2C2C"/>
                </a:solidFill>
                <a:latin typeface="Noto Sans CJK KR Light"/>
              </a:rPr>
              <a:t>서울 마포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18388" y="4370832"/>
            <a:ext cx="4617720" cy="9144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50976" y="4453128"/>
            <a:ext cx="7772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40" b="0">
                <a:solidFill>
                  <a:srgbClr val="787878"/>
                </a:solidFill>
                <a:latin typeface="Noto Sans CJK KR Medium"/>
              </a:rPr>
              <a:t>웹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37360" y="4443984"/>
            <a:ext cx="342900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19" b="0">
                <a:solidFill>
                  <a:srgbClr val="2C2C2C"/>
                </a:solidFill>
                <a:latin typeface="Noto Sans CJK KR Light"/>
              </a:rPr>
              <a:t>gonggams.com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18388" y="4791456"/>
            <a:ext cx="4617720" cy="9144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50976" y="4873752"/>
            <a:ext cx="7772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40" b="0">
                <a:solidFill>
                  <a:srgbClr val="787878"/>
                </a:solidFill>
                <a:latin typeface="Noto Sans CJK KR Medium"/>
              </a:rPr>
              <a:t>이메일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737360" y="4864608"/>
            <a:ext cx="342900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19" b="0">
                <a:solidFill>
                  <a:srgbClr val="2C2C2C"/>
                </a:solidFill>
                <a:latin typeface="Noto Sans CJK KR Light"/>
              </a:rPr>
              <a:t>gonggam85@gmail.com</a:t>
            </a:r>
          </a:p>
        </p:txBody>
      </p:sp>
      <p:pic>
        <p:nvPicPr>
          <p:cNvPr id="21" name="Picture 20" descr="image.jpg"/>
          <p:cNvPicPr>
            <a:picLocks noChangeAspect="1"/>
          </p:cNvPicPr>
          <p:nvPr/>
        </p:nvPicPr>
        <p:blipFill>
          <a:blip r:embed="rId2"/>
          <a:srcRect l="16618" r="16617"/>
          <a:stretch>
            <a:fillRect/>
          </a:stretch>
        </p:blipFill>
        <p:spPr>
          <a:xfrm>
            <a:off x="6400800" y="1947672"/>
            <a:ext cx="2743200" cy="274320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6144768" y="4855464"/>
            <a:ext cx="3255264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50" b="0">
                <a:solidFill>
                  <a:srgbClr val="2C2C2C"/>
                </a:solidFill>
                <a:latin typeface="Noto Sans CJK KR Light"/>
              </a:rPr>
              <a:t>Come Together · 2022 Qatar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4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942832" y="6569964"/>
            <a:ext cx="32004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787878"/>
                </a:solidFill>
                <a:latin typeface="Noto Sans CJK KR"/>
              </a:rPr>
              <a:t>40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8601" y="1010412"/>
            <a:ext cx="2926080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170" b="0">
                <a:solidFill>
                  <a:srgbClr val="2C2C2C"/>
                </a:solidFill>
                <a:latin typeface="Noto Sans CJK KR Black"/>
              </a:rPr>
              <a:t>PORTFOLIO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97880" y="1272844"/>
            <a:ext cx="3182112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60" b="0">
                <a:solidFill>
                  <a:srgbClr val="2C2C2C"/>
                </a:solidFill>
                <a:latin typeface="Noto Sans CJK KR Medium"/>
              </a:rPr>
              <a:t>원본 회사소개서 수록</a:t>
            </a:r>
          </a:p>
        </p:txBody>
      </p:sp>
      <p:pic>
        <p:nvPicPr>
          <p:cNvPr id="5" name="Picture 4" descr="image.jpg"/>
          <p:cNvPicPr>
            <a:picLocks noChangeAspect="1"/>
          </p:cNvPicPr>
          <p:nvPr/>
        </p:nvPicPr>
        <p:blipFill>
          <a:blip r:embed="rId2"/>
          <a:srcRect l="11453" r="11454"/>
          <a:stretch>
            <a:fillRect/>
          </a:stretch>
        </p:blipFill>
        <p:spPr>
          <a:xfrm>
            <a:off x="713232" y="1664208"/>
            <a:ext cx="4041648" cy="3931920"/>
          </a:xfrm>
          <a:prstGeom prst="rect">
            <a:avLst/>
          </a:prstGeom>
        </p:spPr>
      </p:pic>
      <p:pic>
        <p:nvPicPr>
          <p:cNvPr id="6" name="Picture 5" descr="image.jpg"/>
          <p:cNvPicPr>
            <a:picLocks noChangeAspect="1"/>
          </p:cNvPicPr>
          <p:nvPr/>
        </p:nvPicPr>
        <p:blipFill>
          <a:blip r:embed="rId3"/>
          <a:srcRect l="9971" r="9971"/>
          <a:stretch>
            <a:fillRect/>
          </a:stretch>
        </p:blipFill>
        <p:spPr>
          <a:xfrm>
            <a:off x="4965192" y="1664208"/>
            <a:ext cx="4197096" cy="393192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3232" y="5742432"/>
            <a:ext cx="29718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10" b="0">
                <a:solidFill>
                  <a:srgbClr val="2C2C2C"/>
                </a:solidFill>
                <a:latin typeface="Noto Sans CJK KR Black"/>
              </a:rPr>
              <a:t>White Lotus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84448" y="5742432"/>
            <a:ext cx="292608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70" b="0">
                <a:solidFill>
                  <a:srgbClr val="787878"/>
                </a:solidFill>
                <a:latin typeface="Noto Sans CJK KR Light"/>
              </a:rPr>
              <a:t>삼성물산 신반포 15차 시설물 / 박성하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19672" y="5696712"/>
            <a:ext cx="2642616" cy="4389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30" b="0">
                <a:solidFill>
                  <a:srgbClr val="595959"/>
                </a:solidFill>
                <a:latin typeface="Noto Sans CJK KR Light"/>
              </a:rPr>
              <a:t>6,500(W) x 3,800(D) x 4,500(H) mm / 스테인레스 스틸, 우레탄 도장, LED 수중등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4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942832" y="6569964"/>
            <a:ext cx="32004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787878"/>
                </a:solidFill>
                <a:latin typeface="Noto Sans CJK KR"/>
              </a:rPr>
              <a:t>41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8601" y="1010412"/>
            <a:ext cx="2926080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170" b="0">
                <a:solidFill>
                  <a:srgbClr val="2C2C2C"/>
                </a:solidFill>
                <a:latin typeface="Noto Sans CJK KR Black"/>
              </a:rPr>
              <a:t>PORTFOLIO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97880" y="1272844"/>
            <a:ext cx="3182112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60" b="0">
                <a:solidFill>
                  <a:srgbClr val="2C2C2C"/>
                </a:solidFill>
                <a:latin typeface="Noto Sans CJK KR Medium"/>
              </a:rPr>
              <a:t>원본 회사소개서 수록 협업</a:t>
            </a:r>
          </a:p>
        </p:txBody>
      </p:sp>
      <p:pic>
        <p:nvPicPr>
          <p:cNvPr id="5" name="Picture 4" descr="image.jpg"/>
          <p:cNvPicPr>
            <a:picLocks noChangeAspect="1"/>
          </p:cNvPicPr>
          <p:nvPr/>
        </p:nvPicPr>
        <p:blipFill>
          <a:blip r:embed="rId2"/>
          <a:srcRect l="25908" r="25909"/>
          <a:stretch>
            <a:fillRect/>
          </a:stretch>
        </p:blipFill>
        <p:spPr>
          <a:xfrm>
            <a:off x="713232" y="1664208"/>
            <a:ext cx="2679192" cy="3931920"/>
          </a:xfrm>
          <a:prstGeom prst="rect">
            <a:avLst/>
          </a:prstGeom>
        </p:spPr>
      </p:pic>
      <p:pic>
        <p:nvPicPr>
          <p:cNvPr id="6" name="Picture 5" descr="image.jpg"/>
          <p:cNvPicPr>
            <a:picLocks noChangeAspect="1"/>
          </p:cNvPicPr>
          <p:nvPr/>
        </p:nvPicPr>
        <p:blipFill>
          <a:blip r:embed="rId3"/>
          <a:srcRect l="25908" r="25909"/>
          <a:stretch>
            <a:fillRect/>
          </a:stretch>
        </p:blipFill>
        <p:spPr>
          <a:xfrm>
            <a:off x="3502152" y="1664208"/>
            <a:ext cx="2679192" cy="3931920"/>
          </a:xfrm>
          <a:prstGeom prst="rect">
            <a:avLst/>
          </a:prstGeom>
        </p:spPr>
      </p:pic>
      <p:pic>
        <p:nvPicPr>
          <p:cNvPr id="7" name="Picture 6" descr="image.jpg"/>
          <p:cNvPicPr>
            <a:picLocks noChangeAspect="1"/>
          </p:cNvPicPr>
          <p:nvPr/>
        </p:nvPicPr>
        <p:blipFill>
          <a:blip r:embed="rId4"/>
          <a:srcRect l="23645" r="23645"/>
          <a:stretch>
            <a:fillRect/>
          </a:stretch>
        </p:blipFill>
        <p:spPr>
          <a:xfrm>
            <a:off x="6291072" y="1664208"/>
            <a:ext cx="2871216" cy="393192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13232" y="5742432"/>
            <a:ext cx="29718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10" b="0">
                <a:solidFill>
                  <a:srgbClr val="2C2C2C"/>
                </a:solidFill>
                <a:latin typeface="Noto Sans CJK KR Black"/>
              </a:rPr>
              <a:t>전준호 작가 협업 01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84448" y="5742432"/>
            <a:ext cx="292608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70" b="0">
                <a:solidFill>
                  <a:srgbClr val="787878"/>
                </a:solidFill>
                <a:latin typeface="Noto Sans CJK KR Light"/>
              </a:rPr>
              <a:t>건축 외부공간 / 야간경관 / 대형 조형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19672" y="5696712"/>
            <a:ext cx="2642616" cy="4389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30" b="0">
                <a:solidFill>
                  <a:srgbClr val="595959"/>
                </a:solidFill>
                <a:latin typeface="Noto Sans CJK KR Light"/>
              </a:rPr>
              <a:t>곡선 구조, 금속 표면, 조명을 이용한 대형 조형 작품의 주간과 야간 장면을 모아 구성했습니다.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4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942832" y="6569964"/>
            <a:ext cx="32004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787878"/>
                </a:solidFill>
                <a:latin typeface="Noto Sans CJK KR"/>
              </a:rPr>
              <a:t>42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8601" y="1010412"/>
            <a:ext cx="2926080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170" b="0">
                <a:solidFill>
                  <a:srgbClr val="2C2C2C"/>
                </a:solidFill>
                <a:latin typeface="Noto Sans CJK KR Black"/>
              </a:rPr>
              <a:t>PORTFOLIO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97880" y="1272844"/>
            <a:ext cx="3182112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60" b="0">
                <a:solidFill>
                  <a:srgbClr val="2C2C2C"/>
                </a:solidFill>
                <a:latin typeface="Noto Sans CJK KR Medium"/>
              </a:rPr>
              <a:t>원본 회사소개서 수록 협업</a:t>
            </a:r>
          </a:p>
        </p:txBody>
      </p:sp>
      <p:pic>
        <p:nvPicPr>
          <p:cNvPr id="5" name="Picture 4" descr="image.jpg"/>
          <p:cNvPicPr>
            <a:picLocks noChangeAspect="1"/>
          </p:cNvPicPr>
          <p:nvPr/>
        </p:nvPicPr>
        <p:blipFill>
          <a:blip r:embed="rId2"/>
          <a:srcRect l="30848" r="30847"/>
          <a:stretch>
            <a:fillRect/>
          </a:stretch>
        </p:blipFill>
        <p:spPr>
          <a:xfrm>
            <a:off x="713232" y="1664208"/>
            <a:ext cx="2679192" cy="3931920"/>
          </a:xfrm>
          <a:prstGeom prst="rect">
            <a:avLst/>
          </a:prstGeom>
        </p:spPr>
      </p:pic>
      <p:pic>
        <p:nvPicPr>
          <p:cNvPr id="6" name="Picture 5" descr="image.jpg"/>
          <p:cNvPicPr>
            <a:picLocks noChangeAspect="1"/>
          </p:cNvPicPr>
          <p:nvPr/>
        </p:nvPicPr>
        <p:blipFill>
          <a:blip r:embed="rId3"/>
          <a:srcRect l="30765" r="30765"/>
          <a:stretch>
            <a:fillRect/>
          </a:stretch>
        </p:blipFill>
        <p:spPr>
          <a:xfrm>
            <a:off x="3502152" y="1664208"/>
            <a:ext cx="2679192" cy="3931920"/>
          </a:xfrm>
          <a:prstGeom prst="rect">
            <a:avLst/>
          </a:prstGeom>
        </p:spPr>
      </p:pic>
      <p:pic>
        <p:nvPicPr>
          <p:cNvPr id="7" name="Picture 6" descr="image.jpg"/>
          <p:cNvPicPr>
            <a:picLocks noChangeAspect="1"/>
          </p:cNvPicPr>
          <p:nvPr/>
        </p:nvPicPr>
        <p:blipFill>
          <a:blip r:embed="rId4"/>
          <a:srcRect l="29457" r="29458"/>
          <a:stretch>
            <a:fillRect/>
          </a:stretch>
        </p:blipFill>
        <p:spPr>
          <a:xfrm>
            <a:off x="6291072" y="1664208"/>
            <a:ext cx="2871216" cy="393192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13232" y="5742432"/>
            <a:ext cx="29718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10" b="0">
                <a:solidFill>
                  <a:srgbClr val="2C2C2C"/>
                </a:solidFill>
                <a:latin typeface="Noto Sans CJK KR Black"/>
              </a:rPr>
              <a:t>전준호 작가 협업 02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84448" y="5742432"/>
            <a:ext cx="292608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70" b="0">
                <a:solidFill>
                  <a:srgbClr val="787878"/>
                </a:solidFill>
                <a:latin typeface="Noto Sans CJK KR Light"/>
              </a:rPr>
              <a:t>주거 외부공간 / 실내 로비 조형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19672" y="5696712"/>
            <a:ext cx="2642616" cy="4389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30" b="0">
                <a:solidFill>
                  <a:srgbClr val="595959"/>
                </a:solidFill>
                <a:latin typeface="Noto Sans CJK KR Light"/>
              </a:rPr>
              <a:t>외부 조경과 실내 공용공간에서 조형 언어가 서로 다른 재료감과 스케일로 변화하는 사례입니다.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4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942832" y="6569964"/>
            <a:ext cx="32004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787878"/>
                </a:solidFill>
                <a:latin typeface="Noto Sans CJK KR"/>
              </a:rPr>
              <a:t>43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8601" y="1010412"/>
            <a:ext cx="2926080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170" b="0">
                <a:solidFill>
                  <a:srgbClr val="2C2C2C"/>
                </a:solidFill>
                <a:latin typeface="Noto Sans CJK KR Black"/>
              </a:rPr>
              <a:t>PORTFOLIO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97880" y="1272844"/>
            <a:ext cx="3182112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60" b="0">
                <a:solidFill>
                  <a:srgbClr val="2C2C2C"/>
                </a:solidFill>
                <a:latin typeface="Noto Sans CJK KR Medium"/>
              </a:rPr>
              <a:t>기획 / 디자인 참여</a:t>
            </a:r>
          </a:p>
        </p:txBody>
      </p:sp>
      <p:pic>
        <p:nvPicPr>
          <p:cNvPr id="5" name="Picture 4" descr="image.jpg"/>
          <p:cNvPicPr>
            <a:picLocks noChangeAspect="1"/>
          </p:cNvPicPr>
          <p:nvPr/>
        </p:nvPicPr>
        <p:blipFill>
          <a:blip r:embed="rId2"/>
          <a:srcRect l="13675" r="13674"/>
          <a:stretch>
            <a:fillRect/>
          </a:stretch>
        </p:blipFill>
        <p:spPr>
          <a:xfrm>
            <a:off x="713232" y="1664208"/>
            <a:ext cx="5074920" cy="3931920"/>
          </a:xfrm>
          <a:prstGeom prst="rect">
            <a:avLst/>
          </a:prstGeom>
        </p:spPr>
      </p:pic>
      <p:pic>
        <p:nvPicPr>
          <p:cNvPr id="6" name="Picture 5" descr="image.jpg"/>
          <p:cNvPicPr>
            <a:picLocks noChangeAspect="1"/>
          </p:cNvPicPr>
          <p:nvPr/>
        </p:nvPicPr>
        <p:blipFill>
          <a:blip r:embed="rId3"/>
          <a:srcRect l="3273" r="3273"/>
          <a:stretch>
            <a:fillRect/>
          </a:stretch>
        </p:blipFill>
        <p:spPr>
          <a:xfrm>
            <a:off x="5989320" y="1664208"/>
            <a:ext cx="3172968" cy="1911095"/>
          </a:xfrm>
          <a:prstGeom prst="rect">
            <a:avLst/>
          </a:prstGeom>
        </p:spPr>
      </p:pic>
      <p:pic>
        <p:nvPicPr>
          <p:cNvPr id="7" name="Picture 6" descr="image.jpg"/>
          <p:cNvPicPr>
            <a:picLocks noChangeAspect="1"/>
          </p:cNvPicPr>
          <p:nvPr/>
        </p:nvPicPr>
        <p:blipFill>
          <a:blip r:embed="rId4"/>
          <a:srcRect t="869" b="870"/>
          <a:stretch>
            <a:fillRect/>
          </a:stretch>
        </p:blipFill>
        <p:spPr>
          <a:xfrm>
            <a:off x="5989320" y="3685032"/>
            <a:ext cx="3172968" cy="191109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13232" y="5742432"/>
            <a:ext cx="29718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10" b="0">
                <a:solidFill>
                  <a:srgbClr val="2C2C2C"/>
                </a:solidFill>
                <a:latin typeface="Noto Sans CJK KR Black"/>
              </a:rPr>
              <a:t>미지에서 온 소식: 이클립스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84448" y="5742432"/>
            <a:ext cx="292608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70" b="0">
                <a:solidFill>
                  <a:srgbClr val="787878"/>
                </a:solidFill>
                <a:latin typeface="Noto Sans CJK KR Light"/>
              </a:rPr>
              <a:t>문경원 &amp; 전준호 작가 / 2023 아트바젤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19672" y="5696712"/>
            <a:ext cx="2642616" cy="4389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30" b="0">
                <a:solidFill>
                  <a:srgbClr val="595959"/>
                </a:solidFill>
                <a:latin typeface="Noto Sans CJK KR Light"/>
              </a:rPr>
              <a:t>방형 라인의 전시 공간과 중앙 영상을 결합해 작품, 관람자, 건축의 관계를 구성한 프로젝트입니다.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4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942832" y="6569964"/>
            <a:ext cx="32004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787878"/>
                </a:solidFill>
                <a:latin typeface="Noto Sans CJK KR"/>
              </a:rPr>
              <a:t>44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8601" y="1010412"/>
            <a:ext cx="2926080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170" b="0">
                <a:solidFill>
                  <a:srgbClr val="2C2C2C"/>
                </a:solidFill>
                <a:latin typeface="Noto Sans CJK KR Black"/>
              </a:rPr>
              <a:t>PORTFOLIO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97880" y="1272844"/>
            <a:ext cx="3182112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60" b="0">
                <a:solidFill>
                  <a:srgbClr val="2C2C2C"/>
                </a:solidFill>
                <a:latin typeface="Noto Sans CJK KR Medium"/>
              </a:rPr>
              <a:t>기획 / 디자인 참여</a:t>
            </a:r>
          </a:p>
        </p:txBody>
      </p:sp>
      <p:pic>
        <p:nvPicPr>
          <p:cNvPr id="5" name="Picture 4" descr="image.jpg"/>
          <p:cNvPicPr>
            <a:picLocks noChangeAspect="1"/>
          </p:cNvPicPr>
          <p:nvPr/>
        </p:nvPicPr>
        <p:blipFill>
          <a:blip r:embed="rId2"/>
          <a:srcRect l="13666" r="13666"/>
          <a:stretch>
            <a:fillRect/>
          </a:stretch>
        </p:blipFill>
        <p:spPr>
          <a:xfrm>
            <a:off x="713232" y="1664208"/>
            <a:ext cx="4041648" cy="393192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3"/>
          <a:srcRect t="3159" b="3159"/>
          <a:stretch>
            <a:fillRect/>
          </a:stretch>
        </p:blipFill>
        <p:spPr>
          <a:xfrm>
            <a:off x="4965192" y="1664208"/>
            <a:ext cx="4197096" cy="393192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3232" y="5742432"/>
            <a:ext cx="29718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10" b="0">
                <a:solidFill>
                  <a:srgbClr val="2C2C2C"/>
                </a:solidFill>
                <a:latin typeface="Noto Sans CJK KR Black"/>
              </a:rPr>
              <a:t>정산 박연차 홀로그램 3D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84448" y="5742432"/>
            <a:ext cx="292608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70" b="0">
                <a:solidFill>
                  <a:srgbClr val="787878"/>
                </a:solidFill>
                <a:latin typeface="Noto Sans CJK KR Light"/>
              </a:rPr>
              <a:t>전준호 작가 / 2023 태광실업 창립자 기념공간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19672" y="5696712"/>
            <a:ext cx="2642616" cy="4389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30" b="0">
                <a:solidFill>
                  <a:srgbClr val="595959"/>
                </a:solidFill>
                <a:latin typeface="Noto Sans CJK KR Light"/>
              </a:rPr>
              <a:t>인물의 흉상과 전시벽 공간을 3D로 설계해 홀로그램 콘텐츠와 기념 공간의 배치를 미리 검토했습니다.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4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942832" y="6569964"/>
            <a:ext cx="32004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787878"/>
                </a:solidFill>
                <a:latin typeface="Noto Sans CJK KR"/>
              </a:rPr>
              <a:t>45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8601" y="1010412"/>
            <a:ext cx="2926080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170" b="0">
                <a:solidFill>
                  <a:srgbClr val="2C2C2C"/>
                </a:solidFill>
                <a:latin typeface="Noto Sans CJK KR Black"/>
              </a:rPr>
              <a:t>PORTFOLIO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97880" y="1272844"/>
            <a:ext cx="3182112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60" b="0">
                <a:solidFill>
                  <a:srgbClr val="2C2C2C"/>
                </a:solidFill>
                <a:latin typeface="Noto Sans CJK KR Medium"/>
              </a:rPr>
              <a:t>3D 디자인 / 기획</a:t>
            </a:r>
          </a:p>
        </p:txBody>
      </p:sp>
      <p:pic>
        <p:nvPicPr>
          <p:cNvPr id="5" name="Picture 4" descr="image.jpg"/>
          <p:cNvPicPr>
            <a:picLocks noChangeAspect="1"/>
          </p:cNvPicPr>
          <p:nvPr/>
        </p:nvPicPr>
        <p:blipFill>
          <a:blip r:embed="rId2"/>
          <a:srcRect l="25901" r="25901"/>
          <a:stretch>
            <a:fillRect/>
          </a:stretch>
        </p:blipFill>
        <p:spPr>
          <a:xfrm>
            <a:off x="713232" y="1664208"/>
            <a:ext cx="2679192" cy="3931920"/>
          </a:xfrm>
          <a:prstGeom prst="rect">
            <a:avLst/>
          </a:prstGeom>
        </p:spPr>
      </p:pic>
      <p:pic>
        <p:nvPicPr>
          <p:cNvPr id="6" name="Picture 5" descr="image.jpg"/>
          <p:cNvPicPr>
            <a:picLocks noChangeAspect="1"/>
          </p:cNvPicPr>
          <p:nvPr/>
        </p:nvPicPr>
        <p:blipFill>
          <a:blip r:embed="rId3"/>
          <a:srcRect l="25926" r="25927"/>
          <a:stretch>
            <a:fillRect/>
          </a:stretch>
        </p:blipFill>
        <p:spPr>
          <a:xfrm>
            <a:off x="3502152" y="1664208"/>
            <a:ext cx="2679192" cy="3931920"/>
          </a:xfrm>
          <a:prstGeom prst="rect">
            <a:avLst/>
          </a:prstGeom>
        </p:spPr>
      </p:pic>
      <p:pic>
        <p:nvPicPr>
          <p:cNvPr id="7" name="Picture 6" descr="image.jpg"/>
          <p:cNvPicPr>
            <a:picLocks noChangeAspect="1"/>
          </p:cNvPicPr>
          <p:nvPr/>
        </p:nvPicPr>
        <p:blipFill>
          <a:blip r:embed="rId4"/>
          <a:srcRect l="24171" r="24171"/>
          <a:stretch>
            <a:fillRect/>
          </a:stretch>
        </p:blipFill>
        <p:spPr>
          <a:xfrm>
            <a:off x="6291072" y="1664208"/>
            <a:ext cx="2871216" cy="393192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13232" y="5742432"/>
            <a:ext cx="29718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10" b="0">
                <a:solidFill>
                  <a:srgbClr val="2C2C2C"/>
                </a:solidFill>
                <a:latin typeface="Noto Sans CJK KR Black"/>
              </a:rPr>
              <a:t>호반써밋 용산 제5구역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84448" y="5742432"/>
            <a:ext cx="292608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70" b="0">
                <a:solidFill>
                  <a:srgbClr val="787878"/>
                </a:solidFill>
                <a:latin typeface="Noto Sans CJK KR Light"/>
              </a:rPr>
              <a:t>건축 외부공간 미술작품 제안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19672" y="5696712"/>
            <a:ext cx="2642616" cy="4389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30" b="0">
                <a:solidFill>
                  <a:srgbClr val="595959"/>
                </a:solidFill>
                <a:latin typeface="Noto Sans CJK KR Light"/>
              </a:rPr>
              <a:t>조형의 비례, 재료, 색채, 보행 시점과 건축물의 관계를 가상 배치 안에서 비교했습니다.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4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942832" y="6569964"/>
            <a:ext cx="32004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787878"/>
                </a:solidFill>
                <a:latin typeface="Noto Sans CJK KR"/>
              </a:rPr>
              <a:t>46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8601" y="1010412"/>
            <a:ext cx="2926080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170" b="0">
                <a:solidFill>
                  <a:srgbClr val="2C2C2C"/>
                </a:solidFill>
                <a:latin typeface="Noto Sans CJK KR Black"/>
              </a:rPr>
              <a:t>PORTFOLIO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97880" y="1272844"/>
            <a:ext cx="3182112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60" b="0">
                <a:solidFill>
                  <a:srgbClr val="2C2C2C"/>
                </a:solidFill>
                <a:latin typeface="Noto Sans CJK KR Medium"/>
              </a:rPr>
              <a:t>3D 디자인 / 기획</a:t>
            </a:r>
          </a:p>
        </p:txBody>
      </p:sp>
      <p:pic>
        <p:nvPicPr>
          <p:cNvPr id="5" name="Picture 4" descr="image.jpg"/>
          <p:cNvPicPr>
            <a:picLocks noChangeAspect="1"/>
          </p:cNvPicPr>
          <p:nvPr/>
        </p:nvPicPr>
        <p:blipFill>
          <a:blip r:embed="rId2"/>
          <a:srcRect l="25893" r="25893"/>
          <a:stretch>
            <a:fillRect/>
          </a:stretch>
        </p:blipFill>
        <p:spPr>
          <a:xfrm>
            <a:off x="713232" y="1664208"/>
            <a:ext cx="2679192" cy="3931920"/>
          </a:xfrm>
          <a:prstGeom prst="rect">
            <a:avLst/>
          </a:prstGeom>
        </p:spPr>
      </p:pic>
      <p:pic>
        <p:nvPicPr>
          <p:cNvPr id="6" name="Picture 5" descr="image.jpg"/>
          <p:cNvPicPr>
            <a:picLocks noChangeAspect="1"/>
          </p:cNvPicPr>
          <p:nvPr/>
        </p:nvPicPr>
        <p:blipFill>
          <a:blip r:embed="rId3"/>
          <a:srcRect l="25893" r="25893"/>
          <a:stretch>
            <a:fillRect/>
          </a:stretch>
        </p:blipFill>
        <p:spPr>
          <a:xfrm>
            <a:off x="3502152" y="1664208"/>
            <a:ext cx="2679192" cy="3931920"/>
          </a:xfrm>
          <a:prstGeom prst="rect">
            <a:avLst/>
          </a:prstGeom>
        </p:spPr>
      </p:pic>
      <p:pic>
        <p:nvPicPr>
          <p:cNvPr id="7" name="Picture 6" descr="image.jpg"/>
          <p:cNvPicPr>
            <a:picLocks noChangeAspect="1"/>
          </p:cNvPicPr>
          <p:nvPr/>
        </p:nvPicPr>
        <p:blipFill>
          <a:blip r:embed="rId4"/>
          <a:srcRect l="24186" r="24187"/>
          <a:stretch>
            <a:fillRect/>
          </a:stretch>
        </p:blipFill>
        <p:spPr>
          <a:xfrm>
            <a:off x="6291072" y="1664208"/>
            <a:ext cx="2871216" cy="393192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13232" y="5742432"/>
            <a:ext cx="29718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10" b="0">
                <a:solidFill>
                  <a:srgbClr val="2C2C2C"/>
                </a:solidFill>
                <a:latin typeface="Noto Sans CJK KR Black"/>
              </a:rPr>
              <a:t>청주 호반써밋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84448" y="5742432"/>
            <a:ext cx="292608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70" b="0">
                <a:solidFill>
                  <a:srgbClr val="787878"/>
                </a:solidFill>
                <a:latin typeface="Noto Sans CJK KR Light"/>
              </a:rPr>
              <a:t>공동주택 외부공간 조형물 제안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19672" y="5696712"/>
            <a:ext cx="2642616" cy="4389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30" b="0">
                <a:solidFill>
                  <a:srgbClr val="595959"/>
                </a:solidFill>
                <a:latin typeface="Noto Sans CJK KR Light"/>
              </a:rPr>
              <a:t>단지 조경과 동선에 맞춰 서로 다른 조형 안의 스케일과 공간 적합성을 3D로 검토했습니다.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4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942832" y="6569964"/>
            <a:ext cx="32004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787878"/>
                </a:solidFill>
                <a:latin typeface="Noto Sans CJK KR"/>
              </a:rPr>
              <a:t>47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8601" y="1010412"/>
            <a:ext cx="2926080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170" b="0">
                <a:solidFill>
                  <a:srgbClr val="2C2C2C"/>
                </a:solidFill>
                <a:latin typeface="Noto Sans CJK KR Black"/>
              </a:rPr>
              <a:t>PORTFOLIO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97880" y="1272844"/>
            <a:ext cx="3182112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60" b="0">
                <a:solidFill>
                  <a:srgbClr val="2C2C2C"/>
                </a:solidFill>
                <a:latin typeface="Noto Sans CJK KR Medium"/>
              </a:rPr>
              <a:t>3D 디자인 / 모델링 / 제작 협업</a:t>
            </a:r>
          </a:p>
        </p:txBody>
      </p:sp>
      <p:pic>
        <p:nvPicPr>
          <p:cNvPr id="5" name="Picture 4" descr="image.jpg"/>
          <p:cNvPicPr>
            <a:picLocks noChangeAspect="1"/>
          </p:cNvPicPr>
          <p:nvPr/>
        </p:nvPicPr>
        <p:blipFill>
          <a:blip r:embed="rId2"/>
          <a:srcRect l="29274" r="29274"/>
          <a:stretch>
            <a:fillRect/>
          </a:stretch>
        </p:blipFill>
        <p:spPr>
          <a:xfrm>
            <a:off x="713232" y="1664208"/>
            <a:ext cx="2679192" cy="3931920"/>
          </a:xfrm>
          <a:prstGeom prst="rect">
            <a:avLst/>
          </a:prstGeom>
        </p:spPr>
      </p:pic>
      <p:pic>
        <p:nvPicPr>
          <p:cNvPr id="6" name="Picture 5" descr="image.jpg"/>
          <p:cNvPicPr>
            <a:picLocks noChangeAspect="1"/>
          </p:cNvPicPr>
          <p:nvPr/>
        </p:nvPicPr>
        <p:blipFill>
          <a:blip r:embed="rId3"/>
          <a:srcRect l="27287" r="27287"/>
          <a:stretch>
            <a:fillRect/>
          </a:stretch>
        </p:blipFill>
        <p:spPr>
          <a:xfrm>
            <a:off x="3502152" y="1664208"/>
            <a:ext cx="2679192" cy="393192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4"/>
          <a:srcRect l="24181" r="24182"/>
          <a:stretch>
            <a:fillRect/>
          </a:stretch>
        </p:blipFill>
        <p:spPr>
          <a:xfrm>
            <a:off x="6291072" y="1664208"/>
            <a:ext cx="2871216" cy="393192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13232" y="5742432"/>
            <a:ext cx="29718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10" b="0">
                <a:solidFill>
                  <a:srgbClr val="2C2C2C"/>
                </a:solidFill>
                <a:latin typeface="Noto Sans CJK KR Black"/>
              </a:rPr>
              <a:t>위인상 / 장군상 / 상징탑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84448" y="5742432"/>
            <a:ext cx="292608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70" b="0">
                <a:solidFill>
                  <a:srgbClr val="787878"/>
                </a:solidFill>
                <a:latin typeface="Noto Sans CJK KR Light"/>
              </a:rPr>
              <a:t>안중근 의사 동상 등 기념조형 프로젝트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19672" y="5696712"/>
            <a:ext cx="2642616" cy="4389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30" b="0">
                <a:solidFill>
                  <a:srgbClr val="595959"/>
                </a:solidFill>
                <a:latin typeface="Noto Sans CJK KR Light"/>
              </a:rPr>
              <a:t>안중근 의사 동상은 손인환 작가와 함께 포즈와 복식을 3D로 검토한 후 점토 조소와 브론즈 캐스팅으로 연결한 사례입니다.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4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942832" y="6569964"/>
            <a:ext cx="32004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787878"/>
                </a:solidFill>
                <a:latin typeface="Noto Sans CJK KR"/>
              </a:rPr>
              <a:t>48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8601" y="1010412"/>
            <a:ext cx="2926080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170" b="0">
                <a:solidFill>
                  <a:srgbClr val="2C2C2C"/>
                </a:solidFill>
                <a:latin typeface="Noto Sans CJK KR Black"/>
              </a:rPr>
              <a:t>PORTFOLIO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97880" y="1272844"/>
            <a:ext cx="3182112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60" b="0">
                <a:solidFill>
                  <a:srgbClr val="2C2C2C"/>
                </a:solidFill>
                <a:latin typeface="Noto Sans CJK KR Medium"/>
              </a:rPr>
              <a:t>캐릭터 개발 / 3D 설계 / 제작</a:t>
            </a:r>
          </a:p>
        </p:txBody>
      </p:sp>
      <p:pic>
        <p:nvPicPr>
          <p:cNvPr id="5" name="Picture 4" descr="image.jpg"/>
          <p:cNvPicPr>
            <a:picLocks noChangeAspect="1"/>
          </p:cNvPicPr>
          <p:nvPr/>
        </p:nvPicPr>
        <p:blipFill>
          <a:blip r:embed="rId2"/>
          <a:srcRect l="6988" r="6987"/>
          <a:stretch>
            <a:fillRect/>
          </a:stretch>
        </p:blipFill>
        <p:spPr>
          <a:xfrm>
            <a:off x="713232" y="1664208"/>
            <a:ext cx="5074920" cy="3931920"/>
          </a:xfrm>
          <a:prstGeom prst="rect">
            <a:avLst/>
          </a:prstGeom>
        </p:spPr>
      </p:pic>
      <p:pic>
        <p:nvPicPr>
          <p:cNvPr id="6" name="Picture 5" descr="image.jpg"/>
          <p:cNvPicPr>
            <a:picLocks noChangeAspect="1"/>
          </p:cNvPicPr>
          <p:nvPr/>
        </p:nvPicPr>
        <p:blipFill>
          <a:blip r:embed="rId3"/>
          <a:srcRect t="9858" b="9858"/>
          <a:stretch>
            <a:fillRect/>
          </a:stretch>
        </p:blipFill>
        <p:spPr>
          <a:xfrm>
            <a:off x="5989320" y="1664208"/>
            <a:ext cx="3172968" cy="1911095"/>
          </a:xfrm>
          <a:prstGeom prst="rect">
            <a:avLst/>
          </a:prstGeom>
        </p:spPr>
      </p:pic>
      <p:pic>
        <p:nvPicPr>
          <p:cNvPr id="7" name="Picture 6" descr="image.jpg"/>
          <p:cNvPicPr>
            <a:picLocks noChangeAspect="1"/>
          </p:cNvPicPr>
          <p:nvPr/>
        </p:nvPicPr>
        <p:blipFill>
          <a:blip r:embed="rId4"/>
          <a:srcRect t="7393" b="7393"/>
          <a:stretch>
            <a:fillRect/>
          </a:stretch>
        </p:blipFill>
        <p:spPr>
          <a:xfrm>
            <a:off x="5989320" y="3685032"/>
            <a:ext cx="3172968" cy="191109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13232" y="5742432"/>
            <a:ext cx="29718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10" b="0">
                <a:solidFill>
                  <a:srgbClr val="2C2C2C"/>
                </a:solidFill>
                <a:latin typeface="Noto Sans CJK KR Black"/>
              </a:rPr>
              <a:t>캐릭터 / FRP 조형물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84448" y="5742432"/>
            <a:ext cx="2926080" cy="3291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70" b="0">
                <a:solidFill>
                  <a:srgbClr val="787878"/>
                </a:solidFill>
                <a:latin typeface="Noto Sans CJK KR Light"/>
              </a:rPr>
              <a:t>공연장 / 브랜드 / 야외 이벤트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19672" y="5696712"/>
            <a:ext cx="2642616" cy="4389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30" b="0">
                <a:solidFill>
                  <a:srgbClr val="595959"/>
                </a:solidFill>
                <a:latin typeface="Noto Sans CJK KR Light"/>
              </a:rPr>
              <a:t>공간 실측과 3D 모델링, 스티로폼 조각, 우레아 코팅, 우레탄 도장과 FRP 제작으로 비례와 내구성을 맞추었습니다.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4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942832" y="6569964"/>
            <a:ext cx="32004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787878"/>
                </a:solidFill>
                <a:latin typeface="Noto Sans CJK KR"/>
              </a:rPr>
              <a:t>49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8601" y="1010412"/>
            <a:ext cx="2926080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170" b="0">
                <a:solidFill>
                  <a:srgbClr val="2C2C2C"/>
                </a:solidFill>
                <a:latin typeface="Noto Sans CJK KR Black"/>
              </a:rPr>
              <a:t>PORTFOLIO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97880" y="1272844"/>
            <a:ext cx="3182112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60" b="0">
                <a:solidFill>
                  <a:srgbClr val="2C2C2C"/>
                </a:solidFill>
                <a:latin typeface="Noto Sans CJK KR Medium"/>
              </a:rPr>
              <a:t>CONTACT</a:t>
            </a:r>
          </a:p>
        </p:txBody>
      </p:sp>
      <p:pic>
        <p:nvPicPr>
          <p:cNvPr id="5" name="Picture 4" descr="image.jpg"/>
          <p:cNvPicPr>
            <a:picLocks noChangeAspect="1"/>
          </p:cNvPicPr>
          <p:nvPr/>
        </p:nvPicPr>
        <p:blipFill>
          <a:blip r:embed="rId2"/>
          <a:srcRect t="559" b="560"/>
          <a:stretch>
            <a:fillRect/>
          </a:stretch>
        </p:blipFill>
        <p:spPr>
          <a:xfrm>
            <a:off x="713232" y="1664208"/>
            <a:ext cx="5449824" cy="404164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510528" y="1810512"/>
            <a:ext cx="2414016" cy="7315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300" b="0">
                <a:solidFill>
                  <a:srgbClr val="2C2C2C"/>
                </a:solidFill>
                <a:latin typeface="Noto Sans CJK KR Black"/>
              </a:rPr>
              <a:t>공감디자인 회사정보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10528" y="2670048"/>
            <a:ext cx="2441448" cy="6766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19" b="0">
                <a:solidFill>
                  <a:srgbClr val="787878"/>
                </a:solidFill>
                <a:latin typeface="Noto Sans CJK KR Light"/>
              </a:rPr>
              <a:t>건축물 미술작품, 심의도서, 3D 디자인, CAD, 조형물 제작과 설치 문의</a:t>
            </a:r>
          </a:p>
        </p:txBody>
      </p:sp>
      <p:sp>
        <p:nvSpPr>
          <p:cNvPr id="8" name="Rectangle 7"/>
          <p:cNvSpPr/>
          <p:nvPr/>
        </p:nvSpPr>
        <p:spPr>
          <a:xfrm>
            <a:off x="6510528" y="3584448"/>
            <a:ext cx="2450592" cy="9144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10528" y="3657600"/>
            <a:ext cx="56692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40" b="0">
                <a:solidFill>
                  <a:srgbClr val="3159C8"/>
                </a:solidFill>
                <a:latin typeface="Noto Sans CJK KR Black"/>
              </a:rPr>
              <a:t>대표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50608" y="3648456"/>
            <a:ext cx="1810512" cy="2103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90" b="0">
                <a:solidFill>
                  <a:srgbClr val="2C2C2C"/>
                </a:solidFill>
                <a:latin typeface="Noto Sans CJK KR Light"/>
              </a:rPr>
              <a:t>박성하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510528" y="3941063"/>
            <a:ext cx="2450592" cy="9144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10528" y="4014215"/>
            <a:ext cx="56692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40" b="0">
                <a:solidFill>
                  <a:srgbClr val="3159C8"/>
                </a:solidFill>
                <a:latin typeface="Noto Sans CJK KR Black"/>
              </a:rPr>
              <a:t>주소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150608" y="4005072"/>
            <a:ext cx="1810512" cy="2103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90" b="0">
                <a:solidFill>
                  <a:srgbClr val="2C2C2C"/>
                </a:solidFill>
                <a:latin typeface="Noto Sans CJK KR Light"/>
              </a:rPr>
              <a:t>서울특별시 마포구 와우산로30길 13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510528" y="4297680"/>
            <a:ext cx="2450592" cy="9144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510528" y="4370832"/>
            <a:ext cx="56692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40" b="0">
                <a:solidFill>
                  <a:srgbClr val="3159C8"/>
                </a:solidFill>
                <a:latin typeface="Noto Sans CJK KR Black"/>
              </a:rPr>
              <a:t>웹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150608" y="4361688"/>
            <a:ext cx="1810512" cy="2103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90" b="0">
                <a:solidFill>
                  <a:srgbClr val="2C2C2C"/>
                </a:solidFill>
                <a:latin typeface="Noto Sans CJK KR Light"/>
              </a:rPr>
              <a:t>www.gonggams.com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510528" y="4654296"/>
            <a:ext cx="2450592" cy="9144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510528" y="4727448"/>
            <a:ext cx="56692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40" b="0">
                <a:solidFill>
                  <a:srgbClr val="3159C8"/>
                </a:solidFill>
                <a:latin typeface="Noto Sans CJK KR Black"/>
              </a:rPr>
              <a:t>이메일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150608" y="4718304"/>
            <a:ext cx="1810512" cy="2103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90" b="0">
                <a:solidFill>
                  <a:srgbClr val="2C2C2C"/>
                </a:solidFill>
                <a:latin typeface="Noto Sans CJK KR Light"/>
              </a:rPr>
              <a:t>gonggam85@gmail.com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510528" y="5010912"/>
            <a:ext cx="2450592" cy="9144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510528" y="5084064"/>
            <a:ext cx="56692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40" b="0">
                <a:solidFill>
                  <a:srgbClr val="3159C8"/>
                </a:solidFill>
                <a:latin typeface="Noto Sans CJK KR Black"/>
              </a:rPr>
              <a:t>전화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150608" y="5074920"/>
            <a:ext cx="1810512" cy="2103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90" b="0">
                <a:solidFill>
                  <a:srgbClr val="2C2C2C"/>
                </a:solidFill>
                <a:latin typeface="Noto Sans CJK KR Light"/>
              </a:rPr>
              <a:t>010-7714-8506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510528" y="5367528"/>
            <a:ext cx="2450592" cy="9144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510528" y="5440680"/>
            <a:ext cx="56692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40" b="0">
                <a:solidFill>
                  <a:srgbClr val="3159C8"/>
                </a:solidFill>
                <a:latin typeface="Noto Sans CJK KR Black"/>
              </a:rPr>
              <a:t>상담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150608" y="5431536"/>
            <a:ext cx="1810512" cy="2103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90" b="0">
                <a:solidFill>
                  <a:srgbClr val="2C2C2C"/>
                </a:solidFill>
                <a:latin typeface="Noto Sans CJK KR Light"/>
              </a:rPr>
              <a:t>AM 10:00 - PM 08:00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4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942832" y="6569964"/>
            <a:ext cx="32004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787878"/>
                </a:solidFill>
                <a:latin typeface="Noto Sans CJK KR"/>
              </a:rPr>
              <a:t>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9048" y="1350568"/>
            <a:ext cx="987552" cy="694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900" b="0">
                <a:solidFill>
                  <a:srgbClr val="2C2C2C"/>
                </a:solidFill>
                <a:latin typeface="Noto Sans CJK KR Black"/>
              </a:rPr>
              <a:t>03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96542" y="1278331"/>
            <a:ext cx="4480560" cy="28346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40" b="0">
                <a:solidFill>
                  <a:srgbClr val="787878"/>
                </a:solidFill>
                <a:latin typeface="Noto Sans CJK KR Light"/>
              </a:rPr>
              <a:t>공감디자인 조직과 파트너 네트워크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96542" y="1497787"/>
            <a:ext cx="7223760" cy="58521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180" b="0">
                <a:solidFill>
                  <a:srgbClr val="2C2C2C"/>
                </a:solidFill>
                <a:latin typeface="Noto Sans CJK KR Black"/>
              </a:rPr>
              <a:t>프로젝트 수행 체계</a:t>
            </a:r>
          </a:p>
        </p:txBody>
      </p:sp>
      <p:sp>
        <p:nvSpPr>
          <p:cNvPr id="6" name="Rectangle 5"/>
          <p:cNvSpPr/>
          <p:nvPr/>
        </p:nvSpPr>
        <p:spPr>
          <a:xfrm>
            <a:off x="1084478" y="1689811"/>
            <a:ext cx="607161" cy="15544"/>
          </a:xfrm>
          <a:prstGeom prst="rect">
            <a:avLst/>
          </a:prstGeom>
          <a:solidFill>
            <a:srgbClr val="3159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18388" y="2432304"/>
            <a:ext cx="8183879" cy="4389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10" b="0">
                <a:solidFill>
                  <a:srgbClr val="787878"/>
                </a:solidFill>
                <a:latin typeface="Noto Sans CJK KR Light"/>
              </a:rPr>
              <a:t>대표를 중심으로 자문위원단과 분야별 제작 파트너가 프로젝트 성격에 맞게 결합합니다.</a:t>
            </a:r>
          </a:p>
        </p:txBody>
      </p:sp>
      <p:sp>
        <p:nvSpPr>
          <p:cNvPr id="8" name="Rectangle 7"/>
          <p:cNvSpPr/>
          <p:nvPr/>
        </p:nvSpPr>
        <p:spPr>
          <a:xfrm>
            <a:off x="1307592" y="3054096"/>
            <a:ext cx="7452360" cy="10972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749808" y="3456432"/>
            <a:ext cx="1417320" cy="27432"/>
          </a:xfrm>
          <a:prstGeom prst="rect">
            <a:avLst/>
          </a:prstGeom>
          <a:solidFill>
            <a:srgbClr val="3159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49808" y="3639312"/>
            <a:ext cx="1417320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80" b="0">
                <a:solidFill>
                  <a:srgbClr val="FFFFFF"/>
                </a:solidFill>
                <a:latin typeface="Noto Sans CJK KR Medium"/>
              </a:rPr>
              <a:t>대표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49808" y="3456432"/>
            <a:ext cx="1417320" cy="658368"/>
          </a:xfrm>
          <a:prstGeom prst="rect">
            <a:avLst/>
          </a:prstGeom>
          <a:solidFill>
            <a:srgbClr val="3159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49808" y="3593592"/>
            <a:ext cx="14173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80" b="0">
                <a:solidFill>
                  <a:srgbClr val="FFFFFF"/>
                </a:solidFill>
                <a:latin typeface="Noto Sans CJK KR Medium"/>
              </a:rPr>
              <a:t>대표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59" y="4279392"/>
            <a:ext cx="1271016" cy="104241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  <a:spcBef>
                <a:spcPts val="0"/>
              </a:spcBef>
              <a:spcAft>
                <a:spcPts val="0"/>
              </a:spcAft>
            </a:pPr>
            <a:r>
              <a:rPr sz="740" b="0">
                <a:solidFill>
                  <a:srgbClr val="787878"/>
                </a:solidFill>
                <a:latin typeface="Noto Sans CJK KR Light"/>
              </a:rPr>
              <a:t>박성하 / 조소 전공 / 현업 조각가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569464" y="3456432"/>
            <a:ext cx="1499616" cy="27432"/>
          </a:xfrm>
          <a:prstGeom prst="rect">
            <a:avLst/>
          </a:prstGeom>
          <a:solidFill>
            <a:srgbClr val="7878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569464" y="3639312"/>
            <a:ext cx="1499616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80" b="0">
                <a:solidFill>
                  <a:srgbClr val="595959"/>
                </a:solidFill>
                <a:latin typeface="Noto Sans CJK KR Medium"/>
              </a:rPr>
              <a:t>기획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642616" y="4279392"/>
            <a:ext cx="1353312" cy="104241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  <a:spcBef>
                <a:spcPts val="0"/>
              </a:spcBef>
              <a:spcAft>
                <a:spcPts val="0"/>
              </a:spcAft>
            </a:pPr>
            <a:r>
              <a:rPr sz="740" b="0">
                <a:solidFill>
                  <a:srgbClr val="787878"/>
                </a:solidFill>
                <a:latin typeface="Noto Sans CJK KR Light"/>
              </a:rPr>
              <a:t>공간 분석 / 작가와 작품 제안 / 예산 계획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471416" y="3456432"/>
            <a:ext cx="1499616" cy="27432"/>
          </a:xfrm>
          <a:prstGeom prst="rect">
            <a:avLst/>
          </a:prstGeom>
          <a:solidFill>
            <a:srgbClr val="7878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471416" y="3639312"/>
            <a:ext cx="1499616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80" b="0">
                <a:solidFill>
                  <a:srgbClr val="595959"/>
                </a:solidFill>
                <a:latin typeface="Noto Sans CJK KR Medium"/>
              </a:rPr>
              <a:t>설계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4279392"/>
            <a:ext cx="1353312" cy="104241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  <a:spcBef>
                <a:spcPts val="0"/>
              </a:spcBef>
              <a:spcAft>
                <a:spcPts val="0"/>
              </a:spcAft>
            </a:pPr>
            <a:r>
              <a:rPr sz="740" b="0">
                <a:solidFill>
                  <a:srgbClr val="787878"/>
                </a:solidFill>
                <a:latin typeface="Noto Sans CJK KR Light"/>
              </a:rPr>
              <a:t>3D 모델링 / CAD / 렌더링 / 제작도면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373368" y="3456432"/>
            <a:ext cx="1499616" cy="27432"/>
          </a:xfrm>
          <a:prstGeom prst="rect">
            <a:avLst/>
          </a:prstGeom>
          <a:solidFill>
            <a:srgbClr val="7878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373368" y="3639312"/>
            <a:ext cx="1499616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80" b="0">
                <a:solidFill>
                  <a:srgbClr val="595959"/>
                </a:solidFill>
                <a:latin typeface="Noto Sans CJK KR Medium"/>
              </a:rPr>
              <a:t>제작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46520" y="4279392"/>
            <a:ext cx="1353312" cy="104241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  <a:spcBef>
                <a:spcPts val="0"/>
              </a:spcBef>
              <a:spcAft>
                <a:spcPts val="0"/>
              </a:spcAft>
            </a:pPr>
            <a:r>
              <a:rPr sz="740" b="0">
                <a:solidFill>
                  <a:srgbClr val="787878"/>
                </a:solidFill>
                <a:latin typeface="Noto Sans CJK KR Light"/>
              </a:rPr>
              <a:t>석재 / 금속 / FRP / GRC / 브론즈</a:t>
            </a:r>
          </a:p>
        </p:txBody>
      </p:sp>
      <p:sp>
        <p:nvSpPr>
          <p:cNvPr id="23" name="Rectangle 22"/>
          <p:cNvSpPr/>
          <p:nvPr/>
        </p:nvSpPr>
        <p:spPr>
          <a:xfrm>
            <a:off x="8275320" y="3456432"/>
            <a:ext cx="1499616" cy="27432"/>
          </a:xfrm>
          <a:prstGeom prst="rect">
            <a:avLst/>
          </a:prstGeom>
          <a:solidFill>
            <a:srgbClr val="7878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8275320" y="3639312"/>
            <a:ext cx="1499616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80" b="0">
                <a:solidFill>
                  <a:srgbClr val="595959"/>
                </a:solidFill>
                <a:latin typeface="Noto Sans CJK KR Medium"/>
              </a:rPr>
              <a:t>현장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348472" y="4279392"/>
            <a:ext cx="1353312" cy="104241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8000"/>
              </a:lnSpc>
              <a:spcBef>
                <a:spcPts val="0"/>
              </a:spcBef>
              <a:spcAft>
                <a:spcPts val="0"/>
              </a:spcAft>
            </a:pPr>
            <a:r>
              <a:rPr sz="740" b="0">
                <a:solidFill>
                  <a:srgbClr val="787878"/>
                </a:solidFill>
                <a:latin typeface="Noto Sans CJK KR Light"/>
              </a:rPr>
              <a:t>운송 / 설치 / 안전 / 유지보존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4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942832" y="6569964"/>
            <a:ext cx="32004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787878"/>
                </a:solidFill>
                <a:latin typeface="Noto Sans CJK KR"/>
              </a:rPr>
              <a:t>50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8601" y="1010412"/>
            <a:ext cx="2926080" cy="4297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170" b="0">
                <a:solidFill>
                  <a:srgbClr val="2C2C2C"/>
                </a:solidFill>
                <a:latin typeface="Noto Sans CJK KR Black"/>
              </a:rPr>
              <a:t>PORTFOLIO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97880" y="1272844"/>
            <a:ext cx="3182112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60" b="0">
                <a:solidFill>
                  <a:srgbClr val="2C2C2C"/>
                </a:solidFill>
                <a:latin typeface="Noto Sans CJK KR Medium"/>
              </a:rPr>
              <a:t>GONGGAM DESIGN</a:t>
            </a:r>
          </a:p>
        </p:txBody>
      </p:sp>
      <p:pic>
        <p:nvPicPr>
          <p:cNvPr id="5" name="Picture 4" descr="image.jpg"/>
          <p:cNvPicPr>
            <a:picLocks noChangeAspect="1"/>
          </p:cNvPicPr>
          <p:nvPr/>
        </p:nvPicPr>
        <p:blipFill>
          <a:blip r:embed="rId2"/>
          <a:srcRect l="3950" r="3950"/>
          <a:stretch>
            <a:fillRect/>
          </a:stretch>
        </p:blipFill>
        <p:spPr>
          <a:xfrm>
            <a:off x="713232" y="1664208"/>
            <a:ext cx="5650992" cy="4096512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3136" y="1720900"/>
            <a:ext cx="1325880" cy="37124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784848" y="2761488"/>
            <a:ext cx="2139696" cy="142646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050" b="0">
                <a:solidFill>
                  <a:srgbClr val="2C2C2C"/>
                </a:solidFill>
                <a:latin typeface="Noto Sans CJK KR Black"/>
              </a:rPr>
              <a:t>공간과 사람 사이에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050" b="0">
                <a:solidFill>
                  <a:srgbClr val="2C2C2C"/>
                </a:solidFill>
                <a:latin typeface="Noto Sans CJK KR Black"/>
              </a:rPr>
              <a:t>오래 남을 장면을 만듭니다</a:t>
            </a:r>
          </a:p>
        </p:txBody>
      </p:sp>
      <p:sp>
        <p:nvSpPr>
          <p:cNvPr id="8" name="Rectangle 7"/>
          <p:cNvSpPr/>
          <p:nvPr/>
        </p:nvSpPr>
        <p:spPr>
          <a:xfrm>
            <a:off x="6784848" y="4873752"/>
            <a:ext cx="2139696" cy="13716"/>
          </a:xfrm>
          <a:prstGeom prst="rect">
            <a:avLst/>
          </a:prstGeom>
          <a:solidFill>
            <a:srgbClr val="3159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784848" y="5065776"/>
            <a:ext cx="2139696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40" b="0">
                <a:solidFill>
                  <a:srgbClr val="787878"/>
                </a:solidFill>
                <a:latin typeface="Noto Sans CJK KR Light"/>
              </a:rPr>
              <a:t>gonggams.com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4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942832" y="6569964"/>
            <a:ext cx="32004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787878"/>
                </a:solidFill>
                <a:latin typeface="Noto Sans CJK KR"/>
              </a:rPr>
              <a:t>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529584" y="1399032"/>
            <a:ext cx="2852928" cy="28346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40" b="0">
                <a:solidFill>
                  <a:srgbClr val="787878"/>
                </a:solidFill>
                <a:latin typeface="Noto Sans CJK KR Light"/>
              </a:rPr>
              <a:t>공감디자인 주요 사업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57784" y="1627632"/>
            <a:ext cx="8796528" cy="5577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030" b="0">
                <a:solidFill>
                  <a:srgbClr val="595959"/>
                </a:solidFill>
                <a:latin typeface="Noto Sans CJK KR Black"/>
              </a:rPr>
              <a:t>GONGGAM A Major Project</a:t>
            </a:r>
          </a:p>
        </p:txBody>
      </p:sp>
      <p:sp>
        <p:nvSpPr>
          <p:cNvPr id="5" name="Rectangle 4"/>
          <p:cNvSpPr/>
          <p:nvPr/>
        </p:nvSpPr>
        <p:spPr>
          <a:xfrm>
            <a:off x="1828800" y="2505456"/>
            <a:ext cx="6236208" cy="10972"/>
          </a:xfrm>
          <a:prstGeom prst="rect">
            <a:avLst/>
          </a:prstGeom>
          <a:solidFill>
            <a:srgbClr val="7878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image.jpg"/>
          <p:cNvPicPr>
            <a:picLocks noChangeAspect="1"/>
          </p:cNvPicPr>
          <p:nvPr/>
        </p:nvPicPr>
        <p:blipFill>
          <a:blip r:embed="rId2"/>
          <a:srcRect l="1613" r="1613"/>
          <a:stretch>
            <a:fillRect/>
          </a:stretch>
        </p:blipFill>
        <p:spPr>
          <a:xfrm>
            <a:off x="484632" y="2907792"/>
            <a:ext cx="1828800" cy="141732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84632" y="4517136"/>
            <a:ext cx="18288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19" b="0">
                <a:solidFill>
                  <a:srgbClr val="787878"/>
                </a:solidFill>
                <a:latin typeface="Noto Sans CJK KR Medium"/>
              </a:rPr>
              <a:t>건축물 미술작품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4360" y="4837176"/>
            <a:ext cx="1609344" cy="58521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787878"/>
                </a:solidFill>
                <a:latin typeface="Noto Sans CJK KR Light"/>
              </a:rPr>
              <a:t>아트컨설팅, 작가와 작품 제안, 3D 디자인, 심의도서, 제작과 설치</a:t>
            </a: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rcRect l="13685" r="13686"/>
          <a:stretch>
            <a:fillRect/>
          </a:stretch>
        </p:blipFill>
        <p:spPr>
          <a:xfrm>
            <a:off x="2578608" y="2907792"/>
            <a:ext cx="1828800" cy="141732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578608" y="4517136"/>
            <a:ext cx="18288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19" b="0">
                <a:solidFill>
                  <a:srgbClr val="787878"/>
                </a:solidFill>
                <a:latin typeface="Noto Sans CJK KR Medium"/>
              </a:rPr>
              <a:t>조형물 제작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688336" y="4837176"/>
            <a:ext cx="1609344" cy="58521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787878"/>
                </a:solidFill>
                <a:latin typeface="Noto Sans CJK KR Light"/>
              </a:rPr>
              <a:t>석재, 스테인레스, 알루미늄, 브론즈, FRP, GRC 등 다양한 재료의 제작</a:t>
            </a:r>
          </a:p>
        </p:txBody>
      </p:sp>
      <p:pic>
        <p:nvPicPr>
          <p:cNvPr id="12" name="Picture 11" descr="image.jpg"/>
          <p:cNvPicPr>
            <a:picLocks noChangeAspect="1"/>
          </p:cNvPicPr>
          <p:nvPr/>
        </p:nvPicPr>
        <p:blipFill>
          <a:blip r:embed="rId4"/>
          <a:srcRect l="1639" r="1640"/>
          <a:stretch>
            <a:fillRect/>
          </a:stretch>
        </p:blipFill>
        <p:spPr>
          <a:xfrm>
            <a:off x="4672584" y="2907792"/>
            <a:ext cx="1828800" cy="141732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672584" y="4517136"/>
            <a:ext cx="18288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19" b="0">
                <a:solidFill>
                  <a:srgbClr val="787878"/>
                </a:solidFill>
                <a:latin typeface="Noto Sans CJK KR Medium"/>
              </a:rPr>
              <a:t>캐릭터 / 기념조형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782312" y="4837176"/>
            <a:ext cx="1609344" cy="58521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787878"/>
                </a:solidFill>
                <a:latin typeface="Noto Sans CJK KR Light"/>
              </a:rPr>
              <a:t>공연 캐릭터, 공연 소품, 인물상, 위인상, 상징탑, 브랜드 캐릭터</a:t>
            </a:r>
          </a:p>
        </p:txBody>
      </p:sp>
      <p:pic>
        <p:nvPicPr>
          <p:cNvPr id="15" name="Picture 14" descr="image.jpg"/>
          <p:cNvPicPr>
            <a:picLocks noChangeAspect="1"/>
          </p:cNvPicPr>
          <p:nvPr/>
        </p:nvPicPr>
        <p:blipFill>
          <a:blip r:embed="rId5"/>
          <a:srcRect l="6989" r="6989"/>
          <a:stretch>
            <a:fillRect/>
          </a:stretch>
        </p:blipFill>
        <p:spPr>
          <a:xfrm>
            <a:off x="6766560" y="2907792"/>
            <a:ext cx="1828800" cy="141732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766560" y="4517136"/>
            <a:ext cx="18288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19" b="0">
                <a:solidFill>
                  <a:srgbClr val="787878"/>
                </a:solidFill>
                <a:latin typeface="Noto Sans CJK KR Medium"/>
              </a:rPr>
              <a:t>전시 / 미디어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76288" y="4837176"/>
            <a:ext cx="1609344" cy="58521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787878"/>
                </a:solidFill>
                <a:latin typeface="Noto Sans CJK KR Light"/>
              </a:rPr>
              <a:t>전시공간 3D 기획, LED 디스플레이, 영상, VR, AR, 실감콘텐츠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4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942832" y="6569964"/>
            <a:ext cx="32004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787878"/>
                </a:solidFill>
                <a:latin typeface="Noto Sans CJK KR"/>
              </a:rPr>
              <a:t>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9048" y="1350568"/>
            <a:ext cx="987552" cy="694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900" b="0">
                <a:solidFill>
                  <a:srgbClr val="2C2C2C"/>
                </a:solidFill>
                <a:latin typeface="Noto Sans CJK KR Black"/>
              </a:rPr>
              <a:t>04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96542" y="1278331"/>
            <a:ext cx="4480560" cy="28346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40" b="0">
                <a:solidFill>
                  <a:srgbClr val="787878"/>
                </a:solidFill>
                <a:latin typeface="Noto Sans CJK KR Light"/>
              </a:rPr>
              <a:t>공감디자인 핵심 역량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96542" y="1497787"/>
            <a:ext cx="7223760" cy="58521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180" b="0">
                <a:solidFill>
                  <a:srgbClr val="2C2C2C"/>
                </a:solidFill>
                <a:latin typeface="Noto Sans CJK KR Black"/>
              </a:rPr>
              <a:t>계획을 현실로 바꾸는 역량</a:t>
            </a:r>
          </a:p>
        </p:txBody>
      </p:sp>
      <p:sp>
        <p:nvSpPr>
          <p:cNvPr id="6" name="Rectangle 5"/>
          <p:cNvSpPr/>
          <p:nvPr/>
        </p:nvSpPr>
        <p:spPr>
          <a:xfrm>
            <a:off x="1084478" y="1689811"/>
            <a:ext cx="607161" cy="15544"/>
          </a:xfrm>
          <a:prstGeom prst="rect">
            <a:avLst/>
          </a:prstGeom>
          <a:solidFill>
            <a:srgbClr val="3159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18388" y="2432304"/>
            <a:ext cx="8183879" cy="4389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10" b="0">
                <a:solidFill>
                  <a:srgbClr val="787878"/>
                </a:solidFill>
                <a:latin typeface="Noto Sans CJK KR Light"/>
              </a:rPr>
              <a:t>아이디어를 시안에 멈추지 않고, 심의와 제작과 설치까지 이어집니다.</a:t>
            </a:r>
          </a:p>
        </p:txBody>
      </p:sp>
      <p:pic>
        <p:nvPicPr>
          <p:cNvPr id="8" name="Picture 7" descr="image.jpg"/>
          <p:cNvPicPr>
            <a:picLocks noChangeAspect="1"/>
          </p:cNvPicPr>
          <p:nvPr/>
        </p:nvPicPr>
        <p:blipFill>
          <a:blip r:embed="rId2"/>
          <a:srcRect l="715" r="715"/>
          <a:stretch>
            <a:fillRect/>
          </a:stretch>
        </p:blipFill>
        <p:spPr>
          <a:xfrm>
            <a:off x="713232" y="3072384"/>
            <a:ext cx="1874519" cy="134416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13232" y="4553712"/>
            <a:ext cx="1874519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600" b="0">
                <a:solidFill>
                  <a:srgbClr val="3159C8"/>
                </a:solidFill>
                <a:latin typeface="Noto Sans CJK KR Black"/>
              </a:rPr>
              <a:t>20+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3232" y="5065776"/>
            <a:ext cx="1874519" cy="4389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>
                <a:solidFill>
                  <a:srgbClr val="787878"/>
                </a:solidFill>
                <a:latin typeface="Noto Sans CJK KR Light"/>
              </a:rPr>
              <a:t>조형물 제작 / 설치 경력</a:t>
            </a:r>
          </a:p>
        </p:txBody>
      </p:sp>
      <p:pic>
        <p:nvPicPr>
          <p:cNvPr id="11" name="Picture 10" descr="image.jpg"/>
          <p:cNvPicPr>
            <a:picLocks noChangeAspect="1"/>
          </p:cNvPicPr>
          <p:nvPr/>
        </p:nvPicPr>
        <p:blipFill>
          <a:blip r:embed="rId3"/>
          <a:srcRect t="2195" b="2195"/>
          <a:stretch>
            <a:fillRect/>
          </a:stretch>
        </p:blipFill>
        <p:spPr>
          <a:xfrm>
            <a:off x="2862072" y="3072384"/>
            <a:ext cx="1874519" cy="134416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862072" y="4553712"/>
            <a:ext cx="1874519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600" b="0">
                <a:solidFill>
                  <a:srgbClr val="3159C8"/>
                </a:solidFill>
                <a:latin typeface="Noto Sans CJK KR Black"/>
              </a:rPr>
              <a:t>10+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862072" y="5065776"/>
            <a:ext cx="1874519" cy="4389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>
                <a:solidFill>
                  <a:srgbClr val="787878"/>
                </a:solidFill>
                <a:latin typeface="Noto Sans CJK KR Light"/>
              </a:rPr>
              <a:t>CG / 3D 그래픽 경력</a:t>
            </a:r>
          </a:p>
        </p:txBody>
      </p:sp>
      <p:pic>
        <p:nvPicPr>
          <p:cNvPr id="14" name="Picture 13" descr="image.jpg"/>
          <p:cNvPicPr>
            <a:picLocks noChangeAspect="1"/>
          </p:cNvPicPr>
          <p:nvPr/>
        </p:nvPicPr>
        <p:blipFill>
          <a:blip r:embed="rId4"/>
          <a:srcRect t="2209" b="2209"/>
          <a:stretch>
            <a:fillRect/>
          </a:stretch>
        </p:blipFill>
        <p:spPr>
          <a:xfrm>
            <a:off x="5010912" y="3072384"/>
            <a:ext cx="1874519" cy="134416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010912" y="4553712"/>
            <a:ext cx="1874519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600" b="0">
                <a:solidFill>
                  <a:srgbClr val="3159C8"/>
                </a:solidFill>
                <a:latin typeface="Noto Sans CJK KR Black"/>
              </a:rPr>
              <a:t>18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10912" y="5065776"/>
            <a:ext cx="1874519" cy="4389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>
                <a:solidFill>
                  <a:srgbClr val="787878"/>
                </a:solidFill>
                <a:latin typeface="Noto Sans CJK KR Light"/>
              </a:rPr>
              <a:t>대표 공공미술 실적</a:t>
            </a:r>
          </a:p>
        </p:txBody>
      </p:sp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5"/>
          <a:srcRect l="693" r="693"/>
          <a:stretch>
            <a:fillRect/>
          </a:stretch>
        </p:blipFill>
        <p:spPr>
          <a:xfrm>
            <a:off x="7159752" y="3072384"/>
            <a:ext cx="1874519" cy="1344168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7159752" y="4553712"/>
            <a:ext cx="1874519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600" b="0">
                <a:solidFill>
                  <a:srgbClr val="3159C8"/>
                </a:solidFill>
                <a:latin typeface="Noto Sans CJK KR Black"/>
              </a:rPr>
              <a:t>01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159752" y="5065776"/>
            <a:ext cx="1874519" cy="4389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>
                <a:solidFill>
                  <a:srgbClr val="787878"/>
                </a:solidFill>
                <a:latin typeface="Noto Sans CJK KR Light"/>
              </a:rPr>
              <a:t>기획부터 설치까지 한 흐름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4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942832" y="6569964"/>
            <a:ext cx="32004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787878"/>
                </a:solidFill>
                <a:latin typeface="Noto Sans CJK KR"/>
              </a:rPr>
              <a:t>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9048" y="1350568"/>
            <a:ext cx="987552" cy="694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900" b="0">
                <a:solidFill>
                  <a:srgbClr val="2C2C2C"/>
                </a:solidFill>
                <a:latin typeface="Noto Sans CJK KR Black"/>
              </a:rPr>
              <a:t>05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96542" y="1278331"/>
            <a:ext cx="4480560" cy="28346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40" b="0">
                <a:solidFill>
                  <a:srgbClr val="787878"/>
                </a:solidFill>
                <a:latin typeface="Noto Sans CJK KR Light"/>
              </a:rPr>
              <a:t>기획부터 제작과 설치까지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96542" y="1497787"/>
            <a:ext cx="7223760" cy="58521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180" b="0">
                <a:solidFill>
                  <a:srgbClr val="2C2C2C"/>
                </a:solidFill>
                <a:latin typeface="Noto Sans CJK KR Black"/>
              </a:rPr>
              <a:t>기획에서 설치까지</a:t>
            </a:r>
          </a:p>
        </p:txBody>
      </p:sp>
      <p:sp>
        <p:nvSpPr>
          <p:cNvPr id="6" name="Rectangle 5"/>
          <p:cNvSpPr/>
          <p:nvPr/>
        </p:nvSpPr>
        <p:spPr>
          <a:xfrm>
            <a:off x="1084478" y="1689811"/>
            <a:ext cx="607161" cy="15544"/>
          </a:xfrm>
          <a:prstGeom prst="rect">
            <a:avLst/>
          </a:prstGeom>
          <a:solidFill>
            <a:srgbClr val="3159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841248" y="3246120"/>
            <a:ext cx="8211312" cy="18288"/>
          </a:xfrm>
          <a:prstGeom prst="rect">
            <a:avLst/>
          </a:prstGeom>
          <a:solidFill>
            <a:srgbClr val="7878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2852928"/>
            <a:ext cx="118872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40" b="0">
                <a:solidFill>
                  <a:srgbClr val="3159C8"/>
                </a:solidFill>
                <a:latin typeface="Noto Sans CJK KR Black"/>
              </a:rPr>
              <a:t>01</a:t>
            </a:r>
          </a:p>
        </p:txBody>
      </p:sp>
      <p:sp>
        <p:nvSpPr>
          <p:cNvPr id="9" name="Rectangle 8"/>
          <p:cNvSpPr/>
          <p:nvPr/>
        </p:nvSpPr>
        <p:spPr>
          <a:xfrm>
            <a:off x="1307592" y="3182112"/>
            <a:ext cx="73152" cy="73152"/>
          </a:xfrm>
          <a:prstGeom prst="rect">
            <a:avLst/>
          </a:prstGeom>
          <a:solidFill>
            <a:srgbClr val="3159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49808" y="3547872"/>
            <a:ext cx="1188720" cy="7315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3000"/>
              </a:lnSpc>
              <a:spcBef>
                <a:spcPts val="0"/>
              </a:spcBef>
              <a:spcAft>
                <a:spcPts val="0"/>
              </a:spcAft>
            </a:pPr>
            <a:r>
              <a:rPr sz="919" b="0">
                <a:solidFill>
                  <a:srgbClr val="2C2C2C"/>
                </a:solidFill>
                <a:latin typeface="Noto Sans CJK KR Medium"/>
              </a:rPr>
              <a:t>공간</a:t>
            </a:r>
          </a:p>
          <a:p>
            <a:pPr algn="ctr">
              <a:lnSpc>
                <a:spcPct val="113000"/>
              </a:lnSpc>
              <a:spcBef>
                <a:spcPts val="0"/>
              </a:spcBef>
              <a:spcAft>
                <a:spcPts val="0"/>
              </a:spcAft>
            </a:pPr>
            <a:r>
              <a:rPr sz="919" b="0">
                <a:solidFill>
                  <a:srgbClr val="2C2C2C"/>
                </a:solidFill>
                <a:latin typeface="Noto Sans CJK KR Medium"/>
              </a:rPr>
              <a:t>요구 분석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49808" y="4599432"/>
            <a:ext cx="118872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787878"/>
                </a:solidFill>
                <a:latin typeface="Noto Sans CJK KR Light"/>
              </a:rPr>
              <a:t>검토 · 확인 · 기록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76272" y="2852928"/>
            <a:ext cx="118872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40" b="0">
                <a:solidFill>
                  <a:srgbClr val="3159C8"/>
                </a:solidFill>
                <a:latin typeface="Noto Sans CJK KR Black"/>
              </a:rPr>
              <a:t>02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734056" y="3182112"/>
            <a:ext cx="73152" cy="73152"/>
          </a:xfrm>
          <a:prstGeom prst="rect">
            <a:avLst/>
          </a:prstGeom>
          <a:solidFill>
            <a:srgbClr val="3159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2176272" y="3547872"/>
            <a:ext cx="1188720" cy="7315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3000"/>
              </a:lnSpc>
              <a:spcBef>
                <a:spcPts val="0"/>
              </a:spcBef>
              <a:spcAft>
                <a:spcPts val="0"/>
              </a:spcAft>
            </a:pPr>
            <a:r>
              <a:rPr sz="919" b="0">
                <a:solidFill>
                  <a:srgbClr val="2C2C2C"/>
                </a:solidFill>
                <a:latin typeface="Noto Sans CJK KR Medium"/>
              </a:rPr>
              <a:t>콘셉트</a:t>
            </a:r>
          </a:p>
          <a:p>
            <a:pPr algn="ctr">
              <a:lnSpc>
                <a:spcPct val="113000"/>
              </a:lnSpc>
              <a:spcBef>
                <a:spcPts val="0"/>
              </a:spcBef>
              <a:spcAft>
                <a:spcPts val="0"/>
              </a:spcAft>
            </a:pPr>
            <a:r>
              <a:rPr sz="919" b="0">
                <a:solidFill>
                  <a:srgbClr val="2C2C2C"/>
                </a:solidFill>
                <a:latin typeface="Noto Sans CJK KR Medium"/>
              </a:rPr>
              <a:t>작가</a:t>
            </a:r>
          </a:p>
          <a:p>
            <a:pPr algn="ctr">
              <a:lnSpc>
                <a:spcPct val="113000"/>
              </a:lnSpc>
              <a:spcBef>
                <a:spcPts val="0"/>
              </a:spcBef>
              <a:spcAft>
                <a:spcPts val="0"/>
              </a:spcAft>
            </a:pPr>
            <a:r>
              <a:rPr sz="919" b="0">
                <a:solidFill>
                  <a:srgbClr val="2C2C2C"/>
                </a:solidFill>
                <a:latin typeface="Noto Sans CJK KR Medium"/>
              </a:rPr>
              <a:t>작품 제안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176272" y="4599432"/>
            <a:ext cx="118872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787878"/>
                </a:solidFill>
                <a:latin typeface="Noto Sans CJK KR Light"/>
              </a:rPr>
              <a:t>검토 · 확인 · 기록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602736" y="2852928"/>
            <a:ext cx="118872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40" b="0">
                <a:solidFill>
                  <a:srgbClr val="3159C8"/>
                </a:solidFill>
                <a:latin typeface="Noto Sans CJK KR Black"/>
              </a:rPr>
              <a:t>03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160520" y="3182112"/>
            <a:ext cx="73152" cy="73152"/>
          </a:xfrm>
          <a:prstGeom prst="rect">
            <a:avLst/>
          </a:prstGeom>
          <a:solidFill>
            <a:srgbClr val="3159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3602736" y="3547872"/>
            <a:ext cx="1188720" cy="7315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3000"/>
              </a:lnSpc>
              <a:spcBef>
                <a:spcPts val="0"/>
              </a:spcBef>
              <a:spcAft>
                <a:spcPts val="0"/>
              </a:spcAft>
            </a:pPr>
            <a:r>
              <a:rPr sz="919" b="0">
                <a:solidFill>
                  <a:srgbClr val="2C2C2C"/>
                </a:solidFill>
                <a:latin typeface="Noto Sans CJK KR Medium"/>
              </a:rPr>
              <a:t>3D 모델링</a:t>
            </a:r>
          </a:p>
          <a:p>
            <a:pPr algn="ctr">
              <a:lnSpc>
                <a:spcPct val="113000"/>
              </a:lnSpc>
              <a:spcBef>
                <a:spcPts val="0"/>
              </a:spcBef>
              <a:spcAft>
                <a:spcPts val="0"/>
              </a:spcAft>
            </a:pPr>
            <a:r>
              <a:rPr sz="919" b="0">
                <a:solidFill>
                  <a:srgbClr val="2C2C2C"/>
                </a:solidFill>
                <a:latin typeface="Noto Sans CJK KR Medium"/>
              </a:rPr>
              <a:t>가상 배치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602736" y="4599432"/>
            <a:ext cx="118872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787878"/>
                </a:solidFill>
                <a:latin typeface="Noto Sans CJK KR Light"/>
              </a:rPr>
              <a:t>검토 · 확인 · 기록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0" y="2852928"/>
            <a:ext cx="118872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40" b="0">
                <a:solidFill>
                  <a:srgbClr val="3159C8"/>
                </a:solidFill>
                <a:latin typeface="Noto Sans CJK KR Black"/>
              </a:rPr>
              <a:t>04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586984" y="3182112"/>
            <a:ext cx="73152" cy="73152"/>
          </a:xfrm>
          <a:prstGeom prst="rect">
            <a:avLst/>
          </a:prstGeom>
          <a:solidFill>
            <a:srgbClr val="3159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5029200" y="3547872"/>
            <a:ext cx="1188720" cy="7315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3000"/>
              </a:lnSpc>
              <a:spcBef>
                <a:spcPts val="0"/>
              </a:spcBef>
              <a:spcAft>
                <a:spcPts val="0"/>
              </a:spcAft>
            </a:pPr>
            <a:r>
              <a:rPr sz="919" b="0">
                <a:solidFill>
                  <a:srgbClr val="2C2C2C"/>
                </a:solidFill>
                <a:latin typeface="Noto Sans CJK KR Medium"/>
              </a:rPr>
              <a:t>심의도서</a:t>
            </a:r>
          </a:p>
          <a:p>
            <a:pPr algn="ctr">
              <a:lnSpc>
                <a:spcPct val="113000"/>
              </a:lnSpc>
              <a:spcBef>
                <a:spcPts val="0"/>
              </a:spcBef>
              <a:spcAft>
                <a:spcPts val="0"/>
              </a:spcAft>
            </a:pPr>
            <a:r>
              <a:rPr sz="919" b="0">
                <a:solidFill>
                  <a:srgbClr val="2C2C2C"/>
                </a:solidFill>
                <a:latin typeface="Noto Sans CJK KR Medium"/>
              </a:rPr>
              <a:t>행정 서류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029200" y="4599432"/>
            <a:ext cx="118872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787878"/>
                </a:solidFill>
                <a:latin typeface="Noto Sans CJK KR Light"/>
              </a:rPr>
              <a:t>검토 · 확인 · 기록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55664" y="2852928"/>
            <a:ext cx="118872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40" b="0">
                <a:solidFill>
                  <a:srgbClr val="3159C8"/>
                </a:solidFill>
                <a:latin typeface="Noto Sans CJK KR Black"/>
              </a:rPr>
              <a:t>05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013448" y="3182112"/>
            <a:ext cx="73152" cy="73152"/>
          </a:xfrm>
          <a:prstGeom prst="rect">
            <a:avLst/>
          </a:prstGeom>
          <a:solidFill>
            <a:srgbClr val="3159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55664" y="3547872"/>
            <a:ext cx="1188720" cy="7315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3000"/>
              </a:lnSpc>
              <a:spcBef>
                <a:spcPts val="0"/>
              </a:spcBef>
              <a:spcAft>
                <a:spcPts val="0"/>
              </a:spcAft>
            </a:pPr>
            <a:r>
              <a:rPr sz="919" b="0">
                <a:solidFill>
                  <a:srgbClr val="2C2C2C"/>
                </a:solidFill>
                <a:latin typeface="Noto Sans CJK KR Medium"/>
              </a:rPr>
              <a:t>제작 설계</a:t>
            </a:r>
          </a:p>
          <a:p>
            <a:pPr algn="ctr">
              <a:lnSpc>
                <a:spcPct val="113000"/>
              </a:lnSpc>
              <a:spcBef>
                <a:spcPts val="0"/>
              </a:spcBef>
              <a:spcAft>
                <a:spcPts val="0"/>
              </a:spcAft>
            </a:pPr>
            <a:r>
              <a:rPr sz="919" b="0">
                <a:solidFill>
                  <a:srgbClr val="2C2C2C"/>
                </a:solidFill>
                <a:latin typeface="Noto Sans CJK KR Medium"/>
              </a:rPr>
              <a:t>품질 관리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55664" y="4599432"/>
            <a:ext cx="118872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787878"/>
                </a:solidFill>
                <a:latin typeface="Noto Sans CJK KR Light"/>
              </a:rPr>
              <a:t>검토 · 확인 · 기록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882128" y="2852928"/>
            <a:ext cx="118872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40" b="0">
                <a:solidFill>
                  <a:srgbClr val="3159C8"/>
                </a:solidFill>
                <a:latin typeface="Noto Sans CJK KR Black"/>
              </a:rPr>
              <a:t>06</a:t>
            </a:r>
          </a:p>
        </p:txBody>
      </p:sp>
      <p:sp>
        <p:nvSpPr>
          <p:cNvPr id="29" name="Rectangle 28"/>
          <p:cNvSpPr/>
          <p:nvPr/>
        </p:nvSpPr>
        <p:spPr>
          <a:xfrm>
            <a:off x="8439912" y="3182112"/>
            <a:ext cx="73152" cy="73152"/>
          </a:xfrm>
          <a:prstGeom prst="rect">
            <a:avLst/>
          </a:prstGeom>
          <a:solidFill>
            <a:srgbClr val="3159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7882128" y="3547872"/>
            <a:ext cx="1188720" cy="7315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3000"/>
              </a:lnSpc>
              <a:spcBef>
                <a:spcPts val="0"/>
              </a:spcBef>
              <a:spcAft>
                <a:spcPts val="0"/>
              </a:spcAft>
            </a:pPr>
            <a:r>
              <a:rPr sz="919" b="0">
                <a:solidFill>
                  <a:srgbClr val="2C2C2C"/>
                </a:solidFill>
                <a:latin typeface="Noto Sans CJK KR Medium"/>
              </a:rPr>
              <a:t>운송</a:t>
            </a:r>
          </a:p>
          <a:p>
            <a:pPr algn="ctr">
              <a:lnSpc>
                <a:spcPct val="113000"/>
              </a:lnSpc>
              <a:spcBef>
                <a:spcPts val="0"/>
              </a:spcBef>
              <a:spcAft>
                <a:spcPts val="0"/>
              </a:spcAft>
            </a:pPr>
            <a:r>
              <a:rPr sz="919" b="0">
                <a:solidFill>
                  <a:srgbClr val="2C2C2C"/>
                </a:solidFill>
                <a:latin typeface="Noto Sans CJK KR Medium"/>
              </a:rPr>
              <a:t>안전 설치</a:t>
            </a:r>
          </a:p>
          <a:p>
            <a:pPr algn="ctr">
              <a:lnSpc>
                <a:spcPct val="113000"/>
              </a:lnSpc>
              <a:spcBef>
                <a:spcPts val="0"/>
              </a:spcBef>
              <a:spcAft>
                <a:spcPts val="0"/>
              </a:spcAft>
            </a:pPr>
            <a:r>
              <a:rPr sz="919" b="0">
                <a:solidFill>
                  <a:srgbClr val="2C2C2C"/>
                </a:solidFill>
                <a:latin typeface="Noto Sans CJK KR Medium"/>
              </a:rPr>
              <a:t>유지보존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882128" y="4599432"/>
            <a:ext cx="118872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787878"/>
                </a:solidFill>
                <a:latin typeface="Noto Sans CJK KR Light"/>
              </a:rPr>
              <a:t>검토 · 확인 · 기록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4F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942832" y="6569964"/>
            <a:ext cx="32004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60" b="0">
                <a:solidFill>
                  <a:srgbClr val="787878"/>
                </a:solidFill>
                <a:latin typeface="Noto Sans CJK KR"/>
              </a:rPr>
              <a:t>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9048" y="1350568"/>
            <a:ext cx="987552" cy="6949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900" b="0">
                <a:solidFill>
                  <a:srgbClr val="2C2C2C"/>
                </a:solidFill>
                <a:latin typeface="Noto Sans CJK KR Black"/>
              </a:rPr>
              <a:t>06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96542" y="1278331"/>
            <a:ext cx="4480560" cy="28346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40" b="0">
                <a:solidFill>
                  <a:srgbClr val="787878"/>
                </a:solidFill>
                <a:latin typeface="Noto Sans CJK KR Light"/>
              </a:rPr>
              <a:t>제안과 현장의 차이를 줄이는 문서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96542" y="1497787"/>
            <a:ext cx="7223760" cy="58521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180" b="0">
                <a:solidFill>
                  <a:srgbClr val="2C2C2C"/>
                </a:solidFill>
                <a:latin typeface="Noto Sans CJK KR Black"/>
              </a:rPr>
              <a:t>심의도서와 행정 지원</a:t>
            </a:r>
          </a:p>
        </p:txBody>
      </p:sp>
      <p:sp>
        <p:nvSpPr>
          <p:cNvPr id="6" name="Rectangle 5"/>
          <p:cNvSpPr/>
          <p:nvPr/>
        </p:nvSpPr>
        <p:spPr>
          <a:xfrm>
            <a:off x="1084478" y="1689811"/>
            <a:ext cx="607161" cy="15544"/>
          </a:xfrm>
          <a:prstGeom prst="rect">
            <a:avLst/>
          </a:prstGeom>
          <a:solidFill>
            <a:srgbClr val="3159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18388" y="2432304"/>
            <a:ext cx="8183879" cy="4389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10" b="0">
                <a:solidFill>
                  <a:srgbClr val="787878"/>
                </a:solidFill>
                <a:latin typeface="Noto Sans CJK KR Light"/>
              </a:rPr>
              <a:t>행정 검토와 제작 가능성을 같은 시점에 확인합니다.</a:t>
            </a:r>
          </a:p>
        </p:txBody>
      </p:sp>
      <p:pic>
        <p:nvPicPr>
          <p:cNvPr id="8" name="Picture 7" descr="image.jpg"/>
          <p:cNvPicPr>
            <a:picLocks noChangeAspect="1"/>
          </p:cNvPicPr>
          <p:nvPr/>
        </p:nvPicPr>
        <p:blipFill>
          <a:blip r:embed="rId2"/>
          <a:srcRect l="14877" r="14877"/>
          <a:stretch>
            <a:fillRect/>
          </a:stretch>
        </p:blipFill>
        <p:spPr>
          <a:xfrm>
            <a:off x="6236208" y="2423160"/>
            <a:ext cx="2944368" cy="296265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22960" y="2980944"/>
            <a:ext cx="438912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60" b="0">
                <a:solidFill>
                  <a:srgbClr val="3159C8"/>
                </a:solidFill>
                <a:latin typeface="Noto Sans CJK KR Black"/>
              </a:rPr>
              <a:t>01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25880" y="2962656"/>
            <a:ext cx="123444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40" b="0">
                <a:solidFill>
                  <a:srgbClr val="2C2C2C"/>
                </a:solidFill>
                <a:latin typeface="Noto Sans CJK KR Medium"/>
              </a:rPr>
              <a:t>사전 계획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615184" y="2971800"/>
            <a:ext cx="306324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50" b="0">
                <a:solidFill>
                  <a:srgbClr val="787878"/>
                </a:solidFill>
                <a:latin typeface="Noto Sans CJK KR Light"/>
              </a:rPr>
              <a:t>작가와 작품 선정, 설치 예산, 일정과 공모 여부를 먼저 검토합니다.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22960" y="3575303"/>
            <a:ext cx="4919472" cy="9144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22960" y="3822191"/>
            <a:ext cx="438912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60" b="0">
                <a:solidFill>
                  <a:srgbClr val="3159C8"/>
                </a:solidFill>
                <a:latin typeface="Noto Sans CJK KR Black"/>
              </a:rPr>
              <a:t>02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325880" y="3803904"/>
            <a:ext cx="123444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40" b="0">
                <a:solidFill>
                  <a:srgbClr val="2C2C2C"/>
                </a:solidFill>
                <a:latin typeface="Noto Sans CJK KR Medium"/>
              </a:rPr>
              <a:t>심의 자료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615184" y="3813048"/>
            <a:ext cx="306324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50" b="0">
                <a:solidFill>
                  <a:srgbClr val="787878"/>
                </a:solidFill>
                <a:latin typeface="Noto Sans CJK KR Light"/>
              </a:rPr>
              <a:t>설치계획, 비용 산출, 작가 경력, 유지보존, 계약과 심의도서를 준비합니다.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22960" y="4416552"/>
            <a:ext cx="4919472" cy="9144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22960" y="4663440"/>
            <a:ext cx="438912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60" b="0">
                <a:solidFill>
                  <a:srgbClr val="3159C8"/>
                </a:solidFill>
                <a:latin typeface="Noto Sans CJK KR Black"/>
              </a:rPr>
              <a:t>03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25880" y="4645152"/>
            <a:ext cx="123444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40" b="0">
                <a:solidFill>
                  <a:srgbClr val="2C2C2C"/>
                </a:solidFill>
                <a:latin typeface="Noto Sans CJK KR Medium"/>
              </a:rPr>
              <a:t>제작 가능성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615184" y="4654296"/>
            <a:ext cx="306324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50" b="0">
                <a:solidFill>
                  <a:srgbClr val="787878"/>
                </a:solidFill>
                <a:latin typeface="Noto Sans CJK KR Light"/>
              </a:rPr>
              <a:t>3D 시안과 구조, 재료, 시공 방식을 함께 검토해 제안과 현장의 차이를 줄입니다.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22960" y="5257800"/>
            <a:ext cx="4919472" cy="9144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테마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</TotalTime>
  <Words>664</Words>
  <Application>Microsoft Office PowerPoint</Application>
  <PresentationFormat>A4 용지(210x297mm)</PresentationFormat>
  <Paragraphs>180</Paragraphs>
  <Slides>23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23</vt:i4>
      </vt:variant>
    </vt:vector>
  </HeadingPairs>
  <TitlesOfParts>
    <vt:vector size="38" baseType="lpstr">
      <vt:lpstr>Noto Sans CJK KR Bold</vt:lpstr>
      <vt:lpstr>Noto Sans CJK KR DemiLight</vt:lpstr>
      <vt:lpstr>Noto Sans CJK KR Light</vt:lpstr>
      <vt:lpstr>Noto Sans CJK KR Medium</vt:lpstr>
      <vt:lpstr>Noto Sans KR</vt:lpstr>
      <vt:lpstr>Noto Sans KR Medium</vt:lpstr>
      <vt:lpstr>Pretendard</vt:lpstr>
      <vt:lpstr>Pretendard ExtraBold</vt:lpstr>
      <vt:lpstr>Pretendard Light</vt:lpstr>
      <vt:lpstr>Pretendard Medium</vt:lpstr>
      <vt:lpstr>Pretendard SemiBold</vt:lpstr>
      <vt:lpstr>Aptos</vt:lpstr>
      <vt:lpstr>Aptos Display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공감디자인 회사소개서 2026 · 공공미술</dc:title>
  <dc:creator>공감디자인 · 박성하</dc:creator>
  <cp:lastModifiedBy>1229</cp:lastModifiedBy>
  <cp:revision>9</cp:revision>
  <dcterms:created xsi:type="dcterms:W3CDTF">2024-04-01T02:24:50Z</dcterms:created>
  <dcterms:modified xsi:type="dcterms:W3CDTF">2025-02-26T07:47:13Z</dcterms:modified>
</cp:coreProperties>
</file>