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257" r:id="rId2"/>
    <p:sldId id="258" r:id="rId3"/>
    <p:sldId id="259" r:id="rId4"/>
    <p:sldId id="317" r:id="rId5"/>
    <p:sldId id="260" r:id="rId6"/>
    <p:sldId id="340" r:id="rId7"/>
    <p:sldId id="261" r:id="rId8"/>
    <p:sldId id="263" r:id="rId9"/>
    <p:sldId id="342" r:id="rId10"/>
    <p:sldId id="262" r:id="rId11"/>
    <p:sldId id="343" r:id="rId12"/>
    <p:sldId id="341" r:id="rId13"/>
    <p:sldId id="344" r:id="rId14"/>
    <p:sldId id="345" r:id="rId15"/>
    <p:sldId id="265" r:id="rId16"/>
    <p:sldId id="318" r:id="rId17"/>
    <p:sldId id="266" r:id="rId18"/>
    <p:sldId id="316" r:id="rId19"/>
    <p:sldId id="267" r:id="rId20"/>
    <p:sldId id="319" r:id="rId21"/>
    <p:sldId id="269" r:id="rId22"/>
    <p:sldId id="271" r:id="rId23"/>
    <p:sldId id="272" r:id="rId24"/>
    <p:sldId id="273" r:id="rId25"/>
    <p:sldId id="275" r:id="rId26"/>
    <p:sldId id="276" r:id="rId27"/>
    <p:sldId id="321" r:id="rId28"/>
    <p:sldId id="274" r:id="rId29"/>
    <p:sldId id="335" r:id="rId30"/>
    <p:sldId id="320" r:id="rId31"/>
    <p:sldId id="323" r:id="rId32"/>
    <p:sldId id="324" r:id="rId33"/>
    <p:sldId id="325" r:id="rId34"/>
    <p:sldId id="326" r:id="rId35"/>
    <p:sldId id="300" r:id="rId36"/>
    <p:sldId id="327" r:id="rId37"/>
    <p:sldId id="279" r:id="rId38"/>
    <p:sldId id="280" r:id="rId39"/>
    <p:sldId id="339" r:id="rId40"/>
    <p:sldId id="328" r:id="rId41"/>
    <p:sldId id="302" r:id="rId42"/>
    <p:sldId id="303" r:id="rId43"/>
    <p:sldId id="304" r:id="rId44"/>
    <p:sldId id="305" r:id="rId45"/>
    <p:sldId id="306" r:id="rId46"/>
    <p:sldId id="336" r:id="rId47"/>
    <p:sldId id="329" r:id="rId48"/>
    <p:sldId id="330" r:id="rId49"/>
    <p:sldId id="296" r:id="rId50"/>
    <p:sldId id="297" r:id="rId51"/>
    <p:sldId id="298" r:id="rId52"/>
    <p:sldId id="299" r:id="rId53"/>
    <p:sldId id="337" r:id="rId54"/>
    <p:sldId id="331" r:id="rId55"/>
    <p:sldId id="284" r:id="rId56"/>
    <p:sldId id="287" r:id="rId57"/>
    <p:sldId id="285" r:id="rId58"/>
    <p:sldId id="286" r:id="rId59"/>
    <p:sldId id="288" r:id="rId60"/>
    <p:sldId id="289" r:id="rId61"/>
    <p:sldId id="290" r:id="rId62"/>
    <p:sldId id="291" r:id="rId63"/>
    <p:sldId id="292" r:id="rId64"/>
    <p:sldId id="293" r:id="rId65"/>
    <p:sldId id="338" r:id="rId66"/>
    <p:sldId id="332" r:id="rId67"/>
    <p:sldId id="301" r:id="rId68"/>
    <p:sldId id="307" r:id="rId69"/>
    <p:sldId id="334" r:id="rId70"/>
    <p:sldId id="310" r:id="rId71"/>
    <p:sldId id="315" r:id="rId7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62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88346-2AD5-4935-A110-299CAD62F9AA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15518-F50D-4A41-A9DF-B5DBDFD596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3932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>
          <a:extLst>
            <a:ext uri="{FF2B5EF4-FFF2-40B4-BE49-F238E27FC236}">
              <a16:creationId xmlns:a16="http://schemas.microsoft.com/office/drawing/2014/main" id="{EA5C4184-81C7-005B-A9B3-812D9F286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:notes">
            <a:extLst>
              <a:ext uri="{FF2B5EF4-FFF2-40B4-BE49-F238E27FC236}">
                <a16:creationId xmlns:a16="http://schemas.microsoft.com/office/drawing/2014/main" id="{A139387F-10A0-6D69-EDB3-7DAFA7AB9F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8:notes">
            <a:extLst>
              <a:ext uri="{FF2B5EF4-FFF2-40B4-BE49-F238E27FC236}">
                <a16:creationId xmlns:a16="http://schemas.microsoft.com/office/drawing/2014/main" id="{31EC951F-2020-EA14-52B4-089EC115C4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23881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54004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22316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06614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>
          <a:extLst>
            <a:ext uri="{FF2B5EF4-FFF2-40B4-BE49-F238E27FC236}">
              <a16:creationId xmlns:a16="http://schemas.microsoft.com/office/drawing/2014/main" id="{C961C53C-E96B-96A7-C466-ABD4B5592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:notes">
            <a:extLst>
              <a:ext uri="{FF2B5EF4-FFF2-40B4-BE49-F238E27FC236}">
                <a16:creationId xmlns:a16="http://schemas.microsoft.com/office/drawing/2014/main" id="{DBF1DED8-B62F-16D5-FC52-192F4F9D45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8:notes">
            <a:extLst>
              <a:ext uri="{FF2B5EF4-FFF2-40B4-BE49-F238E27FC236}">
                <a16:creationId xmlns:a16="http://schemas.microsoft.com/office/drawing/2014/main" id="{8F36B41E-DF88-BE98-9B1E-5A3A7A6D04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94455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92530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75671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64331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75766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73302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>
          <a:extLst>
            <a:ext uri="{FF2B5EF4-FFF2-40B4-BE49-F238E27FC236}">
              <a16:creationId xmlns:a16="http://schemas.microsoft.com/office/drawing/2014/main" id="{56189EC4-93B2-4437-55EB-49E97230B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:notes">
            <a:extLst>
              <a:ext uri="{FF2B5EF4-FFF2-40B4-BE49-F238E27FC236}">
                <a16:creationId xmlns:a16="http://schemas.microsoft.com/office/drawing/2014/main" id="{962911FC-3CD8-1DD6-BC03-6AB69AADE0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8:notes">
            <a:extLst>
              <a:ext uri="{FF2B5EF4-FFF2-40B4-BE49-F238E27FC236}">
                <a16:creationId xmlns:a16="http://schemas.microsoft.com/office/drawing/2014/main" id="{F339A389-287D-F964-8249-89A9297487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19728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976259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828945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149550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10411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>
          <a:extLst>
            <a:ext uri="{FF2B5EF4-FFF2-40B4-BE49-F238E27FC236}">
              <a16:creationId xmlns:a16="http://schemas.microsoft.com/office/drawing/2014/main" id="{4E5C25EE-CA7F-F3CF-4658-34BD4F303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:notes">
            <a:extLst>
              <a:ext uri="{FF2B5EF4-FFF2-40B4-BE49-F238E27FC236}">
                <a16:creationId xmlns:a16="http://schemas.microsoft.com/office/drawing/2014/main" id="{FC44B248-551A-D090-842A-F56DCE94CF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8:notes">
            <a:extLst>
              <a:ext uri="{FF2B5EF4-FFF2-40B4-BE49-F238E27FC236}">
                <a16:creationId xmlns:a16="http://schemas.microsoft.com/office/drawing/2014/main" id="{D85E171A-3019-5402-68E4-5DD415AB0F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39336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854474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38356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356413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5574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219336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859594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598630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342116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867126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530574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>
          <a:extLst>
            <a:ext uri="{FF2B5EF4-FFF2-40B4-BE49-F238E27FC236}">
              <a16:creationId xmlns:a16="http://schemas.microsoft.com/office/drawing/2014/main" id="{980C9328-F662-A31A-D7CF-A1AADB86F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:notes">
            <a:extLst>
              <a:ext uri="{FF2B5EF4-FFF2-40B4-BE49-F238E27FC236}">
                <a16:creationId xmlns:a16="http://schemas.microsoft.com/office/drawing/2014/main" id="{691DAA8D-4F00-C78B-25CA-AEE3D66992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8:notes">
            <a:extLst>
              <a:ext uri="{FF2B5EF4-FFF2-40B4-BE49-F238E27FC236}">
                <a16:creationId xmlns:a16="http://schemas.microsoft.com/office/drawing/2014/main" id="{8E8E8934-33CC-A76F-8AB4-9A04F37CF7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663211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4FBF46-F3E9-4E95-A1AD-405C682F39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D9135C9-3B34-E265-D958-3E38B6199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31649D-3BE4-4332-AFBB-324EF4BF5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101E-C65E-48AB-82E3-67494A83E635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D10EFF-51F7-574B-1580-4DE0A6F03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1918800-1511-B23A-580A-B7D5046B2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6478-ECE3-43A7-9F6C-C14FA5B93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25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3F7751-3B29-4572-3711-69E2BED3E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251933-AF7A-0014-4E86-5066F7A74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5E40612-467E-94F2-D5D5-4E676120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101E-C65E-48AB-82E3-67494A83E635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A82E7E-44C6-1A80-0D5F-3A546617D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B5C3E2A-D87D-F1FB-A0AD-C146B2882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6478-ECE3-43A7-9F6C-C14FA5B93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0806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C99D838-4C97-C84D-D96C-D5EB4332D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775BBA8-1586-FD02-62D6-7A00FACA6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79A2A03-325A-7E95-9357-AD9EFDDB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101E-C65E-48AB-82E3-67494A83E635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CC46463-D2F7-A29C-95AA-14F8CB4C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873BC1-3607-4AD1-B9DF-CF96936B2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6478-ECE3-43A7-9F6C-C14FA5B93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63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339C97-3B7B-A21D-3E25-59D918478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C8AEC53-3EB6-19BF-107A-149088D539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A090504-BB66-831E-0AEB-C1B1C264F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F6A3638-F5C7-2D40-310B-DBE9F3E0A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101E-C65E-48AB-82E3-67494A83E635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C546A93-59F5-8AAE-4E40-891F601EA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FA0467D-D88A-EF1F-61C6-47066C7A2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6478-ECE3-43A7-9F6C-C14FA5B93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984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295FD8-DCB4-F217-1163-87D0E51E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3E33EC9-4451-7084-743D-02B23DBA9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FF4C3EE-F253-B89D-030D-5DA69239F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2FCA8F6-7EE0-336F-EF0B-F46EA31CC6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5B77B0E-07B5-0759-0889-EF1DD749E3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4992E64-232C-881A-0F92-8268E6130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101E-C65E-48AB-82E3-67494A83E635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AC9F5CA-9EAC-ED6E-3338-B563970C1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9145B1B-8743-E2E4-7C81-5D256AC49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6478-ECE3-43A7-9F6C-C14FA5B93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2963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17B01F-0DD2-3380-BBFB-76EB97D5A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569F2AB-B25E-FCE1-260F-B6597E109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101E-C65E-48AB-82E3-67494A83E635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956DFE0-C71E-CF69-80E4-D077CA5F4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1941A96-519F-C58D-688E-D939308A9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6478-ECE3-43A7-9F6C-C14FA5B93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8629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DBB7872-ED41-E9D6-9863-F72071457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101E-C65E-48AB-82E3-67494A83E635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780CF30-38EC-FAD6-E403-2FBB0C956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FB5851F-0ACF-7280-568A-66FE208FB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6478-ECE3-43A7-9F6C-C14FA5B93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1640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D5DA69-742B-7FD8-C415-816BC5D98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BC6F2-9613-6989-7331-C3B3930C0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6D8C077-E036-C2E7-E5C5-3794F8AE12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AE0BC69-BE9B-414F-8E67-38FEF963F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101E-C65E-48AB-82E3-67494A83E635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4FF312-8381-CF09-75CC-73BC0DB93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3186201-E9DB-F1FD-3F92-588727FE9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6478-ECE3-43A7-9F6C-C14FA5B93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97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8F25C1-CECA-544A-4E45-AE648D100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803D32C-9934-6D47-79F4-4C0B67626D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1E9552C-4B09-7209-0A24-C376D24E1A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23DADB8-3D51-4270-1C77-161BCDA04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101E-C65E-48AB-82E3-67494A83E635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4817EF2-DD94-1CED-C8D6-F1317F0F0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9742109-015C-FBDC-62B2-F652543C2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6478-ECE3-43A7-9F6C-C14FA5B93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0815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DB9124-42AB-0D25-6482-00823C342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F05700C-DA3F-232C-3EC5-74EFC73DF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9553636-F48B-B440-AAB4-F260A44CD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101E-C65E-48AB-82E3-67494A83E635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CFA83F9-61BC-F1B7-C93A-E6DB8FF80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5CADCF0-292F-4947-F630-91E227512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6478-ECE3-43A7-9F6C-C14FA5B93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451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8E7304A-8F85-463D-0520-C945A91B0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59BD2DA-BEE1-0E26-3D09-398F95C821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23BA13-BE63-85B8-D2C7-28E359659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1101E-C65E-48AB-82E3-67494A83E635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B035E6D-8B80-C53E-1B37-37F22AC92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33C306-E1DE-08E3-D519-5EBFADEF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76478-ECE3-43A7-9F6C-C14FA5B93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619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FF8A520-EC79-C7C4-19AC-FFB5A17F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2857E2D-4C0C-294E-1215-1667B608D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B500CCE-D250-113D-1184-7DDD87B112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11101E-C65E-48AB-82E3-67494A83E635}" type="datetimeFigureOut">
              <a:rPr lang="ko-KR" altLang="en-US" smtClean="0"/>
              <a:t>2025-11-03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122A95-6C91-F204-7B56-346D21E28B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FCC0284-26A3-1C08-51C5-5641C79D49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C76478-ECE3-43A7-9F6C-C14FA5B93E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188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1BAZf3PsjWA?feature=oembed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_gGl3LJ7vHc?feature=oemb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Ti7wttzegFU?feature=oembed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61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8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9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/>
        </p:nvSpPr>
        <p:spPr>
          <a:xfrm>
            <a:off x="1" y="2751892"/>
            <a:ext cx="121920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 err="1">
                <a:solidFill>
                  <a:srgbClr val="00508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Capcup</a:t>
            </a:r>
            <a:r>
              <a:rPr lang="en-US" sz="4400" b="1" i="0" u="none" strike="noStrike" cap="none" dirty="0">
                <a:solidFill>
                  <a:srgbClr val="00508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</a:t>
            </a:r>
            <a:r>
              <a:rPr lang="ko-KR" altLang="en-US" sz="4400" b="1" i="0" u="none" strike="noStrike" cap="none" dirty="0">
                <a:solidFill>
                  <a:srgbClr val="005088"/>
                </a:solidFill>
                <a:latin typeface="Noto Sans" panose="020B0502040504020204" pitchFamily="34" charset="0"/>
                <a:ea typeface="+mj-ea"/>
                <a:cs typeface="Noto Sans" panose="020B0502040504020204" pitchFamily="34" charset="0"/>
                <a:sym typeface="Poppins"/>
              </a:rPr>
              <a:t>활용한 </a:t>
            </a:r>
            <a:r>
              <a:rPr lang="en-US" sz="4400" b="1" i="0" u="none" strike="noStrike" cap="none" dirty="0" err="1">
                <a:solidFill>
                  <a:srgbClr val="00508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생성형</a:t>
            </a:r>
            <a:r>
              <a:rPr lang="en-US" sz="4400" b="1" i="0" u="none" strike="noStrike" cap="none" dirty="0">
                <a:solidFill>
                  <a:srgbClr val="00508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AI </a:t>
            </a:r>
            <a:r>
              <a:rPr lang="en-US" sz="4400" b="1" i="0" u="none" strike="noStrike" cap="none" dirty="0" err="1">
                <a:solidFill>
                  <a:srgbClr val="00508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동영상</a:t>
            </a:r>
            <a:r>
              <a:rPr lang="en-US" sz="4400" b="1" i="0" u="none" strike="noStrike" cap="none" dirty="0">
                <a:solidFill>
                  <a:srgbClr val="00508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 </a:t>
            </a:r>
            <a:r>
              <a:rPr lang="en-US" sz="4400" b="1" i="0" u="none" strike="noStrike" cap="none" dirty="0" err="1">
                <a:solidFill>
                  <a:srgbClr val="00508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Poppins"/>
              </a:rPr>
              <a:t>편집</a:t>
            </a:r>
            <a:endParaRPr sz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349400" y="3695125"/>
            <a:ext cx="7493198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AI 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에디톨로지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(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Editology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) 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관점으로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본 </a:t>
            </a:r>
            <a:r>
              <a:rPr lang="ko-KR" alt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생성형 인공지능 결과물 편집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950" y="4576686"/>
            <a:ext cx="9944100" cy="1041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/>
          <p:nvPr/>
        </p:nvSpPr>
        <p:spPr>
          <a:xfrm>
            <a:off x="571500" y="3153667"/>
            <a:ext cx="11049000" cy="38100"/>
          </a:xfrm>
          <a:prstGeom prst="roundRect">
            <a:avLst>
              <a:gd name="adj" fmla="val 16667"/>
            </a:avLst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1362075" y="5146251"/>
            <a:ext cx="9515475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학습</a:t>
            </a:r>
            <a:r>
              <a:rPr lang="en-US" sz="1350" b="1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350" b="1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목표</a:t>
            </a:r>
            <a:r>
              <a:rPr lang="en-US" sz="1350" b="1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: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"AI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클립이라는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재료'를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편집'하여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자신만의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맥락'과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의미'를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창조한다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."</a:t>
            </a:r>
            <a:endParaRPr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488632" y="3410842"/>
            <a:ext cx="348043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[</a:t>
            </a:r>
            <a:r>
              <a:rPr lang="en-US" sz="18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이론</a:t>
            </a:r>
            <a:r>
              <a:rPr lang="en-US" sz="18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: 50분]</a:t>
            </a:r>
            <a:endParaRPr dirty="0"/>
          </a:p>
        </p:txBody>
      </p:sp>
      <p:sp>
        <p:nvSpPr>
          <p:cNvPr id="110" name="Google Shape;110;p15"/>
          <p:cNvSpPr txBox="1"/>
          <p:nvPr/>
        </p:nvSpPr>
        <p:spPr>
          <a:xfrm>
            <a:off x="899746" y="4764284"/>
            <a:ext cx="331470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왜 '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편집'인가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? (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에디톨로지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,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쿨레쇼프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)</a:t>
            </a:r>
            <a:endParaRPr dirty="0"/>
          </a:p>
        </p:txBody>
      </p:sp>
      <p:sp>
        <p:nvSpPr>
          <p:cNvPr id="111" name="Google Shape;111;p15"/>
          <p:cNvSpPr txBox="1"/>
          <p:nvPr/>
        </p:nvSpPr>
        <p:spPr>
          <a:xfrm>
            <a:off x="4355782" y="2081212"/>
            <a:ext cx="348043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[</a:t>
            </a:r>
            <a:r>
              <a:rPr lang="en-US" sz="18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실습</a:t>
            </a:r>
            <a:r>
              <a:rPr lang="en-US" sz="18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: 130분]</a:t>
            </a:r>
            <a:endParaRPr dirty="0"/>
          </a:p>
        </p:txBody>
      </p:sp>
      <p:sp>
        <p:nvSpPr>
          <p:cNvPr id="112" name="Google Shape;112;p15"/>
          <p:cNvSpPr txBox="1"/>
          <p:nvPr/>
        </p:nvSpPr>
        <p:spPr>
          <a:xfrm>
            <a:off x="4438650" y="2538412"/>
            <a:ext cx="331470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어떻게 '연결'할까? (캡컷, SUNO)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8222932" y="3410842"/>
            <a:ext cx="348043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[</a:t>
            </a:r>
            <a:r>
              <a:rPr lang="en-US" sz="18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정리</a:t>
            </a:r>
            <a:r>
              <a:rPr lang="en-US" sz="18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: 20분]</a:t>
            </a:r>
            <a:endParaRPr dirty="0"/>
          </a:p>
        </p:txBody>
      </p:sp>
      <p:sp>
        <p:nvSpPr>
          <p:cNvPr id="114" name="Google Shape;114;p15"/>
          <p:cNvSpPr txBox="1"/>
          <p:nvPr/>
        </p:nvSpPr>
        <p:spPr>
          <a:xfrm>
            <a:off x="8305800" y="3868042"/>
            <a:ext cx="331470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상영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및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토론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(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의미의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재창조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)</a:t>
            </a:r>
            <a:endParaRPr dirty="0"/>
          </a:p>
        </p:txBody>
      </p:sp>
      <p:sp>
        <p:nvSpPr>
          <p:cNvPr id="115" name="Google Shape;115;p15"/>
          <p:cNvSpPr/>
          <p:nvPr/>
        </p:nvSpPr>
        <p:spPr>
          <a:xfrm>
            <a:off x="2133600" y="307746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050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6000750" y="307746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050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9867900" y="307746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050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오늘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우리는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무엇을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배우나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? (4시간)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 txBox="1"/>
          <p:nvPr/>
        </p:nvSpPr>
        <p:spPr>
          <a:xfrm>
            <a:off x="1187937" y="2280344"/>
            <a:ext cx="9566031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"</a:t>
            </a:r>
            <a:r>
              <a:rPr lang="en-US" sz="480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AI가</a:t>
            </a:r>
            <a:r>
              <a:rPr lang="en-US" sz="4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 ‘</a:t>
            </a:r>
            <a:r>
              <a:rPr lang="en-US" sz="480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생성</a:t>
            </a:r>
            <a:r>
              <a:rPr lang="en-US" sz="4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’ </a:t>
            </a:r>
            <a:r>
              <a:rPr lang="ko-KR" altLang="en-US" sz="4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하는 시대</a:t>
            </a:r>
            <a:r>
              <a:rPr lang="en-US" altLang="ko-KR" sz="4800" b="1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 왜 '</a:t>
            </a:r>
            <a:r>
              <a:rPr lang="en-US" sz="480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편집'이</a:t>
            </a:r>
            <a:r>
              <a:rPr lang="en-US" sz="4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 더 </a:t>
            </a:r>
            <a:r>
              <a:rPr lang="en-US" sz="4800" b="1" i="0" u="none" strike="noStrike" cap="none" dirty="0" err="1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중요해졌는가</a:t>
            </a:r>
            <a:r>
              <a:rPr lang="en-US" sz="4800" b="1" i="0" u="none" strike="noStrike" cap="none" dirty="0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?"</a:t>
            </a:r>
            <a:endParaRPr dirty="0"/>
          </a:p>
        </p:txBody>
      </p:sp>
      <p:sp>
        <p:nvSpPr>
          <p:cNvPr id="126" name="Google Shape;126;p16"/>
          <p:cNvSpPr txBox="1"/>
          <p:nvPr/>
        </p:nvSpPr>
        <p:spPr>
          <a:xfrm>
            <a:off x="1581150" y="2566094"/>
            <a:ext cx="390525" cy="14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 i="0" u="none" strike="noStrike" cap="none">
                <a:solidFill>
                  <a:srgbClr val="C7D2FE"/>
                </a:solidFill>
                <a:latin typeface="Poppins"/>
                <a:ea typeface="Poppins"/>
                <a:cs typeface="Poppins"/>
                <a:sym typeface="Poppins"/>
              </a:rPr>
              <a:t>"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10220325" y="3891860"/>
            <a:ext cx="390525" cy="142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 i="0" u="none" strike="noStrike" cap="none">
                <a:solidFill>
                  <a:srgbClr val="C7D2FE"/>
                </a:solidFill>
                <a:latin typeface="Poppins"/>
                <a:ea typeface="Poppins"/>
                <a:cs typeface="Poppins"/>
                <a:sym typeface="Poppins"/>
              </a:rPr>
              <a:t>"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0;p20">
            <a:extLst>
              <a:ext uri="{FF2B5EF4-FFF2-40B4-BE49-F238E27FC236}">
                <a16:creationId xmlns:a16="http://schemas.microsoft.com/office/drawing/2014/main" id="{1F8F6686-A37A-BFD5-C872-FF2350F576E5}"/>
              </a:ext>
            </a:extLst>
          </p:cNvPr>
          <p:cNvSpPr txBox="1"/>
          <p:nvPr/>
        </p:nvSpPr>
        <p:spPr>
          <a:xfrm>
            <a:off x="396572" y="531743"/>
            <a:ext cx="11601450" cy="5955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4000" b="1" i="0" u="none" strike="noStrike" cap="none" dirty="0" err="1">
                <a:solidFill>
                  <a:srgbClr val="3A627E"/>
                </a:solidFill>
                <a:latin typeface="+mn-ea"/>
                <a:cs typeface="Poppins"/>
                <a:sym typeface="Poppins"/>
              </a:rPr>
              <a:t>전달력</a:t>
            </a:r>
            <a:r>
              <a:rPr lang="ko-KR" altLang="en-US" sz="4000" b="1" i="0" u="none" strike="noStrike" cap="none" dirty="0">
                <a:solidFill>
                  <a:srgbClr val="3A627E"/>
                </a:solidFill>
                <a:latin typeface="+mn-ea"/>
                <a:cs typeface="Poppins"/>
                <a:sym typeface="Poppins"/>
              </a:rPr>
              <a:t> 강화</a:t>
            </a:r>
            <a:endParaRPr lang="en-US" altLang="ko-KR" sz="4000" b="1" i="0" u="none" strike="noStrike" cap="none" dirty="0">
              <a:solidFill>
                <a:srgbClr val="3A627E"/>
              </a:solidFill>
              <a:latin typeface="+mn-ea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4000" b="1" dirty="0">
                <a:solidFill>
                  <a:srgbClr val="3A627E"/>
                </a:solidFill>
                <a:latin typeface="+mn-ea"/>
                <a:cs typeface="Poppins"/>
                <a:sym typeface="Poppins"/>
              </a:rPr>
              <a:t>전문성 향상</a:t>
            </a:r>
            <a:endParaRPr lang="en-US" altLang="ko-KR" sz="4000" b="1" dirty="0">
              <a:solidFill>
                <a:srgbClr val="3A627E"/>
              </a:solidFill>
              <a:latin typeface="+mn-ea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4000" b="1" dirty="0">
                <a:solidFill>
                  <a:srgbClr val="3A627E"/>
                </a:solidFill>
                <a:latin typeface="+mn-ea"/>
              </a:rPr>
              <a:t>시청자 흥미 유발</a:t>
            </a:r>
            <a:endParaRPr lang="en-US" altLang="ko-KR" sz="4000" b="1" dirty="0">
              <a:solidFill>
                <a:srgbClr val="3A627E"/>
              </a:solidFill>
              <a:latin typeface="+mn-ea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4000" b="1" dirty="0">
                <a:solidFill>
                  <a:srgbClr val="3A627E"/>
                </a:solidFill>
                <a:latin typeface="+mn-ea"/>
              </a:rPr>
              <a:t>콘텐츠 최적화</a:t>
            </a:r>
            <a:endParaRPr lang="en-US" altLang="ko-KR" sz="4000" b="1" dirty="0">
              <a:solidFill>
                <a:srgbClr val="3A627E"/>
              </a:solidFill>
              <a:latin typeface="+mn-ea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4000" b="1" dirty="0">
                <a:solidFill>
                  <a:srgbClr val="3A627E"/>
                </a:solidFill>
                <a:latin typeface="+mn-ea"/>
              </a:rPr>
              <a:t>스토리 구성</a:t>
            </a:r>
            <a:endParaRPr lang="en-US" altLang="ko-KR" sz="4000" b="1" dirty="0">
              <a:solidFill>
                <a:srgbClr val="3A627E"/>
              </a:solidFill>
              <a:latin typeface="+mn-ea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4000" b="1" dirty="0">
                <a:solidFill>
                  <a:srgbClr val="3A627E"/>
                </a:solidFill>
                <a:latin typeface="+mn-ea"/>
              </a:rPr>
              <a:t>불필요한 부분 제거</a:t>
            </a:r>
            <a:endParaRPr lang="en-US" altLang="ko-KR" sz="4000" b="1" dirty="0">
              <a:solidFill>
                <a:srgbClr val="3A627E"/>
              </a:solidFill>
              <a:latin typeface="+mn-ea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26116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/>
          <p:nvPr/>
        </p:nvSpPr>
        <p:spPr>
          <a:xfrm>
            <a:off x="5619750" y="2628007"/>
            <a:ext cx="952500" cy="4762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2683073" y="2961382"/>
            <a:ext cx="682585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1부: </a:t>
            </a:r>
            <a:r>
              <a:rPr lang="ko-KR" altLang="en-US" sz="6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에디톨로지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/>
        </p:nvSpPr>
        <p:spPr>
          <a:xfrm>
            <a:off x="0" y="2408932"/>
            <a:ext cx="1219200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 err="1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창조란</a:t>
            </a:r>
            <a:r>
              <a:rPr lang="en-US" sz="4500" b="1" i="0" u="none" strike="noStrike" cap="none" dirty="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500" b="1" i="0" u="none" strike="noStrike" cap="none" dirty="0" err="1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무엇인가</a:t>
            </a:r>
            <a:r>
              <a:rPr lang="en-US" sz="4500" b="1" i="0" u="none" strike="noStrike" cap="none" dirty="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  <a:endParaRPr dirty="0"/>
          </a:p>
        </p:txBody>
      </p:sp>
      <p:sp>
        <p:nvSpPr>
          <p:cNvPr id="91" name="Google Shape;91;p14"/>
          <p:cNvSpPr/>
          <p:nvPr/>
        </p:nvSpPr>
        <p:spPr>
          <a:xfrm>
            <a:off x="5619750" y="3780532"/>
            <a:ext cx="952500" cy="47625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3933887" y="4113907"/>
            <a:ext cx="4324225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무(無)</a:t>
            </a:r>
            <a:r>
              <a:rPr lang="en-US" sz="165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에서의</a:t>
            </a:r>
            <a:r>
              <a:rPr lang="en-US" sz="165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탄생이</a:t>
            </a:r>
            <a:r>
              <a:rPr lang="en-US" sz="165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아닌</a:t>
            </a:r>
            <a:r>
              <a:rPr lang="en-US" sz="165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65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새로운</a:t>
            </a:r>
            <a:r>
              <a:rPr lang="en-US" sz="165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'</a:t>
            </a:r>
            <a:r>
              <a:rPr lang="en-US" sz="1650" b="0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관계'</a:t>
            </a:r>
            <a:r>
              <a:rPr lang="en-US" sz="165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의</a:t>
            </a:r>
            <a:r>
              <a:rPr lang="en-US" sz="165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65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발견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5118793"/>
            <a:ext cx="4595108" cy="116770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 txBox="1"/>
          <p:nvPr/>
        </p:nvSpPr>
        <p:spPr>
          <a:xfrm>
            <a:off x="571500" y="1968847"/>
            <a:ext cx="52863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김정운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박사가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제시한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편집학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'.</a:t>
            </a:r>
            <a:endParaRPr dirty="0"/>
          </a:p>
        </p:txBody>
      </p:sp>
      <p:sp>
        <p:nvSpPr>
          <p:cNvPr id="144" name="Google Shape;144;p18"/>
          <p:cNvSpPr txBox="1"/>
          <p:nvPr/>
        </p:nvSpPr>
        <p:spPr>
          <a:xfrm>
            <a:off x="571500" y="3467844"/>
            <a:ext cx="528637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즉,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흩어진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정보를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나열하는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것이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아니라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,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연결하여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새로운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맥락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(Context)'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을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창조하는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행위입니다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145" name="Google Shape;145;p18"/>
          <p:cNvSpPr txBox="1"/>
          <p:nvPr/>
        </p:nvSpPr>
        <p:spPr>
          <a:xfrm>
            <a:off x="857250" y="2464147"/>
            <a:ext cx="5000625" cy="33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창조는 무(無)에서 유(有)를 만드는 것이 </a:t>
            </a:r>
            <a:r>
              <a:rPr lang="en-US" sz="165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아니다.</a:t>
            </a:r>
            <a:endParaRPr/>
          </a:p>
        </p:txBody>
      </p:sp>
      <p:sp>
        <p:nvSpPr>
          <p:cNvPr id="146" name="Google Shape;146;p18"/>
          <p:cNvSpPr txBox="1"/>
          <p:nvPr/>
        </p:nvSpPr>
        <p:spPr>
          <a:xfrm>
            <a:off x="857250" y="2942183"/>
            <a:ext cx="5000625" cy="33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창조는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이미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있는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65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것들의</a:t>
            </a:r>
            <a:r>
              <a:rPr lang="en-US" sz="165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65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</a:t>
            </a:r>
            <a:r>
              <a:rPr lang="en-US" sz="165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편집'이다</a:t>
            </a:r>
            <a:r>
              <a:rPr lang="en-US" sz="165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pic>
        <p:nvPicPr>
          <p:cNvPr id="150" name="Google Shape;150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4874" y="5339506"/>
            <a:ext cx="222349" cy="24300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8"/>
          <p:cNvSpPr txBox="1"/>
          <p:nvPr/>
        </p:nvSpPr>
        <p:spPr>
          <a:xfrm>
            <a:off x="1294323" y="5310246"/>
            <a:ext cx="34508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맥락의</a:t>
            </a:r>
            <a:r>
              <a:rPr lang="en-US" sz="24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창조</a:t>
            </a:r>
            <a:endParaRPr dirty="0"/>
          </a:p>
        </p:txBody>
      </p:sp>
      <p:sp>
        <p:nvSpPr>
          <p:cNvPr id="152" name="Google Shape;152;p18"/>
          <p:cNvSpPr txBox="1"/>
          <p:nvPr/>
        </p:nvSpPr>
        <p:spPr>
          <a:xfrm>
            <a:off x="904875" y="5835998"/>
            <a:ext cx="3714834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(A)와 (B)를 연결하여 (C)라는 새 의미를 만듦.</a:t>
            </a:r>
            <a:endParaRPr/>
          </a:p>
        </p:txBody>
      </p:sp>
      <p:sp>
        <p:nvSpPr>
          <p:cNvPr id="153" name="Google Shape;153;p18"/>
          <p:cNvSpPr txBox="1"/>
          <p:nvPr/>
        </p:nvSpPr>
        <p:spPr>
          <a:xfrm>
            <a:off x="571500" y="2464147"/>
            <a:ext cx="20955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05088"/>
                </a:solidFill>
                <a:latin typeface="Noto Sans KR"/>
                <a:ea typeface="Noto Sans KR"/>
                <a:cs typeface="Noto Sans KR"/>
                <a:sym typeface="Noto Sans KR"/>
              </a:rPr>
              <a:t>✓</a:t>
            </a:r>
            <a:endParaRPr/>
          </a:p>
        </p:txBody>
      </p:sp>
      <p:sp>
        <p:nvSpPr>
          <p:cNvPr id="155" name="Google Shape;155;p18"/>
          <p:cNvSpPr txBox="1"/>
          <p:nvPr/>
        </p:nvSpPr>
        <p:spPr>
          <a:xfrm>
            <a:off x="571500" y="2942183"/>
            <a:ext cx="20955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05088"/>
                </a:solidFill>
                <a:latin typeface="Noto Sans KR"/>
                <a:ea typeface="Noto Sans KR"/>
                <a:cs typeface="Noto Sans KR"/>
                <a:sym typeface="Noto Sans KR"/>
              </a:rPr>
              <a:t>✓</a:t>
            </a: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에디톨로지(Editology)란?</a:t>
            </a:r>
            <a:endParaRPr/>
          </a:p>
        </p:txBody>
      </p:sp>
      <p:sp>
        <p:nvSpPr>
          <p:cNvPr id="2" name="Google Shape;144;p18">
            <a:extLst>
              <a:ext uri="{FF2B5EF4-FFF2-40B4-BE49-F238E27FC236}">
                <a16:creationId xmlns:a16="http://schemas.microsoft.com/office/drawing/2014/main" id="{EA5A998F-8459-CF06-19C3-2A81E502930F}"/>
              </a:ext>
            </a:extLst>
          </p:cNvPr>
          <p:cNvSpPr txBox="1"/>
          <p:nvPr/>
        </p:nvSpPr>
        <p:spPr>
          <a:xfrm>
            <a:off x="571500" y="4549221"/>
            <a:ext cx="52863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또한 익숙한 것을 </a:t>
            </a:r>
            <a:r>
              <a:rPr lang="en-US" altLang="ko-KR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</a:t>
            </a:r>
            <a:r>
              <a:rPr lang="ko-KR" alt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낯설게 보는 것</a:t>
            </a:r>
            <a:r>
              <a:rPr lang="en-US" altLang="ko-KR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</a:t>
            </a:r>
            <a:r>
              <a:rPr lang="ko-KR" alt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이 창조적 행위의 시작</a:t>
            </a:r>
            <a:endParaRPr dirty="0"/>
          </a:p>
        </p:txBody>
      </p:sp>
      <p:pic>
        <p:nvPicPr>
          <p:cNvPr id="1026" name="Picture 2" descr="에디톨로지 (스페셜 에디션) | 김정운 | 21세기북스 - 예스24">
            <a:extLst>
              <a:ext uri="{FF2B5EF4-FFF2-40B4-BE49-F238E27FC236}">
                <a16:creationId xmlns:a16="http://schemas.microsoft.com/office/drawing/2014/main" id="{32E0600E-55DD-AF86-9A8A-0C558CB5C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887" y="0"/>
            <a:ext cx="4868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700337"/>
            <a:ext cx="5286375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700337"/>
            <a:ext cx="5286375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0"/>
          <p:cNvSpPr txBox="1"/>
          <p:nvPr/>
        </p:nvSpPr>
        <p:spPr>
          <a:xfrm>
            <a:off x="849391" y="3262312"/>
            <a:ext cx="4730591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AI의 역할: 무한한 재료 (단어)</a:t>
            </a:r>
            <a:endParaRPr/>
          </a:p>
        </p:txBody>
      </p:sp>
      <p:sp>
        <p:nvSpPr>
          <p:cNvPr id="185" name="Google Shape;185;p20"/>
          <p:cNvSpPr txBox="1"/>
          <p:nvPr/>
        </p:nvSpPr>
        <p:spPr>
          <a:xfrm>
            <a:off x="962025" y="3871912"/>
            <a:ext cx="45053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AI는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프롬프트에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따라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무한에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가까운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동영상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클립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재료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)을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생성'합니다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186" name="Google Shape;186;p20"/>
          <p:cNvSpPr txBox="1"/>
          <p:nvPr/>
        </p:nvSpPr>
        <p:spPr>
          <a:xfrm>
            <a:off x="6612016" y="3262312"/>
            <a:ext cx="4730591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아티스트의 역할: 맥락 (문장)</a:t>
            </a:r>
            <a:endParaRPr/>
          </a:p>
        </p:txBody>
      </p:sp>
      <p:sp>
        <p:nvSpPr>
          <p:cNvPr id="187" name="Google Shape;187;p20"/>
          <p:cNvSpPr txBox="1"/>
          <p:nvPr/>
        </p:nvSpPr>
        <p:spPr>
          <a:xfrm>
            <a:off x="6724650" y="3871912"/>
            <a:ext cx="45053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아티스트는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이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재료들을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편집’하여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자신만의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문장'과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이야기'를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빚습니다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190" name="Google Shape;190;p20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AI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시대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, '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편집자'로서의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아티스트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/>
          <p:nvPr/>
        </p:nvSpPr>
        <p:spPr>
          <a:xfrm>
            <a:off x="1000125" y="2643187"/>
            <a:ext cx="81438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시각적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사고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활성화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우리의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교육은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'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언어적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사고'에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치우</a:t>
            </a:r>
            <a:r>
              <a:rPr lang="ko-KR" alt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침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32" name="Google Shape;132;p18"/>
          <p:cNvSpPr txBox="1"/>
          <p:nvPr/>
        </p:nvSpPr>
        <p:spPr>
          <a:xfrm>
            <a:off x="1000125" y="3490912"/>
            <a:ext cx="81438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경계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넘나들기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음악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미술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여행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, '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멍때리기'는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논리적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경계를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넘어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새로운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연결을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만</a:t>
            </a:r>
            <a:r>
              <a:rPr lang="ko-KR" alt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듬</a:t>
            </a:r>
            <a:r>
              <a:rPr lang="en-US" altLang="ko-KR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33" name="Google Shape;133;p18"/>
          <p:cNvSpPr txBox="1"/>
          <p:nvPr/>
        </p:nvSpPr>
        <p:spPr>
          <a:xfrm>
            <a:off x="1000125" y="4338637"/>
            <a:ext cx="81438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최초의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창조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학교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바우하우스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창조는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'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타고나는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것'이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아니라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'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학습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가능하다'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는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것을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증명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pic>
        <p:nvPicPr>
          <p:cNvPr id="134" name="Google Shape;134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690812"/>
            <a:ext cx="28575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538537"/>
            <a:ext cx="28575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386262"/>
            <a:ext cx="28575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왜 </a:t>
            </a:r>
            <a:r>
              <a:rPr lang="en-US" sz="3000" b="1" i="0" u="none" strike="noStrike" cap="none">
                <a:solidFill>
                  <a:srgbClr val="0D47A1"/>
                </a:solidFill>
                <a:latin typeface="Poppins"/>
                <a:ea typeface="Poppins"/>
                <a:cs typeface="Poppins"/>
                <a:sym typeface="Poppins"/>
              </a:rPr>
              <a:t>예술 교육</a:t>
            </a:r>
            <a:r>
              <a:rPr lang="en-US" sz="3000" b="1" i="0" u="none" strike="noStrike" cap="none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이 창조에 필수적인가?</a:t>
            </a:r>
            <a:endParaRPr/>
          </a:p>
        </p:txBody>
      </p:sp>
      <p:pic>
        <p:nvPicPr>
          <p:cNvPr id="4" name="그림 3" descr="건물, 하늘, 야외, 잔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7890707-CEDC-008C-CF9C-E865562B9C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0" r="29730"/>
          <a:stretch>
            <a:fillRect/>
          </a:stretch>
        </p:blipFill>
        <p:spPr>
          <a:xfrm>
            <a:off x="7576970" y="0"/>
            <a:ext cx="466741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261294"/>
            <a:ext cx="342900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1500" y="2261294"/>
            <a:ext cx="3429000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91500" y="2261294"/>
            <a:ext cx="3429000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>
            <a:off x="571500" y="1765994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이미 존재하던 것들을 '선택'하고 '재배열'하여 새로운 의미를 만들었습니다.</a:t>
            </a:r>
            <a:endParaRPr/>
          </a:p>
        </p:txBody>
      </p:sp>
      <p:sp>
        <p:nvSpPr>
          <p:cNvPr id="167" name="Google Shape;167;p19"/>
          <p:cNvSpPr txBox="1"/>
          <p:nvPr/>
        </p:nvSpPr>
        <p:spPr>
          <a:xfrm>
            <a:off x="485775" y="4594919"/>
            <a:ext cx="360045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1. 콜라주 (Collage)</a:t>
            </a:r>
            <a:endParaRPr/>
          </a:p>
        </p:txBody>
      </p:sp>
      <p:sp>
        <p:nvSpPr>
          <p:cNvPr id="168" name="Google Shape;168;p19"/>
          <p:cNvSpPr txBox="1"/>
          <p:nvPr/>
        </p:nvSpPr>
        <p:spPr>
          <a:xfrm>
            <a:off x="571500" y="5166419"/>
            <a:ext cx="342900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서로 다른 재료(신문, 천)를 붙여 새로운 화면 구성</a:t>
            </a:r>
            <a:endParaRPr/>
          </a:p>
        </p:txBody>
      </p:sp>
      <p:sp>
        <p:nvSpPr>
          <p:cNvPr id="169" name="Google Shape;169;p19"/>
          <p:cNvSpPr txBox="1"/>
          <p:nvPr/>
        </p:nvSpPr>
        <p:spPr>
          <a:xfrm>
            <a:off x="4295775" y="4594919"/>
            <a:ext cx="360045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2. 몽타주 (Montage)</a:t>
            </a:r>
            <a:endParaRPr/>
          </a:p>
        </p:txBody>
      </p:sp>
      <p:sp>
        <p:nvSpPr>
          <p:cNvPr id="170" name="Google Shape;170;p19"/>
          <p:cNvSpPr txBox="1"/>
          <p:nvPr/>
        </p:nvSpPr>
        <p:spPr>
          <a:xfrm>
            <a:off x="4381500" y="5166419"/>
            <a:ext cx="3429000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서로 다른 시공간의 필름을 연결하여 새로운 서사 창조</a:t>
            </a:r>
            <a:endParaRPr/>
          </a:p>
        </p:txBody>
      </p:sp>
      <p:sp>
        <p:nvSpPr>
          <p:cNvPr id="171" name="Google Shape;171;p19"/>
          <p:cNvSpPr txBox="1"/>
          <p:nvPr/>
        </p:nvSpPr>
        <p:spPr>
          <a:xfrm>
            <a:off x="8105775" y="4594919"/>
            <a:ext cx="360045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3. 큐레이팅 (Curating)</a:t>
            </a:r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8191500" y="5166419"/>
            <a:ext cx="342900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작품들을 선택/배열하여 새로운 담론 형성</a:t>
            </a:r>
            <a:endParaRPr/>
          </a:p>
        </p:txBody>
      </p:sp>
      <p:pic>
        <p:nvPicPr>
          <p:cNvPr id="173" name="Google Shape;173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2270819"/>
            <a:ext cx="3409950" cy="21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91025" y="2270819"/>
            <a:ext cx="3409950" cy="21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01025" y="2270819"/>
            <a:ext cx="3409950" cy="21240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9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미술사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속의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'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편집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'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/>
          <p:nvPr/>
        </p:nvSpPr>
        <p:spPr>
          <a:xfrm>
            <a:off x="571500" y="3895725"/>
            <a:ext cx="11049000" cy="38100"/>
          </a:xfrm>
          <a:prstGeom prst="roundRect">
            <a:avLst>
              <a:gd name="adj" fmla="val 16667"/>
            </a:avLst>
          </a:prstGeom>
          <a:solidFill>
            <a:srgbClr val="E0E0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9"/>
          <p:cNvSpPr txBox="1"/>
          <p:nvPr/>
        </p:nvSpPr>
        <p:spPr>
          <a:xfrm>
            <a:off x="507968" y="4248150"/>
            <a:ext cx="2668302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D47A1"/>
                </a:solidFill>
                <a:latin typeface="Poppins"/>
                <a:ea typeface="Poppins"/>
                <a:cs typeface="Poppins"/>
                <a:sym typeface="Poppins"/>
              </a:rPr>
              <a:t>카메라의 등장</a:t>
            </a:r>
            <a:endParaRPr/>
          </a:p>
        </p:txBody>
      </p:sp>
      <p:sp>
        <p:nvSpPr>
          <p:cNvPr id="144" name="Google Shape;144;p19"/>
          <p:cNvSpPr txBox="1"/>
          <p:nvPr/>
        </p:nvSpPr>
        <p:spPr>
          <a:xfrm>
            <a:off x="571500" y="4733925"/>
            <a:ext cx="2541240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'정확한 재현'의 위기. 화가들은 새로운 길을 모색.</a:t>
            </a:r>
            <a:endParaRPr/>
          </a:p>
        </p:txBody>
      </p:sp>
      <p:sp>
        <p:nvSpPr>
          <p:cNvPr id="145" name="Google Shape;145;p19"/>
          <p:cNvSpPr txBox="1"/>
          <p:nvPr/>
        </p:nvSpPr>
        <p:spPr>
          <a:xfrm>
            <a:off x="3343888" y="2646164"/>
            <a:ext cx="2668302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D47A1"/>
                </a:solidFill>
                <a:latin typeface="Poppins"/>
                <a:ea typeface="Poppins"/>
                <a:cs typeface="Poppins"/>
                <a:sym typeface="Poppins"/>
              </a:rPr>
              <a:t>인상파 (편집)</a:t>
            </a:r>
            <a:endParaRPr/>
          </a:p>
        </p:txBody>
      </p:sp>
      <p:sp>
        <p:nvSpPr>
          <p:cNvPr id="146" name="Google Shape;146;p19"/>
          <p:cNvSpPr txBox="1"/>
          <p:nvPr/>
        </p:nvSpPr>
        <p:spPr>
          <a:xfrm>
            <a:off x="3407419" y="3131939"/>
            <a:ext cx="2541240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세잔, 피카소. 시점, 색채, 형태를 '해체'하고 '편집'.</a:t>
            </a:r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6179808" y="4248150"/>
            <a:ext cx="2668302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D47A1"/>
                </a:solidFill>
                <a:latin typeface="Poppins"/>
                <a:ea typeface="Poppins"/>
                <a:cs typeface="Poppins"/>
                <a:sym typeface="Poppins"/>
              </a:rPr>
              <a:t>추상화 (순수 편집)</a:t>
            </a:r>
            <a:endParaRPr/>
          </a:p>
        </p:txBody>
      </p:sp>
      <p:sp>
        <p:nvSpPr>
          <p:cNvPr id="148" name="Google Shape;148;p19"/>
          <p:cNvSpPr txBox="1"/>
          <p:nvPr/>
        </p:nvSpPr>
        <p:spPr>
          <a:xfrm>
            <a:off x="6243339" y="4733925"/>
            <a:ext cx="2541240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칸딘스키. 재현을 버리고 '순수한 편집'을 시도.</a:t>
            </a:r>
            <a:endParaRPr/>
          </a:p>
        </p:txBody>
      </p:sp>
      <p:sp>
        <p:nvSpPr>
          <p:cNvPr id="149" name="Google Shape;149;p19"/>
          <p:cNvSpPr txBox="1"/>
          <p:nvPr/>
        </p:nvSpPr>
        <p:spPr>
          <a:xfrm>
            <a:off x="9015728" y="2646164"/>
            <a:ext cx="2668302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D47A1"/>
                </a:solidFill>
                <a:latin typeface="Poppins"/>
                <a:ea typeface="Poppins"/>
                <a:cs typeface="Poppins"/>
                <a:sym typeface="Poppins"/>
              </a:rPr>
              <a:t>상호작용 (편집의 완성)</a:t>
            </a:r>
            <a:endParaRPr/>
          </a:p>
        </p:txBody>
      </p:sp>
      <p:sp>
        <p:nvSpPr>
          <p:cNvPr id="150" name="Google Shape;150;p19"/>
          <p:cNvSpPr txBox="1"/>
          <p:nvPr/>
        </p:nvSpPr>
        <p:spPr>
          <a:xfrm>
            <a:off x="9079259" y="3131939"/>
            <a:ext cx="2541240" cy="48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모호한 '빈틈'을 남겨 관객이 해석으로 '완성'시킴.</a:t>
            </a:r>
            <a:endParaRPr/>
          </a:p>
        </p:txBody>
      </p:sp>
      <p:sp>
        <p:nvSpPr>
          <p:cNvPr id="151" name="Google Shape;151;p19"/>
          <p:cNvSpPr/>
          <p:nvPr/>
        </p:nvSpPr>
        <p:spPr>
          <a:xfrm>
            <a:off x="1746870" y="39147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D47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4582790" y="39147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D47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/>
          <p:nvPr/>
        </p:nvSpPr>
        <p:spPr>
          <a:xfrm>
            <a:off x="7418709" y="39147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D47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9"/>
          <p:cNvSpPr/>
          <p:nvPr/>
        </p:nvSpPr>
        <p:spPr>
          <a:xfrm>
            <a:off x="10254629" y="39147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0D47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9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예술의 전환: '재현'에서 </a:t>
            </a:r>
            <a:r>
              <a:rPr lang="en-US" sz="3000" b="1" i="0" u="none" strike="noStrike" cap="none">
                <a:solidFill>
                  <a:srgbClr val="0D47A1"/>
                </a:solidFill>
                <a:latin typeface="Poppins"/>
                <a:ea typeface="Poppins"/>
                <a:cs typeface="Poppins"/>
                <a:sym typeface="Poppins"/>
              </a:rPr>
              <a:t>'편집'</a:t>
            </a:r>
            <a:r>
              <a:rPr lang="en-US" sz="3000" b="1" i="0" u="none" strike="noStrike" cap="none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으로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790825"/>
            <a:ext cx="5286375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790825"/>
            <a:ext cx="5286375" cy="22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7"/>
          <p:cNvSpPr txBox="1"/>
          <p:nvPr/>
        </p:nvSpPr>
        <p:spPr>
          <a:xfrm>
            <a:off x="962025" y="3181350"/>
            <a:ext cx="4730591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D47A1"/>
                </a:solidFill>
                <a:latin typeface="Poppins"/>
                <a:ea typeface="Poppins"/>
                <a:cs typeface="Poppins"/>
                <a:sym typeface="Poppins"/>
              </a:rPr>
              <a:t>언어적 사고</a:t>
            </a:r>
            <a:endParaRPr/>
          </a:p>
        </p:txBody>
      </p:sp>
      <p:sp>
        <p:nvSpPr>
          <p:cNvPr id="123" name="Google Shape;123;p17"/>
          <p:cNvSpPr txBox="1"/>
          <p:nvPr/>
        </p:nvSpPr>
        <p:spPr>
          <a:xfrm>
            <a:off x="962025" y="3848100"/>
            <a:ext cx="45053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논리적이고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합리적입니다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. 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정해진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틀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안에서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'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문제를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해결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’</a:t>
            </a:r>
            <a:r>
              <a:rPr lang="ko-KR" altLang="en-US" sz="1500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함</a:t>
            </a:r>
            <a:r>
              <a:rPr lang="en-US" altLang="ko-KR" sz="1500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24" name="Google Shape;124;p17"/>
          <p:cNvSpPr txBox="1"/>
          <p:nvPr/>
        </p:nvSpPr>
        <p:spPr>
          <a:xfrm>
            <a:off x="6724650" y="3181350"/>
            <a:ext cx="4730591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D47A1"/>
                </a:solidFill>
                <a:latin typeface="Poppins"/>
                <a:ea typeface="Poppins"/>
                <a:cs typeface="Poppins"/>
                <a:sym typeface="Poppins"/>
              </a:rPr>
              <a:t>시각적 사고</a:t>
            </a:r>
            <a:endParaRPr/>
          </a:p>
        </p:txBody>
      </p:sp>
      <p:sp>
        <p:nvSpPr>
          <p:cNvPr id="125" name="Google Shape;125;p17"/>
          <p:cNvSpPr txBox="1"/>
          <p:nvPr/>
        </p:nvSpPr>
        <p:spPr>
          <a:xfrm>
            <a:off x="6724650" y="3848100"/>
            <a:ext cx="45053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논리적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경계를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쉽게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넘나듭니다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. 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기존의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틀을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깨고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'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사고를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칩니다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'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창조는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여기서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ko-KR" alt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나옴</a:t>
            </a:r>
            <a:r>
              <a:rPr lang="en-US" altLang="ko-KR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26" name="Google Shape;126;p17"/>
          <p:cNvSpPr txBox="1"/>
          <p:nvPr/>
        </p:nvSpPr>
        <p:spPr>
          <a:xfrm>
            <a:off x="571500" y="571500"/>
            <a:ext cx="1160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3A627E"/>
                </a:solidFill>
                <a:latin typeface="Poppins"/>
                <a:ea typeface="Poppins"/>
                <a:cs typeface="Poppins"/>
                <a:sym typeface="Poppins"/>
              </a:rPr>
              <a:t>두 </a:t>
            </a:r>
            <a:r>
              <a:rPr lang="en-US" sz="3000" b="1" i="0" u="none" strike="noStrike" cap="none" dirty="0" err="1">
                <a:solidFill>
                  <a:srgbClr val="3A627E"/>
                </a:solidFill>
                <a:latin typeface="Poppins"/>
                <a:ea typeface="Poppins"/>
                <a:cs typeface="Poppins"/>
                <a:sym typeface="Poppins"/>
              </a:rPr>
              <a:t>가지</a:t>
            </a:r>
            <a:r>
              <a:rPr lang="en-US" sz="3000" b="1" i="0" u="none" strike="noStrike" cap="none" dirty="0">
                <a:solidFill>
                  <a:srgbClr val="3A627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3A627E"/>
                </a:solidFill>
                <a:latin typeface="Poppins"/>
                <a:ea typeface="Poppins"/>
                <a:cs typeface="Poppins"/>
                <a:sym typeface="Poppins"/>
              </a:rPr>
              <a:t>사고</a:t>
            </a:r>
            <a:r>
              <a:rPr lang="en-US" sz="3000" b="1" i="0" u="none" strike="noStrike" cap="none" dirty="0">
                <a:solidFill>
                  <a:srgbClr val="3A627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3A627E"/>
                </a:solidFill>
                <a:latin typeface="Poppins"/>
                <a:ea typeface="Poppins"/>
                <a:cs typeface="Poppins"/>
                <a:sym typeface="Poppins"/>
              </a:rPr>
              <a:t>방식</a:t>
            </a:r>
            <a:endParaRPr b="1" dirty="0">
              <a:solidFill>
                <a:srgbClr val="3A627E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790825"/>
            <a:ext cx="5286375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790825"/>
            <a:ext cx="5286375" cy="22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2"/>
          <p:cNvSpPr txBox="1"/>
          <p:nvPr/>
        </p:nvSpPr>
        <p:spPr>
          <a:xfrm>
            <a:off x="962025" y="3181350"/>
            <a:ext cx="4730591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D47A1"/>
                </a:solidFill>
                <a:latin typeface="Poppins"/>
                <a:ea typeface="Poppins"/>
                <a:cs typeface="Poppins"/>
                <a:sym typeface="Poppins"/>
              </a:rPr>
              <a:t>CPU → GPU</a:t>
            </a:r>
            <a:endParaRPr/>
          </a:p>
        </p:txBody>
      </p:sp>
      <p:sp>
        <p:nvSpPr>
          <p:cNvPr id="189" name="Google Shape;189;p22"/>
          <p:cNvSpPr txBox="1"/>
          <p:nvPr/>
        </p:nvSpPr>
        <p:spPr>
          <a:xfrm>
            <a:off x="962025" y="3848100"/>
            <a:ext cx="45053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AI는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논리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(If-Then)를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모방하려다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실패했습니다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. '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패턴'을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인식하는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GPU(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시각적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사고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)로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비약적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발전을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이뤘습니다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90" name="Google Shape;190;p22"/>
          <p:cNvSpPr txBox="1"/>
          <p:nvPr/>
        </p:nvSpPr>
        <p:spPr>
          <a:xfrm>
            <a:off x="6724650" y="3181350"/>
            <a:ext cx="4730591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D47A1"/>
                </a:solidFill>
                <a:latin typeface="Poppins"/>
                <a:ea typeface="Poppins"/>
                <a:cs typeface="Poppins"/>
                <a:sym typeface="Poppins"/>
              </a:rPr>
              <a:t>멀티모달 AI</a:t>
            </a:r>
            <a:endParaRPr/>
          </a:p>
        </p:txBody>
      </p:sp>
      <p:sp>
        <p:nvSpPr>
          <p:cNvPr id="191" name="Google Shape;191;p22"/>
          <p:cNvSpPr txBox="1"/>
          <p:nvPr/>
        </p:nvSpPr>
        <p:spPr>
          <a:xfrm>
            <a:off x="6724650" y="3848100"/>
            <a:ext cx="45053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'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시각을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텍스트로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음성을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시각으로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'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바꾸는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것.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이는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바우하우스가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말한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'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감각의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교차</a:t>
            </a:r>
            <a:r>
              <a:rPr lang="en-US" sz="1500" b="1" i="0" u="none" strike="noStrike" cap="none" dirty="0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 err="1">
                <a:solidFill>
                  <a:srgbClr val="0D47A1"/>
                </a:solidFill>
                <a:latin typeface="Lato"/>
                <a:ea typeface="Lato"/>
                <a:cs typeface="Lato"/>
                <a:sym typeface="Lato"/>
              </a:rPr>
              <a:t>편집'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의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구현입니다</a:t>
            </a:r>
            <a:r>
              <a:rPr lang="en-US" sz="1500" b="0" i="0" u="none" strike="noStrike" cap="none" dirty="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92" name="Google Shape;192;p22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인공지능(AI)과 </a:t>
            </a:r>
            <a:r>
              <a:rPr lang="en-US" sz="3000" b="1" i="0" u="none" strike="noStrike" cap="none">
                <a:solidFill>
                  <a:srgbClr val="0D47A1"/>
                </a:solidFill>
                <a:latin typeface="Poppins"/>
                <a:ea typeface="Poppins"/>
                <a:cs typeface="Poppins"/>
                <a:sym typeface="Poppins"/>
              </a:rPr>
              <a:t>시각적 사고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온라인 미디어 1" title="NVIDIA의 과학시간 - GPU와 CPU의 차이">
            <a:hlinkClick r:id="" action="ppaction://media"/>
            <a:extLst>
              <a:ext uri="{FF2B5EF4-FFF2-40B4-BE49-F238E27FC236}">
                <a16:creationId xmlns:a16="http://schemas.microsoft.com/office/drawing/2014/main" id="{D1484612-EE84-A9FF-6F67-2D10C4348A4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0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2"/>
          <p:cNvSpPr/>
          <p:nvPr/>
        </p:nvSpPr>
        <p:spPr>
          <a:xfrm>
            <a:off x="5619750" y="2386012"/>
            <a:ext cx="952500" cy="4762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2"/>
          <p:cNvSpPr txBox="1"/>
          <p:nvPr/>
        </p:nvSpPr>
        <p:spPr>
          <a:xfrm>
            <a:off x="0" y="2719387"/>
            <a:ext cx="12191999" cy="8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5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편집의</a:t>
            </a:r>
            <a:r>
              <a:rPr lang="en-US" sz="525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25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심리학</a:t>
            </a:r>
            <a:r>
              <a:rPr lang="en-US" sz="525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-US" sz="525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쿨레쇼프</a:t>
            </a:r>
            <a:r>
              <a:rPr lang="en-US" sz="525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25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효과</a:t>
            </a:r>
            <a:endParaRPr dirty="0"/>
          </a:p>
        </p:txBody>
      </p:sp>
      <p:sp>
        <p:nvSpPr>
          <p:cNvPr id="208" name="Google Shape;208;p22"/>
          <p:cNvSpPr txBox="1"/>
          <p:nvPr/>
        </p:nvSpPr>
        <p:spPr>
          <a:xfrm>
            <a:off x="4664241" y="3968108"/>
            <a:ext cx="2863515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(Kuleshov Effect)</a:t>
            </a:r>
            <a:endParaRPr dirty="0"/>
          </a:p>
        </p:txBody>
      </p:sp>
      <p:sp>
        <p:nvSpPr>
          <p:cNvPr id="209" name="Google Shape;209;p22"/>
          <p:cNvSpPr txBox="1"/>
          <p:nvPr/>
        </p:nvSpPr>
        <p:spPr>
          <a:xfrm>
            <a:off x="3476625" y="4483298"/>
            <a:ext cx="5238750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편집이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관객의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심리에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어떻게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작용하는지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보여주는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고전적인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실험입니다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온라인 미디어 1" title="Kuleshov Effect / Effetto Kuleshov">
            <a:hlinkClick r:id="" action="ppaction://media"/>
            <a:extLst>
              <a:ext uri="{FF2B5EF4-FFF2-40B4-BE49-F238E27FC236}">
                <a16:creationId xmlns:a16="http://schemas.microsoft.com/office/drawing/2014/main" id="{EEB123DE-276A-B205-4E0E-3AC6F094405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2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3"/>
          <p:cNvSpPr txBox="1"/>
          <p:nvPr/>
        </p:nvSpPr>
        <p:spPr>
          <a:xfrm>
            <a:off x="666916" y="6215021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동일한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무표정한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남성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(A)'의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얼굴에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각기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다른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이미지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(B)를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붙였을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때,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관객은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새로운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의미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(C)'를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읽어냅니다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222" name="Google Shape;222;p23"/>
          <p:cNvSpPr txBox="1"/>
          <p:nvPr/>
        </p:nvSpPr>
        <p:spPr>
          <a:xfrm>
            <a:off x="571500" y="7154167"/>
            <a:ext cx="11049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관객은 A와 B의 '관계'를 적극적으로 상상하며 'C'라는 새로운 의미를 만들어냅니다.</a:t>
            </a:r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F97498-C2CE-A81A-1CF7-EAF4A3471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407" y="520771"/>
            <a:ext cx="7053185" cy="551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51D8DA1-BFDD-490C-5937-B7D79E31C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165" y="278682"/>
            <a:ext cx="5043049" cy="630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8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1976437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4"/>
          <p:cNvSpPr txBox="1"/>
          <p:nvPr/>
        </p:nvSpPr>
        <p:spPr>
          <a:xfrm>
            <a:off x="571500" y="1976437"/>
            <a:ext cx="5550693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'복숭아 몽타주' 시퀀스</a:t>
            </a:r>
            <a:endParaRPr/>
          </a:p>
        </p:txBody>
      </p:sp>
      <p:sp>
        <p:nvSpPr>
          <p:cNvPr id="251" name="Google Shape;251;p24"/>
          <p:cNvSpPr txBox="1"/>
          <p:nvPr/>
        </p:nvSpPr>
        <p:spPr>
          <a:xfrm>
            <a:off x="571500" y="2586037"/>
            <a:ext cx="52863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개별적으로는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무관한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샷들이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편집'을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통해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연결되어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복잡한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서사를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만듭니다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252" name="Google Shape;252;p24"/>
          <p:cNvSpPr txBox="1"/>
          <p:nvPr/>
        </p:nvSpPr>
        <p:spPr>
          <a:xfrm>
            <a:off x="762000" y="3386137"/>
            <a:ext cx="50958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(A) 복숭아</a:t>
            </a:r>
            <a:endParaRPr/>
          </a:p>
        </p:txBody>
      </p:sp>
      <p:sp>
        <p:nvSpPr>
          <p:cNvPr id="253" name="Google Shape;253;p24"/>
          <p:cNvSpPr txBox="1"/>
          <p:nvPr/>
        </p:nvSpPr>
        <p:spPr>
          <a:xfrm>
            <a:off x="762000" y="3833812"/>
            <a:ext cx="50958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(B)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지하실의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문</a:t>
            </a:r>
            <a:endParaRPr dirty="0"/>
          </a:p>
        </p:txBody>
      </p:sp>
      <p:sp>
        <p:nvSpPr>
          <p:cNvPr id="254" name="Google Shape;254;p24"/>
          <p:cNvSpPr txBox="1"/>
          <p:nvPr/>
        </p:nvSpPr>
        <p:spPr>
          <a:xfrm>
            <a:off x="762000" y="4281487"/>
            <a:ext cx="50958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(C)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가정부의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기침</a:t>
            </a:r>
            <a:endParaRPr dirty="0"/>
          </a:p>
        </p:txBody>
      </p:sp>
      <p:sp>
        <p:nvSpPr>
          <p:cNvPr id="255" name="Google Shape;255;p24"/>
          <p:cNvSpPr txBox="1"/>
          <p:nvPr/>
        </p:nvSpPr>
        <p:spPr>
          <a:xfrm>
            <a:off x="762000" y="4729162"/>
            <a:ext cx="50958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(D) 병원</a:t>
            </a:r>
            <a:endParaRPr/>
          </a:p>
        </p:txBody>
      </p:sp>
      <p:sp>
        <p:nvSpPr>
          <p:cNvPr id="256" name="Google Shape;256;p24"/>
          <p:cNvSpPr txBox="1"/>
          <p:nvPr/>
        </p:nvSpPr>
        <p:spPr>
          <a:xfrm>
            <a:off x="762000" y="5176837"/>
            <a:ext cx="50958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(E)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복숭아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알러지를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이용한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계획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</a:t>
            </a:r>
            <a:endParaRPr dirty="0"/>
          </a:p>
        </p:txBody>
      </p:sp>
      <p:pic>
        <p:nvPicPr>
          <p:cNvPr id="257" name="Google Shape;257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1976437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4"/>
          <p:cNvSpPr txBox="1"/>
          <p:nvPr/>
        </p:nvSpPr>
        <p:spPr>
          <a:xfrm>
            <a:off x="571500" y="3386137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5088"/>
                </a:solidFill>
                <a:latin typeface="Noto Sans KR"/>
                <a:ea typeface="Noto Sans KR"/>
                <a:cs typeface="Noto Sans KR"/>
                <a:sym typeface="Noto Sans KR"/>
              </a:rPr>
              <a:t>✓</a:t>
            </a:r>
            <a:endParaRPr/>
          </a:p>
        </p:txBody>
      </p:sp>
      <p:sp>
        <p:nvSpPr>
          <p:cNvPr id="259" name="Google Shape;259;p24"/>
          <p:cNvSpPr txBox="1"/>
          <p:nvPr/>
        </p:nvSpPr>
        <p:spPr>
          <a:xfrm>
            <a:off x="571500" y="3833812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5088"/>
                </a:solidFill>
                <a:latin typeface="Noto Sans KR"/>
                <a:ea typeface="Noto Sans KR"/>
                <a:cs typeface="Noto Sans KR"/>
                <a:sym typeface="Noto Sans KR"/>
              </a:rPr>
              <a:t>✓</a:t>
            </a:r>
            <a:endParaRPr/>
          </a:p>
        </p:txBody>
      </p:sp>
      <p:sp>
        <p:nvSpPr>
          <p:cNvPr id="261" name="Google Shape;261;p24"/>
          <p:cNvSpPr txBox="1"/>
          <p:nvPr/>
        </p:nvSpPr>
        <p:spPr>
          <a:xfrm>
            <a:off x="571500" y="4281487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5088"/>
                </a:solidFill>
                <a:latin typeface="Noto Sans KR"/>
                <a:ea typeface="Noto Sans KR"/>
                <a:cs typeface="Noto Sans KR"/>
                <a:sym typeface="Noto Sans KR"/>
              </a:rPr>
              <a:t>✓</a:t>
            </a:r>
            <a:endParaRPr/>
          </a:p>
        </p:txBody>
      </p:sp>
      <p:sp>
        <p:nvSpPr>
          <p:cNvPr id="263" name="Google Shape;263;p24"/>
          <p:cNvSpPr txBox="1"/>
          <p:nvPr/>
        </p:nvSpPr>
        <p:spPr>
          <a:xfrm>
            <a:off x="571500" y="4729162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5088"/>
                </a:solidFill>
                <a:latin typeface="Noto Sans KR"/>
                <a:ea typeface="Noto Sans KR"/>
                <a:cs typeface="Noto Sans KR"/>
                <a:sym typeface="Noto Sans KR"/>
              </a:rPr>
              <a:t>✓</a:t>
            </a:r>
            <a:endParaRPr/>
          </a:p>
        </p:txBody>
      </p:sp>
      <p:sp>
        <p:nvSpPr>
          <p:cNvPr id="265" name="Google Shape;265;p24"/>
          <p:cNvSpPr txBox="1"/>
          <p:nvPr/>
        </p:nvSpPr>
        <p:spPr>
          <a:xfrm>
            <a:off x="571500" y="5176837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5088"/>
                </a:solidFill>
                <a:latin typeface="Noto Sans KR"/>
                <a:ea typeface="Noto Sans KR"/>
                <a:cs typeface="Noto Sans KR"/>
                <a:sym typeface="Noto Sans KR"/>
              </a:rPr>
              <a:t>✓</a:t>
            </a:r>
            <a:endParaRPr/>
          </a:p>
        </p:txBody>
      </p:sp>
      <p:sp>
        <p:nvSpPr>
          <p:cNvPr id="267" name="Google Shape;267;p24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사례 1: 영화 '기생충' (2019)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온라인 미디어 3" title="[한글번역] '기생충'의 완벽한 몽타주 기법">
            <a:hlinkClick r:id="" action="ppaction://media"/>
            <a:extLst>
              <a:ext uri="{FF2B5EF4-FFF2-40B4-BE49-F238E27FC236}">
                <a16:creationId xmlns:a16="http://schemas.microsoft.com/office/drawing/2014/main" id="{9080030B-0094-EE10-AF0D-4A5229B0A03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3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676400"/>
            <a:ext cx="5286375" cy="37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1676400"/>
            <a:ext cx="5286375" cy="372427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6"/>
          <p:cNvSpPr txBox="1"/>
          <p:nvPr/>
        </p:nvSpPr>
        <p:spPr>
          <a:xfrm>
            <a:off x="962025" y="2257425"/>
            <a:ext cx="45053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(A) AI 클립: 숲</a:t>
            </a:r>
            <a:endParaRPr/>
          </a:p>
        </p:txBody>
      </p:sp>
      <p:sp>
        <p:nvSpPr>
          <p:cNvPr id="300" name="Google Shape;300;p26"/>
          <p:cNvSpPr txBox="1"/>
          <p:nvPr/>
        </p:nvSpPr>
        <p:spPr>
          <a:xfrm>
            <a:off x="962025" y="2752725"/>
            <a:ext cx="45053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+</a:t>
            </a:r>
            <a:endParaRPr/>
          </a:p>
        </p:txBody>
      </p:sp>
      <p:sp>
        <p:nvSpPr>
          <p:cNvPr id="301" name="Google Shape;301;p26"/>
          <p:cNvSpPr txBox="1"/>
          <p:nvPr/>
        </p:nvSpPr>
        <p:spPr>
          <a:xfrm>
            <a:off x="962025" y="3400425"/>
            <a:ext cx="45053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(B) AI 클립: 달리는 사람</a:t>
            </a:r>
            <a:endParaRPr/>
          </a:p>
        </p:txBody>
      </p:sp>
      <p:sp>
        <p:nvSpPr>
          <p:cNvPr id="302" name="Google Shape;302;p26"/>
          <p:cNvSpPr txBox="1"/>
          <p:nvPr/>
        </p:nvSpPr>
        <p:spPr>
          <a:xfrm>
            <a:off x="962025" y="3895725"/>
            <a:ext cx="45053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=</a:t>
            </a:r>
            <a:endParaRPr/>
          </a:p>
        </p:txBody>
      </p:sp>
      <p:sp>
        <p:nvSpPr>
          <p:cNvPr id="303" name="Google Shape;303;p26"/>
          <p:cNvSpPr txBox="1"/>
          <p:nvPr/>
        </p:nvSpPr>
        <p:spPr>
          <a:xfrm>
            <a:off x="849391" y="4448175"/>
            <a:ext cx="4730591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(C) 의미: 숲에서 길을 잃음</a:t>
            </a:r>
            <a:endParaRPr/>
          </a:p>
        </p:txBody>
      </p:sp>
      <p:sp>
        <p:nvSpPr>
          <p:cNvPr id="304" name="Google Shape;304;p26"/>
          <p:cNvSpPr txBox="1"/>
          <p:nvPr/>
        </p:nvSpPr>
        <p:spPr>
          <a:xfrm>
            <a:off x="6724650" y="2257425"/>
            <a:ext cx="45053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(A) AI 클립: 숲</a:t>
            </a:r>
            <a:endParaRPr/>
          </a:p>
        </p:txBody>
      </p:sp>
      <p:sp>
        <p:nvSpPr>
          <p:cNvPr id="305" name="Google Shape;305;p26"/>
          <p:cNvSpPr txBox="1"/>
          <p:nvPr/>
        </p:nvSpPr>
        <p:spPr>
          <a:xfrm>
            <a:off x="6724650" y="2752725"/>
            <a:ext cx="45053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+</a:t>
            </a:r>
            <a:endParaRPr/>
          </a:p>
        </p:txBody>
      </p:sp>
      <p:sp>
        <p:nvSpPr>
          <p:cNvPr id="306" name="Google Shape;306;p26"/>
          <p:cNvSpPr txBox="1"/>
          <p:nvPr/>
        </p:nvSpPr>
        <p:spPr>
          <a:xfrm>
            <a:off x="6724650" y="3400425"/>
            <a:ext cx="45053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(B) AI 클립: 웃는 아이</a:t>
            </a:r>
            <a:endParaRPr/>
          </a:p>
        </p:txBody>
      </p:sp>
      <p:sp>
        <p:nvSpPr>
          <p:cNvPr id="307" name="Google Shape;307;p26"/>
          <p:cNvSpPr txBox="1"/>
          <p:nvPr/>
        </p:nvSpPr>
        <p:spPr>
          <a:xfrm>
            <a:off x="6724650" y="3895725"/>
            <a:ext cx="45053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=</a:t>
            </a:r>
            <a:endParaRPr/>
          </a:p>
        </p:txBody>
      </p:sp>
      <p:sp>
        <p:nvSpPr>
          <p:cNvPr id="308" name="Google Shape;308;p26"/>
          <p:cNvSpPr txBox="1"/>
          <p:nvPr/>
        </p:nvSpPr>
        <p:spPr>
          <a:xfrm>
            <a:off x="6612016" y="4448175"/>
            <a:ext cx="4730591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(C) 의미: 숲에서 소풍</a:t>
            </a:r>
            <a:endParaRPr/>
          </a:p>
        </p:txBody>
      </p:sp>
      <p:sp>
        <p:nvSpPr>
          <p:cNvPr id="309" name="Google Shape;309;p26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여러분의 AI 클립에 적용하기 (A+B=C)</a:t>
            </a:r>
            <a:endParaRPr/>
          </a:p>
        </p:txBody>
      </p:sp>
      <p:sp>
        <p:nvSpPr>
          <p:cNvPr id="310" name="Google Shape;310;p26"/>
          <p:cNvSpPr txBox="1"/>
          <p:nvPr/>
        </p:nvSpPr>
        <p:spPr>
          <a:xfrm>
            <a:off x="571500" y="5791200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여러분의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'시나리오(C)'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가 A와 B의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'관계'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를 결정합니다.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28"/>
          <p:cNvSpPr txBox="1"/>
          <p:nvPr/>
        </p:nvSpPr>
        <p:spPr>
          <a:xfrm>
            <a:off x="2780745" y="2081212"/>
            <a:ext cx="6630359" cy="1276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5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"편집은 '기술'이 아니라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75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'관점'이자 '관계'의 설정이다."</a:t>
            </a:r>
            <a:endParaRPr/>
          </a:p>
        </p:txBody>
      </p:sp>
      <p:sp>
        <p:nvSpPr>
          <p:cNvPr id="326" name="Google Shape;326;p28"/>
          <p:cNvSpPr/>
          <p:nvPr/>
        </p:nvSpPr>
        <p:spPr>
          <a:xfrm>
            <a:off x="5715000" y="3833812"/>
            <a:ext cx="762000" cy="4762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8"/>
          <p:cNvSpPr txBox="1"/>
          <p:nvPr/>
        </p:nvSpPr>
        <p:spPr>
          <a:xfrm>
            <a:off x="-1" y="5632009"/>
            <a:ext cx="12191999" cy="36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AI가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아무리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놀라운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클립을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만들어도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,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그 '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관점'과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관계'는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아티스트인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여러분의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몫입니다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317" name="Google Shape;317;p27"/>
          <p:cNvSpPr txBox="1"/>
          <p:nvPr/>
        </p:nvSpPr>
        <p:spPr>
          <a:xfrm>
            <a:off x="2062608" y="4113225"/>
            <a:ext cx="8066782" cy="113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(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에디톨로지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) 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흩어진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정보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사이에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맥락'을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부여하는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것.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(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쿨레쇼프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) 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분절된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이미지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사이에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관계'를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800" b="0" i="0" u="none" strike="noStrike" cap="none" dirty="0" err="1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설정하는</a:t>
            </a:r>
            <a:r>
              <a:rPr lang="en-US" sz="1800" b="0" i="0" u="none" strike="noStrike" cap="none" dirty="0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 것.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"</a:t>
            </a:r>
            <a:r>
              <a:rPr lang="en-US" sz="18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편집은</a:t>
            </a:r>
            <a:r>
              <a:rPr lang="en-US" sz="18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 샷(Shot)과 샷 </a:t>
            </a:r>
            <a:r>
              <a:rPr lang="en-US" sz="18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사이의</a:t>
            </a:r>
            <a:r>
              <a:rPr lang="en-US" sz="18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8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관계'를</a:t>
            </a:r>
            <a:r>
              <a:rPr lang="en-US" sz="18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8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설계하여</a:t>
            </a:r>
            <a:r>
              <a:rPr lang="en-US" sz="18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8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의미'를</a:t>
            </a:r>
            <a:r>
              <a:rPr lang="en-US" sz="18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8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창조하는</a:t>
            </a:r>
            <a:r>
              <a:rPr lang="en-US" sz="18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8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행위입니다</a:t>
            </a:r>
            <a:r>
              <a:rPr lang="en-US" sz="18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."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502247"/>
            <a:ext cx="3429000" cy="2758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1500" y="2502247"/>
            <a:ext cx="3429000" cy="2758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91500" y="2502247"/>
            <a:ext cx="3429000" cy="275838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9"/>
          <p:cNvSpPr txBox="1"/>
          <p:nvPr/>
        </p:nvSpPr>
        <p:spPr>
          <a:xfrm>
            <a:off x="1485900" y="3511897"/>
            <a:ext cx="16002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미디어아트</a:t>
            </a:r>
            <a:endParaRPr/>
          </a:p>
        </p:txBody>
      </p:sp>
      <p:sp>
        <p:nvSpPr>
          <p:cNvPr id="337" name="Google Shape;337;p29"/>
          <p:cNvSpPr txBox="1"/>
          <p:nvPr/>
        </p:nvSpPr>
        <p:spPr>
          <a:xfrm>
            <a:off x="866775" y="4245322"/>
            <a:ext cx="2838450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추상적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연결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 '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맥락'과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질감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중심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 </a:t>
            </a: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(예: Bill Viola)</a:t>
            </a:r>
            <a:endParaRPr dirty="0"/>
          </a:p>
        </p:txBody>
      </p:sp>
      <p:sp>
        <p:nvSpPr>
          <p:cNvPr id="338" name="Google Shape;338;p29"/>
          <p:cNvSpPr txBox="1"/>
          <p:nvPr/>
        </p:nvSpPr>
        <p:spPr>
          <a:xfrm>
            <a:off x="5411543" y="3511897"/>
            <a:ext cx="1368764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광고 (CF)</a:t>
            </a:r>
            <a:endParaRPr/>
          </a:p>
        </p:txBody>
      </p:sp>
      <p:sp>
        <p:nvSpPr>
          <p:cNvPr id="339" name="Google Shape;339;p29"/>
          <p:cNvSpPr txBox="1"/>
          <p:nvPr/>
        </p:nvSpPr>
        <p:spPr>
          <a:xfrm>
            <a:off x="4676775" y="4245322"/>
            <a:ext cx="283845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논리적/감성적 연결. '설득'과 '속도' 중심.</a:t>
            </a:r>
            <a:endParaRPr/>
          </a:p>
        </p:txBody>
      </p:sp>
      <p:sp>
        <p:nvSpPr>
          <p:cNvPr id="340" name="Google Shape;340;p29"/>
          <p:cNvSpPr txBox="1"/>
          <p:nvPr/>
        </p:nvSpPr>
        <p:spPr>
          <a:xfrm>
            <a:off x="9265920" y="3511897"/>
            <a:ext cx="128016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단편영화</a:t>
            </a:r>
            <a:endParaRPr/>
          </a:p>
        </p:txBody>
      </p:sp>
      <p:sp>
        <p:nvSpPr>
          <p:cNvPr id="341" name="Google Shape;341;p29"/>
          <p:cNvSpPr txBox="1"/>
          <p:nvPr/>
        </p:nvSpPr>
        <p:spPr>
          <a:xfrm>
            <a:off x="8486775" y="4245322"/>
            <a:ext cx="283845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서사적 연결. '감정'과 '흐름(Flow)' 중심.</a:t>
            </a:r>
            <a:endParaRPr/>
          </a:p>
        </p:txBody>
      </p:sp>
      <p:pic>
        <p:nvPicPr>
          <p:cNvPr id="342" name="Google Shape;342;p2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08150" y="2835622"/>
            <a:ext cx="355699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18150" y="2835622"/>
            <a:ext cx="355699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28150" y="2835622"/>
            <a:ext cx="355699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9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'관계'를 설정하는 다양한 방식 (장르)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0"/>
          <p:cNvSpPr txBox="1"/>
          <p:nvPr/>
        </p:nvSpPr>
        <p:spPr>
          <a:xfrm>
            <a:off x="2190750" y="2605087"/>
            <a:ext cx="8191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에디톨로지: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창조는 편집이며, 흩어진 재료로 '맥락'을 빚는 행위이다.</a:t>
            </a:r>
            <a:endParaRPr/>
          </a:p>
        </p:txBody>
      </p:sp>
      <p:sp>
        <p:nvSpPr>
          <p:cNvPr id="352" name="Google Shape;352;p30"/>
          <p:cNvSpPr txBox="1"/>
          <p:nvPr/>
        </p:nvSpPr>
        <p:spPr>
          <a:xfrm>
            <a:off x="2190750" y="3100387"/>
            <a:ext cx="8191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쿨레쇼프 효과: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편집은 '관계'를 설정하여, 관객이 스스로 '의미'를 만들게 하는 심리 기술이다.</a:t>
            </a:r>
            <a:endParaRPr/>
          </a:p>
        </p:txBody>
      </p:sp>
      <p:sp>
        <p:nvSpPr>
          <p:cNvPr id="353" name="Google Shape;353;p30"/>
          <p:cNvSpPr txBox="1"/>
          <p:nvPr/>
        </p:nvSpPr>
        <p:spPr>
          <a:xfrm>
            <a:off x="2190750" y="3595687"/>
            <a:ext cx="8191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시나리오: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이 모든 '맥락'과 '관계'를 관장하는 아티스트의 '설계도'이다.</a:t>
            </a:r>
            <a:endParaRPr/>
          </a:p>
        </p:txBody>
      </p:sp>
      <p:sp>
        <p:nvSpPr>
          <p:cNvPr id="354" name="Google Shape;354;p30"/>
          <p:cNvSpPr/>
          <p:nvPr/>
        </p:nvSpPr>
        <p:spPr>
          <a:xfrm>
            <a:off x="1809750" y="4281487"/>
            <a:ext cx="8572500" cy="685800"/>
          </a:xfrm>
          <a:prstGeom prst="roundRect">
            <a:avLst>
              <a:gd name="adj" fmla="val 1111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30"/>
          <p:cNvSpPr txBox="1"/>
          <p:nvPr/>
        </p:nvSpPr>
        <p:spPr>
          <a:xfrm>
            <a:off x="2190750" y="4471987"/>
            <a:ext cx="8191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2부 </a:t>
            </a:r>
            <a:r>
              <a:rPr lang="en-US" sz="15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예고</a:t>
            </a:r>
            <a:r>
              <a:rPr lang="en-US" sz="15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: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이제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이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설계도'를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바탕으로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캡컷'을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이용해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직접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관계'를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만들어봅니다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pic>
        <p:nvPicPr>
          <p:cNvPr id="356" name="Google Shape;356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2652712"/>
            <a:ext cx="177849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3148012"/>
            <a:ext cx="177849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3643312"/>
            <a:ext cx="177849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4548187"/>
            <a:ext cx="177849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0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1부: 이론 총정리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3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2"/>
          <p:cNvSpPr/>
          <p:nvPr/>
        </p:nvSpPr>
        <p:spPr>
          <a:xfrm>
            <a:off x="5619750" y="2628007"/>
            <a:ext cx="952500" cy="4762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32"/>
          <p:cNvSpPr txBox="1"/>
          <p:nvPr/>
        </p:nvSpPr>
        <p:spPr>
          <a:xfrm>
            <a:off x="1882973" y="2961382"/>
            <a:ext cx="8426053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2부: 어떻게 '연결'할까?</a:t>
            </a:r>
            <a:endParaRPr/>
          </a:p>
        </p:txBody>
      </p:sp>
      <p:sp>
        <p:nvSpPr>
          <p:cNvPr id="376" name="Google Shape;376;p32"/>
          <p:cNvSpPr txBox="1"/>
          <p:nvPr/>
        </p:nvSpPr>
        <p:spPr>
          <a:xfrm>
            <a:off x="5577929" y="4180582"/>
            <a:ext cx="1035992" cy="33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75569"/>
                </a:solidFill>
                <a:latin typeface="Noto Sans KR"/>
                <a:ea typeface="Noto Sans KR"/>
                <a:cs typeface="Noto Sans KR"/>
                <a:sym typeface="Noto Sans KR"/>
              </a:rPr>
              <a:t>(캡컷 실습)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1462087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3"/>
          <p:cNvSpPr txBox="1"/>
          <p:nvPr/>
        </p:nvSpPr>
        <p:spPr>
          <a:xfrm>
            <a:off x="571500" y="2166937"/>
            <a:ext cx="52863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수많은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편집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툴(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프리미어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,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파이널컷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)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중에서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캡컷을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선택한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이유</a:t>
            </a:r>
            <a:endParaRPr dirty="0"/>
          </a:p>
        </p:txBody>
      </p:sp>
      <p:sp>
        <p:nvSpPr>
          <p:cNvPr id="385" name="Google Shape;385;p33"/>
          <p:cNvSpPr txBox="1"/>
          <p:nvPr/>
        </p:nvSpPr>
        <p:spPr>
          <a:xfrm>
            <a:off x="952500" y="3062287"/>
            <a:ext cx="4905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1. </a:t>
            </a:r>
            <a:r>
              <a:rPr lang="en-US" sz="15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직관성</a:t>
            </a:r>
            <a:r>
              <a:rPr lang="en-US" sz="15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: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가장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배우기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쉽고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인터페이스가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직관적입니다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386" name="Google Shape;386;p33"/>
          <p:cNvSpPr txBox="1"/>
          <p:nvPr/>
        </p:nvSpPr>
        <p:spPr>
          <a:xfrm>
            <a:off x="952500" y="3557587"/>
            <a:ext cx="49053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2. AI </a:t>
            </a:r>
            <a:r>
              <a:rPr lang="en-US" sz="15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기능</a:t>
            </a:r>
            <a:r>
              <a:rPr lang="en-US" sz="15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통합</a:t>
            </a:r>
            <a:r>
              <a:rPr lang="en-US" sz="15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: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AI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자막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, AI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이펙트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등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생성형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AI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시대에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최적화</a:t>
            </a:r>
            <a:endParaRPr dirty="0"/>
          </a:p>
        </p:txBody>
      </p:sp>
      <p:sp>
        <p:nvSpPr>
          <p:cNvPr id="387" name="Google Shape;387;p33"/>
          <p:cNvSpPr txBox="1"/>
          <p:nvPr/>
        </p:nvSpPr>
        <p:spPr>
          <a:xfrm>
            <a:off x="952500" y="4087534"/>
            <a:ext cx="49053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3. 무료: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PC버전은 강력한 기능 대부분을 무료로 제공합니다.</a:t>
            </a:r>
            <a:endParaRPr/>
          </a:p>
        </p:txBody>
      </p:sp>
      <p:sp>
        <p:nvSpPr>
          <p:cNvPr id="388" name="Google Shape;388;p33"/>
          <p:cNvSpPr txBox="1"/>
          <p:nvPr/>
        </p:nvSpPr>
        <p:spPr>
          <a:xfrm>
            <a:off x="571500" y="3062287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5088"/>
                </a:solidFill>
                <a:latin typeface="Noto Sans KR"/>
                <a:ea typeface="Noto Sans KR"/>
                <a:cs typeface="Noto Sans KR"/>
                <a:sym typeface="Noto Sans KR"/>
              </a:rPr>
              <a:t>✓</a:t>
            </a:r>
            <a:endParaRPr/>
          </a:p>
        </p:txBody>
      </p:sp>
      <p:pic>
        <p:nvPicPr>
          <p:cNvPr id="389" name="Google Shape;389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109912"/>
            <a:ext cx="177849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3"/>
          <p:cNvSpPr txBox="1"/>
          <p:nvPr/>
        </p:nvSpPr>
        <p:spPr>
          <a:xfrm>
            <a:off x="571500" y="3557587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5088"/>
                </a:solidFill>
                <a:latin typeface="Noto Sans KR"/>
                <a:ea typeface="Noto Sans KR"/>
                <a:cs typeface="Noto Sans KR"/>
                <a:sym typeface="Noto Sans KR"/>
              </a:rPr>
              <a:t>✓</a:t>
            </a:r>
            <a:endParaRPr/>
          </a:p>
        </p:txBody>
      </p:sp>
      <p:pic>
        <p:nvPicPr>
          <p:cNvPr id="391" name="Google Shape;391;p3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605212"/>
            <a:ext cx="177849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4135159"/>
            <a:ext cx="177849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33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왜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캡컷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CapCut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)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PC인가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41BCD5-F326-FB4C-A749-4B806AD392EC}"/>
              </a:ext>
            </a:extLst>
          </p:cNvPr>
          <p:cNvSpPr txBox="1"/>
          <p:nvPr/>
        </p:nvSpPr>
        <p:spPr>
          <a:xfrm>
            <a:off x="0" y="3242346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4800" dirty="0"/>
              <a:t>https://www.capcut.com/ko-kr/</a:t>
            </a:r>
          </a:p>
        </p:txBody>
      </p:sp>
    </p:spTree>
    <p:extLst>
      <p:ext uri="{BB962C8B-B14F-4D97-AF65-F5344CB8AC3E}">
        <p14:creationId xmlns:p14="http://schemas.microsoft.com/office/powerpoint/2010/main" val="5104724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1"/>
          <p:cNvSpPr txBox="1"/>
          <p:nvPr/>
        </p:nvSpPr>
        <p:spPr>
          <a:xfrm>
            <a:off x="295275" y="3394769"/>
            <a:ext cx="1160145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Break Time</a:t>
            </a:r>
            <a:endParaRPr/>
          </a:p>
        </p:txBody>
      </p:sp>
      <p:sp>
        <p:nvSpPr>
          <p:cNvPr id="367" name="Google Shape;367;p31"/>
          <p:cNvSpPr txBox="1"/>
          <p:nvPr/>
        </p:nvSpPr>
        <p:spPr>
          <a:xfrm>
            <a:off x="571500" y="4480619"/>
            <a:ext cx="11049000" cy="33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(10분간 휴식합니다)</a:t>
            </a:r>
            <a:endParaRPr/>
          </a:p>
        </p:txBody>
      </p:sp>
      <p:pic>
        <p:nvPicPr>
          <p:cNvPr id="368" name="Google Shape;368;p3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750" y="1832669"/>
            <a:ext cx="952500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>
          <a:extLst>
            <a:ext uri="{FF2B5EF4-FFF2-40B4-BE49-F238E27FC236}">
              <a16:creationId xmlns:a16="http://schemas.microsoft.com/office/drawing/2014/main" id="{3A033A88-8502-02CF-7D91-2E65A679F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0">
            <a:extLst>
              <a:ext uri="{FF2B5EF4-FFF2-40B4-BE49-F238E27FC236}">
                <a16:creationId xmlns:a16="http://schemas.microsoft.com/office/drawing/2014/main" id="{2DAFF4C1-20B6-B8F4-854E-143ADA734CBC}"/>
              </a:ext>
            </a:extLst>
          </p:cNvPr>
          <p:cNvSpPr/>
          <p:nvPr/>
        </p:nvSpPr>
        <p:spPr>
          <a:xfrm>
            <a:off x="5619750" y="2694682"/>
            <a:ext cx="952500" cy="4762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0">
            <a:extLst>
              <a:ext uri="{FF2B5EF4-FFF2-40B4-BE49-F238E27FC236}">
                <a16:creationId xmlns:a16="http://schemas.microsoft.com/office/drawing/2014/main" id="{871B622C-DE50-3158-9373-8D896FBCFAA2}"/>
              </a:ext>
            </a:extLst>
          </p:cNvPr>
          <p:cNvSpPr txBox="1"/>
          <p:nvPr/>
        </p:nvSpPr>
        <p:spPr>
          <a:xfrm>
            <a:off x="2584158" y="3028057"/>
            <a:ext cx="7023534" cy="8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525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인터페이스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0958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394;p33">
            <a:extLst>
              <a:ext uri="{FF2B5EF4-FFF2-40B4-BE49-F238E27FC236}">
                <a16:creationId xmlns:a16="http://schemas.microsoft.com/office/drawing/2014/main" id="{47BA606A-F81C-009A-4540-05E9A10FE6DF}"/>
              </a:ext>
            </a:extLst>
          </p:cNvPr>
          <p:cNvSpPr txBox="1"/>
          <p:nvPr/>
        </p:nvSpPr>
        <p:spPr>
          <a:xfrm>
            <a:off x="571500" y="571500"/>
            <a:ext cx="46525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캡컷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ko-KR" alt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인터페이스 구조 이해</a:t>
            </a:r>
            <a:endParaRPr dirty="0"/>
          </a:p>
        </p:txBody>
      </p:sp>
      <p:grpSp>
        <p:nvGrpSpPr>
          <p:cNvPr id="10" name="Group 10"/>
          <p:cNvGrpSpPr/>
          <p:nvPr/>
        </p:nvGrpSpPr>
        <p:grpSpPr>
          <a:xfrm>
            <a:off x="558800" y="1342142"/>
            <a:ext cx="6146800" cy="4593580"/>
            <a:chOff x="0" y="-123825"/>
            <a:chExt cx="12293600" cy="91871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258345" cy="9063335"/>
            </a:xfrm>
            <a:custGeom>
              <a:avLst/>
              <a:gdLst/>
              <a:ahLst/>
              <a:cxnLst/>
              <a:rect l="l" t="t" r="r" b="b"/>
              <a:pathLst>
                <a:path w="11258345" h="9063335">
                  <a:moveTo>
                    <a:pt x="0" y="0"/>
                  </a:moveTo>
                  <a:lnTo>
                    <a:pt x="11258345" y="0"/>
                  </a:lnTo>
                  <a:lnTo>
                    <a:pt x="11258345" y="9063335"/>
                  </a:lnTo>
                  <a:lnTo>
                    <a:pt x="0" y="90633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>
                <a:latin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23825"/>
              <a:ext cx="12293600" cy="91871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①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좌측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도구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메뉴</a:t>
              </a:r>
              <a:endParaRPr lang="en-US" sz="1333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Media: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영상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이미지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오디오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등의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파일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관리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Text: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자막과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타이틀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삽입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Audio: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배경음악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효과음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등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삽입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Effects, Filters, Transitions, Stickers 등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추가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시각효과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제공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>
                <a:lnSpc>
                  <a:spcPts val="2400"/>
                </a:lnSpc>
              </a:pP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②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중앙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미리보기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 창 (Preview)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편집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중인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콘텐츠를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실시간으로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확인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재생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일시정지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프레임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단위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이동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기능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포함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>
                <a:lnSpc>
                  <a:spcPts val="2400"/>
                </a:lnSpc>
              </a:pP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③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하단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타임라인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 (Timeline)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영상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및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오디오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클립의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순서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길이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동시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편집을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구성하는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핵심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공간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각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클립은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층별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(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레이어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구조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)로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배치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타임라인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확대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/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축소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커서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이동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정밀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조절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기능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포함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실습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중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화면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구성을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빠르게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이해하기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위해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기본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인터페이스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이미지를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제공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</p:txBody>
        </p:sp>
      </p:grpSp>
      <p:sp>
        <p:nvSpPr>
          <p:cNvPr id="19" name="Freeform 19"/>
          <p:cNvSpPr/>
          <p:nvPr/>
        </p:nvSpPr>
        <p:spPr>
          <a:xfrm>
            <a:off x="6096000" y="1651000"/>
            <a:ext cx="5629173" cy="3032717"/>
          </a:xfrm>
          <a:custGeom>
            <a:avLst/>
            <a:gdLst/>
            <a:ahLst/>
            <a:cxnLst/>
            <a:rect l="l" t="t" r="r" b="b"/>
            <a:pathLst>
              <a:path w="8443759" h="4549075">
                <a:moveTo>
                  <a:pt x="0" y="0"/>
                </a:moveTo>
                <a:lnTo>
                  <a:pt x="8443759" y="0"/>
                </a:lnTo>
                <a:lnTo>
                  <a:pt x="8443759" y="4549076"/>
                </a:lnTo>
                <a:lnTo>
                  <a:pt x="0" y="454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203200" y="541504"/>
            <a:ext cx="4545893" cy="125884"/>
          </a:xfrm>
          <a:custGeom>
            <a:avLst/>
            <a:gdLst/>
            <a:ahLst/>
            <a:cxnLst/>
            <a:rect l="l" t="t" r="r" b="b"/>
            <a:pathLst>
              <a:path w="9091787" h="251768">
                <a:moveTo>
                  <a:pt x="0" y="0"/>
                </a:moveTo>
                <a:lnTo>
                  <a:pt x="9091787" y="0"/>
                </a:lnTo>
                <a:lnTo>
                  <a:pt x="9091787" y="251768"/>
                </a:lnTo>
                <a:lnTo>
                  <a:pt x="0" y="25176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ko-KR" altLang="en-US" sz="1200"/>
          </a:p>
        </p:txBody>
      </p:sp>
      <p:sp>
        <p:nvSpPr>
          <p:cNvPr id="8" name="Freeform 8"/>
          <p:cNvSpPr/>
          <p:nvPr/>
        </p:nvSpPr>
        <p:spPr>
          <a:xfrm>
            <a:off x="793377" y="452139"/>
            <a:ext cx="10712823" cy="5771533"/>
          </a:xfrm>
          <a:custGeom>
            <a:avLst/>
            <a:gdLst/>
            <a:ahLst/>
            <a:cxnLst/>
            <a:rect l="l" t="t" r="r" b="b"/>
            <a:pathLst>
              <a:path w="16069235" h="8657300">
                <a:moveTo>
                  <a:pt x="0" y="0"/>
                </a:moveTo>
                <a:lnTo>
                  <a:pt x="16069235" y="0"/>
                </a:lnTo>
                <a:lnTo>
                  <a:pt x="16069235" y="8657300"/>
                </a:lnTo>
                <a:lnTo>
                  <a:pt x="0" y="8657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grpSp>
        <p:nvGrpSpPr>
          <p:cNvPr id="9" name="Group 9"/>
          <p:cNvGrpSpPr/>
          <p:nvPr/>
        </p:nvGrpSpPr>
        <p:grpSpPr>
          <a:xfrm>
            <a:off x="793377" y="729227"/>
            <a:ext cx="3426105" cy="2941794"/>
            <a:chOff x="0" y="0"/>
            <a:chExt cx="1353523" cy="11621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53523" cy="1162190"/>
            </a:xfrm>
            <a:custGeom>
              <a:avLst/>
              <a:gdLst/>
              <a:ahLst/>
              <a:cxnLst/>
              <a:rect l="l" t="t" r="r" b="b"/>
              <a:pathLst>
                <a:path w="1353523" h="1162190">
                  <a:moveTo>
                    <a:pt x="37661" y="0"/>
                  </a:moveTo>
                  <a:lnTo>
                    <a:pt x="1315861" y="0"/>
                  </a:lnTo>
                  <a:cubicBezTo>
                    <a:pt x="1336661" y="0"/>
                    <a:pt x="1353523" y="16862"/>
                    <a:pt x="1353523" y="37661"/>
                  </a:cubicBezTo>
                  <a:lnTo>
                    <a:pt x="1353523" y="1124529"/>
                  </a:lnTo>
                  <a:cubicBezTo>
                    <a:pt x="1353523" y="1145329"/>
                    <a:pt x="1336661" y="1162190"/>
                    <a:pt x="1315861" y="1162190"/>
                  </a:cubicBezTo>
                  <a:lnTo>
                    <a:pt x="37661" y="1162190"/>
                  </a:lnTo>
                  <a:cubicBezTo>
                    <a:pt x="16862" y="1162190"/>
                    <a:pt x="0" y="1145329"/>
                    <a:pt x="0" y="1124529"/>
                  </a:cubicBezTo>
                  <a:lnTo>
                    <a:pt x="0" y="37661"/>
                  </a:lnTo>
                  <a:cubicBezTo>
                    <a:pt x="0" y="16862"/>
                    <a:pt x="16862" y="0"/>
                    <a:pt x="376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FF0066"/>
              </a:solidFill>
              <a:prstDash val="solid"/>
              <a:round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353523" cy="118124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52"/>
                </a:lnSpc>
              </a:pPr>
              <a:r>
                <a:rPr lang="en-US" sz="1200">
                  <a:solidFill>
                    <a:srgbClr val="FF0066"/>
                  </a:solidFill>
                  <a:latin typeface="Canva Sans"/>
                  <a:ea typeface="Canva Sans"/>
                  <a:cs typeface="Canva Sans"/>
                  <a:sym typeface="Canva Sans"/>
                </a:rPr>
                <a:t>① </a:t>
              </a:r>
              <a:r>
                <a:rPr lang="en-US" sz="1200" b="1">
                  <a:solidFill>
                    <a:srgbClr val="FF0066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도구 메뉴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93377" y="3671021"/>
            <a:ext cx="10712823" cy="2489069"/>
            <a:chOff x="0" y="0"/>
            <a:chExt cx="4232226" cy="98333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232227" cy="983336"/>
            </a:xfrm>
            <a:custGeom>
              <a:avLst/>
              <a:gdLst/>
              <a:ahLst/>
              <a:cxnLst/>
              <a:rect l="l" t="t" r="r" b="b"/>
              <a:pathLst>
                <a:path w="4232227" h="983336">
                  <a:moveTo>
                    <a:pt x="12045" y="0"/>
                  </a:moveTo>
                  <a:lnTo>
                    <a:pt x="4220182" y="0"/>
                  </a:lnTo>
                  <a:cubicBezTo>
                    <a:pt x="4223376" y="0"/>
                    <a:pt x="4226440" y="1269"/>
                    <a:pt x="4228699" y="3528"/>
                  </a:cubicBezTo>
                  <a:cubicBezTo>
                    <a:pt x="4230958" y="5787"/>
                    <a:pt x="4232227" y="8850"/>
                    <a:pt x="4232227" y="12045"/>
                  </a:cubicBezTo>
                  <a:lnTo>
                    <a:pt x="4232227" y="971291"/>
                  </a:lnTo>
                  <a:cubicBezTo>
                    <a:pt x="4232227" y="974485"/>
                    <a:pt x="4230958" y="977549"/>
                    <a:pt x="4228699" y="979808"/>
                  </a:cubicBezTo>
                  <a:cubicBezTo>
                    <a:pt x="4226440" y="982067"/>
                    <a:pt x="4223376" y="983336"/>
                    <a:pt x="4220182" y="983336"/>
                  </a:cubicBezTo>
                  <a:lnTo>
                    <a:pt x="12045" y="983336"/>
                  </a:lnTo>
                  <a:cubicBezTo>
                    <a:pt x="8850" y="983336"/>
                    <a:pt x="5787" y="982067"/>
                    <a:pt x="3528" y="979808"/>
                  </a:cubicBezTo>
                  <a:cubicBezTo>
                    <a:pt x="1269" y="977549"/>
                    <a:pt x="0" y="974485"/>
                    <a:pt x="0" y="971291"/>
                  </a:cubicBezTo>
                  <a:lnTo>
                    <a:pt x="0" y="12045"/>
                  </a:lnTo>
                  <a:cubicBezTo>
                    <a:pt x="0" y="8850"/>
                    <a:pt x="1269" y="5787"/>
                    <a:pt x="3528" y="3528"/>
                  </a:cubicBezTo>
                  <a:cubicBezTo>
                    <a:pt x="5787" y="1269"/>
                    <a:pt x="8850" y="0"/>
                    <a:pt x="120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FF0066"/>
              </a:solidFill>
              <a:prstDash val="solid"/>
              <a:round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4232226" cy="100238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52"/>
                </a:lnSpc>
              </a:pPr>
              <a:r>
                <a:rPr lang="en-US" sz="1200">
                  <a:solidFill>
                    <a:srgbClr val="FF0066"/>
                  </a:solidFill>
                  <a:latin typeface="Canva Sans"/>
                  <a:ea typeface="Canva Sans"/>
                  <a:cs typeface="Canva Sans"/>
                  <a:sym typeface="Canva Sans"/>
                </a:rPr>
                <a:t>③</a:t>
              </a:r>
              <a:r>
                <a:rPr lang="en-US" sz="1200" b="1">
                  <a:solidFill>
                    <a:srgbClr val="FF0066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타임라인 (Timeline)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219482" y="729227"/>
            <a:ext cx="4110457" cy="2941794"/>
            <a:chOff x="0" y="0"/>
            <a:chExt cx="1623884" cy="11621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23884" cy="1162190"/>
            </a:xfrm>
            <a:custGeom>
              <a:avLst/>
              <a:gdLst/>
              <a:ahLst/>
              <a:cxnLst/>
              <a:rect l="l" t="t" r="r" b="b"/>
              <a:pathLst>
                <a:path w="1623884" h="1162190">
                  <a:moveTo>
                    <a:pt x="31391" y="0"/>
                  </a:moveTo>
                  <a:lnTo>
                    <a:pt x="1592493" y="0"/>
                  </a:lnTo>
                  <a:cubicBezTo>
                    <a:pt x="1609830" y="0"/>
                    <a:pt x="1623884" y="14054"/>
                    <a:pt x="1623884" y="31391"/>
                  </a:cubicBezTo>
                  <a:lnTo>
                    <a:pt x="1623884" y="1130799"/>
                  </a:lnTo>
                  <a:cubicBezTo>
                    <a:pt x="1623884" y="1148136"/>
                    <a:pt x="1609830" y="1162190"/>
                    <a:pt x="1592493" y="1162190"/>
                  </a:cubicBezTo>
                  <a:lnTo>
                    <a:pt x="31391" y="1162190"/>
                  </a:lnTo>
                  <a:cubicBezTo>
                    <a:pt x="14054" y="1162190"/>
                    <a:pt x="0" y="1148136"/>
                    <a:pt x="0" y="1130799"/>
                  </a:cubicBezTo>
                  <a:lnTo>
                    <a:pt x="0" y="31391"/>
                  </a:lnTo>
                  <a:cubicBezTo>
                    <a:pt x="0" y="14054"/>
                    <a:pt x="14054" y="0"/>
                    <a:pt x="3139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FF0066"/>
              </a:solidFill>
              <a:prstDash val="solid"/>
              <a:round/>
            </a:ln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623884" cy="118124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52"/>
                </a:lnSpc>
              </a:pPr>
              <a:r>
                <a:rPr lang="en-US" sz="1200">
                  <a:solidFill>
                    <a:srgbClr val="FF0066"/>
                  </a:solidFill>
                  <a:latin typeface="Canva Sans"/>
                  <a:ea typeface="Canva Sans"/>
                  <a:cs typeface="Canva Sans"/>
                  <a:sym typeface="Canva Sans"/>
                </a:rPr>
                <a:t>② </a:t>
              </a:r>
              <a:r>
                <a:rPr lang="en-US" sz="1200" b="1">
                  <a:solidFill>
                    <a:srgbClr val="FF0066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미리보기 창 (Preview)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58800" y="2464213"/>
            <a:ext cx="4432366" cy="271656"/>
            <a:chOff x="0" y="0"/>
            <a:chExt cx="8864732" cy="5433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864732" cy="543312"/>
            </a:xfrm>
            <a:custGeom>
              <a:avLst/>
              <a:gdLst/>
              <a:ahLst/>
              <a:cxnLst/>
              <a:rect l="l" t="t" r="r" b="b"/>
              <a:pathLst>
                <a:path w="8864732" h="543312">
                  <a:moveTo>
                    <a:pt x="0" y="0"/>
                  </a:moveTo>
                  <a:lnTo>
                    <a:pt x="8864732" y="0"/>
                  </a:lnTo>
                  <a:lnTo>
                    <a:pt x="8864732" y="543312"/>
                  </a:lnTo>
                  <a:lnTo>
                    <a:pt x="0" y="54331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 b="1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23825"/>
              <a:ext cx="8864732" cy="66713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b="1" spc="64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새 </a:t>
              </a:r>
              <a:r>
                <a:rPr lang="en-US" sz="1333" b="1" spc="64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프로젝트</a:t>
              </a:r>
              <a:r>
                <a:rPr lang="en-US" sz="1333" b="1" spc="64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spc="64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생성</a:t>
              </a:r>
              <a:endParaRPr lang="en-US" sz="1333" b="1" spc="6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58800" y="3046600"/>
            <a:ext cx="5629173" cy="1483667"/>
            <a:chOff x="0" y="0"/>
            <a:chExt cx="11258345" cy="29673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258345" cy="2967335"/>
            </a:xfrm>
            <a:custGeom>
              <a:avLst/>
              <a:gdLst/>
              <a:ahLst/>
              <a:cxnLst/>
              <a:rect l="l" t="t" r="r" b="b"/>
              <a:pathLst>
                <a:path w="11258345" h="2967335">
                  <a:moveTo>
                    <a:pt x="0" y="0"/>
                  </a:moveTo>
                  <a:lnTo>
                    <a:pt x="11258345" y="0"/>
                  </a:lnTo>
                  <a:lnTo>
                    <a:pt x="11258345" y="2967335"/>
                  </a:lnTo>
                  <a:lnTo>
                    <a:pt x="0" y="29673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23825"/>
              <a:ext cx="11258345" cy="30911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CapCut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웹버전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기준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, 첫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화면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혹은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상단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메뉴에서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[+ 새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프로젝트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]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버튼을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클릭하면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편집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화면으로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진입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편집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창이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자동으로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열리며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기본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타임라인이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생성된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상태로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시작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초기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상태에서는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아무런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미디어도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로드되어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있지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않음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자동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저장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기능이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작동하므로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편집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즉시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임시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저장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시작됨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</p:txBody>
        </p:sp>
      </p:grpSp>
      <p:sp>
        <p:nvSpPr>
          <p:cNvPr id="19" name="Freeform 19"/>
          <p:cNvSpPr/>
          <p:nvPr/>
        </p:nvSpPr>
        <p:spPr>
          <a:xfrm>
            <a:off x="6096000" y="467803"/>
            <a:ext cx="5496422" cy="2961197"/>
          </a:xfrm>
          <a:custGeom>
            <a:avLst/>
            <a:gdLst/>
            <a:ahLst/>
            <a:cxnLst/>
            <a:rect l="l" t="t" r="r" b="b"/>
            <a:pathLst>
              <a:path w="8244633" h="4441796">
                <a:moveTo>
                  <a:pt x="0" y="0"/>
                </a:moveTo>
                <a:lnTo>
                  <a:pt x="8244633" y="0"/>
                </a:lnTo>
                <a:lnTo>
                  <a:pt x="8244633" y="4441796"/>
                </a:lnTo>
                <a:lnTo>
                  <a:pt x="0" y="44417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20" name="Freeform 20"/>
          <p:cNvSpPr/>
          <p:nvPr/>
        </p:nvSpPr>
        <p:spPr>
          <a:xfrm>
            <a:off x="6096000" y="3594016"/>
            <a:ext cx="5496422" cy="2961197"/>
          </a:xfrm>
          <a:custGeom>
            <a:avLst/>
            <a:gdLst/>
            <a:ahLst/>
            <a:cxnLst/>
            <a:rect l="l" t="t" r="r" b="b"/>
            <a:pathLst>
              <a:path w="8244633" h="4441796">
                <a:moveTo>
                  <a:pt x="0" y="0"/>
                </a:moveTo>
                <a:lnTo>
                  <a:pt x="8244633" y="0"/>
                </a:lnTo>
                <a:lnTo>
                  <a:pt x="8244633" y="4441796"/>
                </a:lnTo>
                <a:lnTo>
                  <a:pt x="0" y="4441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21" name="Google Shape;394;p33">
            <a:extLst>
              <a:ext uri="{FF2B5EF4-FFF2-40B4-BE49-F238E27FC236}">
                <a16:creationId xmlns:a16="http://schemas.microsoft.com/office/drawing/2014/main" id="{EEEE3E83-A513-9DC7-B157-2F78C1F9E61B}"/>
              </a:ext>
            </a:extLst>
          </p:cNvPr>
          <p:cNvSpPr txBox="1"/>
          <p:nvPr/>
        </p:nvSpPr>
        <p:spPr>
          <a:xfrm>
            <a:off x="571500" y="571500"/>
            <a:ext cx="46525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000" b="1" dirty="0" err="1">
                <a:solidFill>
                  <a:srgbClr val="005088"/>
                </a:solidFill>
                <a:latin typeface="Poppins"/>
                <a:cs typeface="Poppins"/>
                <a:sym typeface="Poppins"/>
              </a:rPr>
              <a:t>캡컷</a:t>
            </a:r>
            <a:r>
              <a:rPr lang="ko-KR" altLang="en-US" sz="3000" b="1" dirty="0">
                <a:solidFill>
                  <a:srgbClr val="005088"/>
                </a:solidFill>
                <a:latin typeface="Poppins"/>
                <a:cs typeface="Poppins"/>
                <a:sym typeface="Poppins"/>
              </a:rPr>
              <a:t> 인터페이스</a:t>
            </a: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685801" y="1888358"/>
            <a:ext cx="5934499" cy="2398067"/>
            <a:chOff x="0" y="0"/>
            <a:chExt cx="11868998" cy="47961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868998" cy="4796135"/>
            </a:xfrm>
            <a:custGeom>
              <a:avLst/>
              <a:gdLst/>
              <a:ahLst/>
              <a:cxnLst/>
              <a:rect l="l" t="t" r="r" b="b"/>
              <a:pathLst>
                <a:path w="11868998" h="4796135">
                  <a:moveTo>
                    <a:pt x="0" y="0"/>
                  </a:moveTo>
                  <a:lnTo>
                    <a:pt x="11868998" y="0"/>
                  </a:lnTo>
                  <a:lnTo>
                    <a:pt x="11868998" y="4796135"/>
                  </a:lnTo>
                  <a:lnTo>
                    <a:pt x="0" y="47961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23825"/>
              <a:ext cx="11868998" cy="49199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비율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(Ratio)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설정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→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미리보기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창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상단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또는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우측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‘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세부정보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(Details)’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에서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설정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→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기본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제공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: 16:9, 9:16, 1:1, 4:3, 2.35:1</a:t>
              </a: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→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용도에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따라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적절한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비율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선택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해상도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(Resolution)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설정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→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편집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중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설정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없음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내보내기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(Export)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시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지정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→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무료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버전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: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최대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1080p /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유료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(Pro):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최대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4K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85800" y="4661622"/>
            <a:ext cx="4365753" cy="1178867"/>
            <a:chOff x="0" y="0"/>
            <a:chExt cx="8731506" cy="235773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731506" cy="2357735"/>
            </a:xfrm>
            <a:custGeom>
              <a:avLst/>
              <a:gdLst/>
              <a:ahLst/>
              <a:cxnLst/>
              <a:rect l="l" t="t" r="r" b="b"/>
              <a:pathLst>
                <a:path w="8731506" h="2357735">
                  <a:moveTo>
                    <a:pt x="0" y="0"/>
                  </a:moveTo>
                  <a:lnTo>
                    <a:pt x="8731506" y="0"/>
                  </a:lnTo>
                  <a:lnTo>
                    <a:pt x="8731506" y="2357735"/>
                  </a:lnTo>
                  <a:lnTo>
                    <a:pt x="0" y="23577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23825"/>
              <a:ext cx="8731506" cy="24815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프로젝트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이름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및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저장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경로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지정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상단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‘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무제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프로젝트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’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클릭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→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이름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입력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→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자동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저장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저장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경로는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CapCut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내부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고정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폴더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(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사용자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변경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불가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)</a:t>
              </a: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Export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시에만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출력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파일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이름·위치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지정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</p:txBody>
        </p:sp>
      </p:grpSp>
      <p:sp>
        <p:nvSpPr>
          <p:cNvPr id="22" name="Freeform 22"/>
          <p:cNvSpPr/>
          <p:nvPr/>
        </p:nvSpPr>
        <p:spPr>
          <a:xfrm>
            <a:off x="5958222" y="1212086"/>
            <a:ext cx="3238641" cy="3022867"/>
          </a:xfrm>
          <a:custGeom>
            <a:avLst/>
            <a:gdLst/>
            <a:ahLst/>
            <a:cxnLst/>
            <a:rect l="l" t="t" r="r" b="b"/>
            <a:pathLst>
              <a:path w="5473766" h="5109077">
                <a:moveTo>
                  <a:pt x="0" y="0"/>
                </a:moveTo>
                <a:lnTo>
                  <a:pt x="5473766" y="0"/>
                </a:lnTo>
                <a:lnTo>
                  <a:pt x="5473766" y="5109076"/>
                </a:lnTo>
                <a:lnTo>
                  <a:pt x="0" y="510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3649" t="-12371" r="-2980" b="-87705"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23" name="Freeform 23"/>
          <p:cNvSpPr/>
          <p:nvPr/>
        </p:nvSpPr>
        <p:spPr>
          <a:xfrm>
            <a:off x="9247282" y="1212086"/>
            <a:ext cx="2765924" cy="3022867"/>
          </a:xfrm>
          <a:custGeom>
            <a:avLst/>
            <a:gdLst/>
            <a:ahLst/>
            <a:cxnLst/>
            <a:rect l="l" t="t" r="r" b="b"/>
            <a:pathLst>
              <a:path w="4674805" h="5109077">
                <a:moveTo>
                  <a:pt x="0" y="0"/>
                </a:moveTo>
                <a:lnTo>
                  <a:pt x="4674805" y="0"/>
                </a:lnTo>
                <a:lnTo>
                  <a:pt x="4674805" y="5109076"/>
                </a:lnTo>
                <a:lnTo>
                  <a:pt x="0" y="5109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24" name="Freeform 24"/>
          <p:cNvSpPr/>
          <p:nvPr/>
        </p:nvSpPr>
        <p:spPr>
          <a:xfrm>
            <a:off x="5907804" y="4362769"/>
            <a:ext cx="6147987" cy="824019"/>
          </a:xfrm>
          <a:custGeom>
            <a:avLst/>
            <a:gdLst/>
            <a:ahLst/>
            <a:cxnLst/>
            <a:rect l="l" t="t" r="r" b="b"/>
            <a:pathLst>
              <a:path w="10148571" h="1518947">
                <a:moveTo>
                  <a:pt x="0" y="0"/>
                </a:moveTo>
                <a:lnTo>
                  <a:pt x="10148571" y="0"/>
                </a:lnTo>
                <a:lnTo>
                  <a:pt x="10148571" y="1518947"/>
                </a:lnTo>
                <a:lnTo>
                  <a:pt x="0" y="1518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25" name="Google Shape;394;p33">
            <a:extLst>
              <a:ext uri="{FF2B5EF4-FFF2-40B4-BE49-F238E27FC236}">
                <a16:creationId xmlns:a16="http://schemas.microsoft.com/office/drawing/2014/main" id="{44459188-E28B-3BCE-3407-1A65C7FBB6FC}"/>
              </a:ext>
            </a:extLst>
          </p:cNvPr>
          <p:cNvSpPr txBox="1"/>
          <p:nvPr/>
        </p:nvSpPr>
        <p:spPr>
          <a:xfrm>
            <a:off x="571500" y="571500"/>
            <a:ext cx="46525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000" b="1" dirty="0">
                <a:solidFill>
                  <a:srgbClr val="005088"/>
                </a:solidFill>
                <a:latin typeface="Poppins"/>
                <a:cs typeface="Poppins"/>
                <a:sym typeface="Poppins"/>
              </a:rPr>
              <a:t>화면비율</a:t>
            </a:r>
            <a:r>
              <a:rPr lang="en-US" altLang="ko-KR" sz="3000" b="1" dirty="0">
                <a:solidFill>
                  <a:srgbClr val="005088"/>
                </a:solidFill>
                <a:latin typeface="Poppins"/>
                <a:cs typeface="Poppins"/>
                <a:sym typeface="Poppins"/>
              </a:rPr>
              <a:t>, </a:t>
            </a:r>
            <a:r>
              <a:rPr lang="ko-KR" altLang="en-US" sz="3000" b="1" dirty="0">
                <a:solidFill>
                  <a:srgbClr val="005088"/>
                </a:solidFill>
                <a:latin typeface="Poppins"/>
                <a:cs typeface="Poppins"/>
                <a:sym typeface="Poppins"/>
              </a:rPr>
              <a:t>해상도 설정</a:t>
            </a:r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645201" y="1510193"/>
            <a:ext cx="5934499" cy="4531667"/>
            <a:chOff x="0" y="0"/>
            <a:chExt cx="11868998" cy="906333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868998" cy="9063335"/>
            </a:xfrm>
            <a:custGeom>
              <a:avLst/>
              <a:gdLst/>
              <a:ahLst/>
              <a:cxnLst/>
              <a:rect l="l" t="t" r="r" b="b"/>
              <a:pathLst>
                <a:path w="11868998" h="9063335">
                  <a:moveTo>
                    <a:pt x="0" y="0"/>
                  </a:moveTo>
                  <a:lnTo>
                    <a:pt x="11868998" y="0"/>
                  </a:lnTo>
                  <a:lnTo>
                    <a:pt x="11868998" y="9063335"/>
                  </a:lnTo>
                  <a:lnTo>
                    <a:pt x="0" y="90633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23825"/>
              <a:ext cx="11868998" cy="91871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로컬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파일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임포트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좌측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상단의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‘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미디어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’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패널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에서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‘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가져오기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’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버튼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클릭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컴퓨터에서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영상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이미지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오디오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파일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선택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또는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편집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창으로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드래그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앤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드롭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하여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삽입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가져온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파일은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‘내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미디어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’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목록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에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자동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등록되어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반복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사용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</a:p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클립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타임라인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배치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내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미디어’에서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선택한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클립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하단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타임라인으로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드래그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비디오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트랙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에는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영상과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이미지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오디오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트랙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에는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사운드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자동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배치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기본적으로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하나의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트랙이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제공되며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추가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시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자동으로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다중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트랙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생성됨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</a:p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클립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위치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이동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및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순서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변경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타임라인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내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좌우로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드래그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하여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위치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조정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여러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동시에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선택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후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이동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(Shift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또는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Ctrl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사용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)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간격을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자동으로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맞추기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위한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스냅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기능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기본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활성화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7297661" y="1414875"/>
            <a:ext cx="4208539" cy="3440416"/>
          </a:xfrm>
          <a:custGeom>
            <a:avLst/>
            <a:gdLst/>
            <a:ahLst/>
            <a:cxnLst/>
            <a:rect l="l" t="t" r="r" b="b"/>
            <a:pathLst>
              <a:path w="6312808" h="5160624">
                <a:moveTo>
                  <a:pt x="0" y="0"/>
                </a:moveTo>
                <a:lnTo>
                  <a:pt x="6312808" y="0"/>
                </a:lnTo>
                <a:lnTo>
                  <a:pt x="6312808" y="5160624"/>
                </a:lnTo>
                <a:lnTo>
                  <a:pt x="0" y="51606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7" name="Freeform 17"/>
          <p:cNvSpPr/>
          <p:nvPr/>
        </p:nvSpPr>
        <p:spPr>
          <a:xfrm>
            <a:off x="6529784" y="5128341"/>
            <a:ext cx="5396888" cy="913519"/>
          </a:xfrm>
          <a:custGeom>
            <a:avLst/>
            <a:gdLst/>
            <a:ahLst/>
            <a:cxnLst/>
            <a:rect l="l" t="t" r="r" b="b"/>
            <a:pathLst>
              <a:path w="8095332" h="1370278">
                <a:moveTo>
                  <a:pt x="0" y="0"/>
                </a:moveTo>
                <a:lnTo>
                  <a:pt x="8095332" y="0"/>
                </a:lnTo>
                <a:lnTo>
                  <a:pt x="8095332" y="1370277"/>
                </a:lnTo>
                <a:lnTo>
                  <a:pt x="0" y="13702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9602"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8" name="Google Shape;394;p33">
            <a:extLst>
              <a:ext uri="{FF2B5EF4-FFF2-40B4-BE49-F238E27FC236}">
                <a16:creationId xmlns:a16="http://schemas.microsoft.com/office/drawing/2014/main" id="{4CDBD04C-EAC3-05A2-1E35-42B288357A0A}"/>
              </a:ext>
            </a:extLst>
          </p:cNvPr>
          <p:cNvSpPr txBox="1"/>
          <p:nvPr/>
        </p:nvSpPr>
        <p:spPr>
          <a:xfrm>
            <a:off x="571500" y="571500"/>
            <a:ext cx="46525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000" b="1" dirty="0">
                <a:solidFill>
                  <a:srgbClr val="005088"/>
                </a:solidFill>
                <a:latin typeface="Poppins"/>
                <a:cs typeface="Poppins"/>
                <a:sym typeface="Poppins"/>
              </a:rPr>
              <a:t>미디어 파일 불러오기 </a:t>
            </a:r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0"/>
          <p:cNvSpPr/>
          <p:nvPr/>
        </p:nvSpPr>
        <p:spPr>
          <a:xfrm>
            <a:off x="5619750" y="2694682"/>
            <a:ext cx="952500" cy="4762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0"/>
          <p:cNvSpPr txBox="1"/>
          <p:nvPr/>
        </p:nvSpPr>
        <p:spPr>
          <a:xfrm>
            <a:off x="2584158" y="3028057"/>
            <a:ext cx="7023534" cy="8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525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컷 편집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56491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685801" y="1943160"/>
            <a:ext cx="6285944" cy="1788467"/>
            <a:chOff x="0" y="0"/>
            <a:chExt cx="11868998" cy="357693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868998" cy="3576935"/>
            </a:xfrm>
            <a:custGeom>
              <a:avLst/>
              <a:gdLst/>
              <a:ahLst/>
              <a:cxnLst/>
              <a:rect l="l" t="t" r="r" b="b"/>
              <a:pathLst>
                <a:path w="11868998" h="3576935">
                  <a:moveTo>
                    <a:pt x="0" y="0"/>
                  </a:moveTo>
                  <a:lnTo>
                    <a:pt x="11868998" y="0"/>
                  </a:lnTo>
                  <a:lnTo>
                    <a:pt x="11868998" y="3576935"/>
                  </a:lnTo>
                  <a:lnTo>
                    <a:pt x="0" y="35769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>
                <a:latin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23825"/>
              <a:ext cx="11868998" cy="37007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분할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(Split) 및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삭제</a:t>
              </a:r>
              <a:endParaRPr lang="en-US" sz="1333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타임라인에서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클립을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선택한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후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Playhead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(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재생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헤드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)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위치에서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Split기능으로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</a:p>
            <a:p>
              <a:pPr marL="143941" lvl="1"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 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클립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분할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(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단축키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: Ctrl + B)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상단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도구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막대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또는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타임라인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상단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메뉴에서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직접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선택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불필요한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클립은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Delete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키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또는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마우스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오른쪽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버튼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→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Delete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제거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분할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후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발생한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빈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구간은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직접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드래그하여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밀착하거나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전체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클립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재배치로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구성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85800" y="4101502"/>
            <a:ext cx="6285945" cy="1788467"/>
            <a:chOff x="0" y="0"/>
            <a:chExt cx="12571891" cy="35769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571891" cy="3576935"/>
            </a:xfrm>
            <a:custGeom>
              <a:avLst/>
              <a:gdLst/>
              <a:ahLst/>
              <a:cxnLst/>
              <a:rect l="l" t="t" r="r" b="b"/>
              <a:pathLst>
                <a:path w="12571891" h="3576935">
                  <a:moveTo>
                    <a:pt x="0" y="0"/>
                  </a:moveTo>
                  <a:lnTo>
                    <a:pt x="12571891" y="0"/>
                  </a:lnTo>
                  <a:lnTo>
                    <a:pt x="12571891" y="3576935"/>
                  </a:lnTo>
                  <a:lnTo>
                    <a:pt x="0" y="35769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>
                <a:latin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23825"/>
              <a:ext cx="12571891" cy="37007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속성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조정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: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회전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크기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위치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속도</a:t>
              </a:r>
              <a:endParaRPr lang="en-US" sz="1333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 Bold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타임라인에서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클립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선택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→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우측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속성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패널</a:t>
              </a: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(Properties Panel)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에서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다음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항목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조정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Transform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: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회전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(Rotation),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크기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(Scale),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위치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(Position)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b="1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 Bold"/>
                </a:rPr>
                <a:t>Speed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: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속도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조절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(Normal / Curve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모드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지원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)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정속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모드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: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배속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/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감속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수치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입력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커브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모드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: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커스텀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속도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변화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곡선</a:t>
              </a:r>
              <a:r>
                <a:rPr lang="en-US" sz="1333" dirty="0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  <a:sym typeface="Canva Sans"/>
                </a:rPr>
                <a:t>설정</a:t>
              </a:r>
              <a:endParaRPr lang="en-US" sz="1333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Canva Sans"/>
              </a:endParaRPr>
            </a:p>
          </p:txBody>
        </p:sp>
      </p:grpSp>
      <p:sp>
        <p:nvSpPr>
          <p:cNvPr id="19" name="Freeform 19"/>
          <p:cNvSpPr/>
          <p:nvPr/>
        </p:nvSpPr>
        <p:spPr>
          <a:xfrm>
            <a:off x="8728253" y="571500"/>
            <a:ext cx="3114091" cy="1731739"/>
          </a:xfrm>
          <a:custGeom>
            <a:avLst/>
            <a:gdLst/>
            <a:ahLst/>
            <a:cxnLst/>
            <a:rect l="l" t="t" r="r" b="b"/>
            <a:pathLst>
              <a:path w="4671137" h="2597608">
                <a:moveTo>
                  <a:pt x="0" y="0"/>
                </a:moveTo>
                <a:lnTo>
                  <a:pt x="4671137" y="0"/>
                </a:lnTo>
                <a:lnTo>
                  <a:pt x="4671137" y="2597608"/>
                </a:lnTo>
                <a:lnTo>
                  <a:pt x="0" y="25976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20" name="Freeform 20"/>
          <p:cNvSpPr/>
          <p:nvPr/>
        </p:nvSpPr>
        <p:spPr>
          <a:xfrm>
            <a:off x="7718294" y="2512571"/>
            <a:ext cx="4124050" cy="3883602"/>
          </a:xfrm>
          <a:custGeom>
            <a:avLst/>
            <a:gdLst/>
            <a:ahLst/>
            <a:cxnLst/>
            <a:rect l="l" t="t" r="r" b="b"/>
            <a:pathLst>
              <a:path w="6186075" h="5825403">
                <a:moveTo>
                  <a:pt x="0" y="0"/>
                </a:moveTo>
                <a:lnTo>
                  <a:pt x="6186075" y="0"/>
                </a:lnTo>
                <a:lnTo>
                  <a:pt x="6186075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22" name="Google Shape;394;p33">
            <a:extLst>
              <a:ext uri="{FF2B5EF4-FFF2-40B4-BE49-F238E27FC236}">
                <a16:creationId xmlns:a16="http://schemas.microsoft.com/office/drawing/2014/main" id="{9B49E56C-926B-58CC-460A-AB8765A20D0E}"/>
              </a:ext>
            </a:extLst>
          </p:cNvPr>
          <p:cNvSpPr txBox="1"/>
          <p:nvPr/>
        </p:nvSpPr>
        <p:spPr>
          <a:xfrm>
            <a:off x="571500" y="571500"/>
            <a:ext cx="46525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000" b="1" dirty="0">
                <a:solidFill>
                  <a:srgbClr val="005088"/>
                </a:solidFill>
                <a:latin typeface="Poppins"/>
                <a:cs typeface="Poppins"/>
                <a:sym typeface="Poppins"/>
              </a:rPr>
              <a:t>컷 편집</a:t>
            </a:r>
            <a:endParaRPr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3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4067175"/>
            <a:ext cx="5286375" cy="92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486025"/>
            <a:ext cx="5286375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6"/>
          <p:cNvSpPr txBox="1"/>
          <p:nvPr/>
        </p:nvSpPr>
        <p:spPr>
          <a:xfrm>
            <a:off x="571500" y="2676525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(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미디어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)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창으로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준비한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AI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클립들을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드래그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앤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드롭합니다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434" name="Google Shape;434;p36"/>
          <p:cNvSpPr txBox="1"/>
          <p:nvPr/>
        </p:nvSpPr>
        <p:spPr>
          <a:xfrm>
            <a:off x="571500" y="3171825"/>
            <a:ext cx="528637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타임라인으로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클립을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가져온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뒤,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자르기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(Split)’ 툴 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단축키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: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Ctrl+B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)로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불필요한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부분을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자릅니다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435" name="Google Shape;435;p36"/>
          <p:cNvSpPr txBox="1"/>
          <p:nvPr/>
        </p:nvSpPr>
        <p:spPr>
          <a:xfrm>
            <a:off x="809625" y="4257675"/>
            <a:ext cx="485775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B45309"/>
                </a:solidFill>
                <a:latin typeface="Noto Sans KR"/>
                <a:ea typeface="Noto Sans KR"/>
                <a:cs typeface="Noto Sans KR"/>
                <a:sym typeface="Noto Sans KR"/>
              </a:rPr>
              <a:t>[Tip!]</a:t>
            </a:r>
            <a:r>
              <a:rPr lang="en-US" sz="1350" b="0" i="0" u="none" strike="noStrike" cap="none">
                <a:solidFill>
                  <a:srgbClr val="B45309"/>
                </a:solidFill>
                <a:latin typeface="Noto Sans KR"/>
                <a:ea typeface="Noto Sans KR"/>
                <a:cs typeface="Noto Sans KR"/>
                <a:sym typeface="Noto Sans KR"/>
              </a:rPr>
              <a:t> AI 영상 특유의 어색한 '모핑(Morphing)' 구간이나 의도와 다른 생성 부분을 과감히 잘라내는 것이 중요합니다.</a:t>
            </a:r>
            <a:endParaRPr/>
          </a:p>
        </p:txBody>
      </p:sp>
      <p:pic>
        <p:nvPicPr>
          <p:cNvPr id="436" name="Google Shape;436;p3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486025"/>
            <a:ext cx="5286375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36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Step 1: 가져오기(Import) &amp; 자르기(Split)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144028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3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2486025"/>
            <a:ext cx="5286375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37"/>
          <p:cNvSpPr txBox="1"/>
          <p:nvPr/>
        </p:nvSpPr>
        <p:spPr>
          <a:xfrm>
            <a:off x="571500" y="2676525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잘라낸 클립들을 타임라인 위에서 자석처럼 붙입니다.</a:t>
            </a:r>
            <a:endParaRPr/>
          </a:p>
        </p:txBody>
      </p:sp>
      <p:sp>
        <p:nvSpPr>
          <p:cNvPr id="445" name="Google Shape;445;p37"/>
          <p:cNvSpPr txBox="1"/>
          <p:nvPr/>
        </p:nvSpPr>
        <p:spPr>
          <a:xfrm>
            <a:off x="571500" y="3171825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마우스로 클립을 드래그하여 순서를 바꿉니다. (예: A-B → B-A)</a:t>
            </a:r>
            <a:endParaRPr/>
          </a:p>
        </p:txBody>
      </p:sp>
      <p:sp>
        <p:nvSpPr>
          <p:cNvPr id="446" name="Google Shape;446;p37"/>
          <p:cNvSpPr txBox="1"/>
          <p:nvPr/>
        </p:nvSpPr>
        <p:spPr>
          <a:xfrm>
            <a:off x="571500" y="3667125"/>
            <a:ext cx="528637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이것이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쿨레쇼프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효과를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실습하는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첫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단계입니다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 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순서가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바뀌면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의미'가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바뀝니다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pic>
        <p:nvPicPr>
          <p:cNvPr id="447" name="Google Shape;447;p3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486025"/>
            <a:ext cx="5286375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37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Step 2: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붙이기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(Append) &amp;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순서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바꾸기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91356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>
          <a:extLst>
            <a:ext uri="{FF2B5EF4-FFF2-40B4-BE49-F238E27FC236}">
              <a16:creationId xmlns:a16="http://schemas.microsoft.com/office/drawing/2014/main" id="{5460644D-DF7F-765D-6420-C5AD3A246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0">
            <a:extLst>
              <a:ext uri="{FF2B5EF4-FFF2-40B4-BE49-F238E27FC236}">
                <a16:creationId xmlns:a16="http://schemas.microsoft.com/office/drawing/2014/main" id="{D1EFE7F3-1F46-4E4C-4153-F196FABC660F}"/>
              </a:ext>
            </a:extLst>
          </p:cNvPr>
          <p:cNvSpPr/>
          <p:nvPr/>
        </p:nvSpPr>
        <p:spPr>
          <a:xfrm>
            <a:off x="5619750" y="2694682"/>
            <a:ext cx="952500" cy="4762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0">
            <a:extLst>
              <a:ext uri="{FF2B5EF4-FFF2-40B4-BE49-F238E27FC236}">
                <a16:creationId xmlns:a16="http://schemas.microsoft.com/office/drawing/2014/main" id="{7C6B2231-CFAE-4A8C-5C32-B9C235FCF2E7}"/>
              </a:ext>
            </a:extLst>
          </p:cNvPr>
          <p:cNvSpPr txBox="1"/>
          <p:nvPr/>
        </p:nvSpPr>
        <p:spPr>
          <a:xfrm>
            <a:off x="2584158" y="3028057"/>
            <a:ext cx="7023534" cy="8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525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화면 전환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82978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203200" y="541504"/>
            <a:ext cx="4545893" cy="125884"/>
          </a:xfrm>
          <a:custGeom>
            <a:avLst/>
            <a:gdLst/>
            <a:ahLst/>
            <a:cxnLst/>
            <a:rect l="l" t="t" r="r" b="b"/>
            <a:pathLst>
              <a:path w="9091787" h="251768">
                <a:moveTo>
                  <a:pt x="0" y="0"/>
                </a:moveTo>
                <a:lnTo>
                  <a:pt x="9091787" y="0"/>
                </a:lnTo>
                <a:lnTo>
                  <a:pt x="9091787" y="251768"/>
                </a:lnTo>
                <a:lnTo>
                  <a:pt x="0" y="251768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ko-KR" altLang="en-US" sz="1200"/>
          </a:p>
        </p:txBody>
      </p:sp>
      <p:sp>
        <p:nvSpPr>
          <p:cNvPr id="8" name="Freeform 8"/>
          <p:cNvSpPr/>
          <p:nvPr/>
        </p:nvSpPr>
        <p:spPr>
          <a:xfrm>
            <a:off x="7887694" y="1000600"/>
            <a:ext cx="4054474" cy="2798333"/>
          </a:xfrm>
          <a:custGeom>
            <a:avLst/>
            <a:gdLst/>
            <a:ahLst/>
            <a:cxnLst/>
            <a:rect l="l" t="t" r="r" b="b"/>
            <a:pathLst>
              <a:path w="6622025" h="4570416">
                <a:moveTo>
                  <a:pt x="0" y="0"/>
                </a:moveTo>
                <a:lnTo>
                  <a:pt x="6622024" y="0"/>
                </a:lnTo>
                <a:lnTo>
                  <a:pt x="6622024" y="4570416"/>
                </a:lnTo>
                <a:lnTo>
                  <a:pt x="0" y="45704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grpSp>
        <p:nvGrpSpPr>
          <p:cNvPr id="12" name="Group 12"/>
          <p:cNvGrpSpPr/>
          <p:nvPr/>
        </p:nvGrpSpPr>
        <p:grpSpPr>
          <a:xfrm>
            <a:off x="558800" y="1167949"/>
            <a:ext cx="4432366" cy="271656"/>
            <a:chOff x="0" y="0"/>
            <a:chExt cx="8864732" cy="54331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64732" cy="543312"/>
            </a:xfrm>
            <a:custGeom>
              <a:avLst/>
              <a:gdLst/>
              <a:ahLst/>
              <a:cxnLst/>
              <a:rect l="l" t="t" r="r" b="b"/>
              <a:pathLst>
                <a:path w="8864732" h="543312">
                  <a:moveTo>
                    <a:pt x="0" y="0"/>
                  </a:moveTo>
                  <a:lnTo>
                    <a:pt x="8864732" y="0"/>
                  </a:lnTo>
                  <a:lnTo>
                    <a:pt x="8864732" y="543312"/>
                  </a:lnTo>
                  <a:lnTo>
                    <a:pt x="0" y="54331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23825"/>
              <a:ext cx="8864732" cy="66713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spc="64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전환 효과(Transition) 활용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58800" y="1722917"/>
            <a:ext cx="7328894" cy="4850046"/>
            <a:chOff x="0" y="-636758"/>
            <a:chExt cx="14657789" cy="97000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827299" cy="9063335"/>
            </a:xfrm>
            <a:custGeom>
              <a:avLst/>
              <a:gdLst/>
              <a:ahLst/>
              <a:cxnLst/>
              <a:rect l="l" t="t" r="r" b="b"/>
              <a:pathLst>
                <a:path w="13827299" h="9063335">
                  <a:moveTo>
                    <a:pt x="0" y="0"/>
                  </a:moveTo>
                  <a:lnTo>
                    <a:pt x="13827299" y="0"/>
                  </a:lnTo>
                  <a:lnTo>
                    <a:pt x="13827299" y="9063335"/>
                  </a:lnTo>
                  <a:lnTo>
                    <a:pt x="0" y="90633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36758"/>
              <a:ext cx="14657789" cy="918715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전환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효과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종류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이해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좌측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메뉴의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전환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탭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클릭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전환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효과는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다음과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같은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카테고리로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분류됨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(예: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기본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오버레이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3D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꿈결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카메라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빛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효과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줌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왜곡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슬라이드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복고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소셜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미디어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등)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각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효과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위에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마우스를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올리면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미리보기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자동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재생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>
                <a:lnSpc>
                  <a:spcPts val="2400"/>
                </a:lnSpc>
              </a:pP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타임라인에서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전환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삽입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두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접한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구간에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전환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효과를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드래그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앤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드롭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하여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삽입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전환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효과는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클립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간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경계에만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적용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가능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전환이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적용된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경계에는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효과명이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표시됨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전환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시간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및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방향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설정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타임라인의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전환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효과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클릭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시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우측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상단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속성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패널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활성화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전환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지속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시간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(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ms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단위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)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슬라이더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또는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직접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입력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일부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효과는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방향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선택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옵션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포함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(예: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왼쪽→오른쪽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위→아래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등)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6647290" y="3908243"/>
            <a:ext cx="5294878" cy="2131188"/>
          </a:xfrm>
          <a:custGeom>
            <a:avLst/>
            <a:gdLst/>
            <a:ahLst/>
            <a:cxnLst/>
            <a:rect l="l" t="t" r="r" b="b"/>
            <a:pathLst>
              <a:path w="8563944" h="3446987">
                <a:moveTo>
                  <a:pt x="0" y="0"/>
                </a:moveTo>
                <a:lnTo>
                  <a:pt x="8563943" y="0"/>
                </a:lnTo>
                <a:lnTo>
                  <a:pt x="8563943" y="3446988"/>
                </a:lnTo>
                <a:lnTo>
                  <a:pt x="0" y="34469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22" name="Google Shape;394;p33">
            <a:extLst>
              <a:ext uri="{FF2B5EF4-FFF2-40B4-BE49-F238E27FC236}">
                <a16:creationId xmlns:a16="http://schemas.microsoft.com/office/drawing/2014/main" id="{04000243-4E02-0C9A-6460-A3DEFAD7D303}"/>
              </a:ext>
            </a:extLst>
          </p:cNvPr>
          <p:cNvSpPr txBox="1"/>
          <p:nvPr/>
        </p:nvSpPr>
        <p:spPr>
          <a:xfrm>
            <a:off x="571500" y="571500"/>
            <a:ext cx="46525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000" b="1" dirty="0">
                <a:solidFill>
                  <a:srgbClr val="005088"/>
                </a:solidFill>
                <a:latin typeface="Poppins"/>
                <a:cs typeface="Poppins"/>
                <a:sym typeface="Poppins"/>
              </a:rPr>
              <a:t>전환효과</a:t>
            </a:r>
            <a:endParaRPr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2"/>
          <p:cNvSpPr txBox="1"/>
          <p:nvPr/>
        </p:nvSpPr>
        <p:spPr>
          <a:xfrm>
            <a:off x="672714" y="2542347"/>
            <a:ext cx="8572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트랜지션은 클립과 클립을 연결하는 '문법'이며, 관객의 시선을 이끄는 방식입니다.</a:t>
            </a:r>
            <a:endParaRPr/>
          </a:p>
        </p:txBody>
      </p:sp>
      <p:sp>
        <p:nvSpPr>
          <p:cNvPr id="308" name="Google Shape;308;p32"/>
          <p:cNvSpPr txBox="1"/>
          <p:nvPr/>
        </p:nvSpPr>
        <p:spPr>
          <a:xfrm>
            <a:off x="1053714" y="3037647"/>
            <a:ext cx="8191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문법: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장면 전환은 단순한 효과가 아니라 의미를 갖습니다.</a:t>
            </a:r>
            <a:endParaRPr/>
          </a:p>
        </p:txBody>
      </p:sp>
      <p:sp>
        <p:nvSpPr>
          <p:cNvPr id="309" name="Google Shape;309;p32"/>
          <p:cNvSpPr txBox="1"/>
          <p:nvPr/>
        </p:nvSpPr>
        <p:spPr>
          <a:xfrm>
            <a:off x="1053714" y="3532947"/>
            <a:ext cx="8191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시선: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관객이 '편집'을 의식하지 않고 스토리에 몰입하게 만듭니다.</a:t>
            </a:r>
            <a:endParaRPr/>
          </a:p>
        </p:txBody>
      </p:sp>
      <p:sp>
        <p:nvSpPr>
          <p:cNvPr id="310" name="Google Shape;310;p32"/>
          <p:cNvSpPr txBox="1"/>
          <p:nvPr/>
        </p:nvSpPr>
        <p:spPr>
          <a:xfrm>
            <a:off x="1053714" y="4028247"/>
            <a:ext cx="8191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주의: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불필요한 트랜지션의 남용은 영상의 몰입을 방해합니다.</a:t>
            </a:r>
            <a:endParaRPr/>
          </a:p>
        </p:txBody>
      </p:sp>
      <p:pic>
        <p:nvPicPr>
          <p:cNvPr id="311" name="Google Shape;311;p3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714" y="3085272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2714" y="3580572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2714" y="4075872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2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트랜지션(장면 전환)의 이해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771874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386012"/>
            <a:ext cx="5286375" cy="29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386012"/>
            <a:ext cx="5286375" cy="299085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3"/>
          <p:cNvSpPr txBox="1"/>
          <p:nvPr/>
        </p:nvSpPr>
        <p:spPr>
          <a:xfrm>
            <a:off x="6612016" y="2776537"/>
            <a:ext cx="4730591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가장 투명하고 강력한 전환</a:t>
            </a:r>
            <a:endParaRPr/>
          </a:p>
        </p:txBody>
      </p:sp>
      <p:sp>
        <p:nvSpPr>
          <p:cNvPr id="323" name="Google Shape;323;p33"/>
          <p:cNvSpPr txBox="1"/>
          <p:nvPr/>
        </p:nvSpPr>
        <p:spPr>
          <a:xfrm>
            <a:off x="6724650" y="3386137"/>
            <a:ext cx="45053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A 클립에서 B 클립으로 그냥 넘어가는 것 (아무 효과 없음).</a:t>
            </a:r>
            <a:endParaRPr/>
          </a:p>
        </p:txBody>
      </p:sp>
      <p:sp>
        <p:nvSpPr>
          <p:cNvPr id="324" name="Google Shape;324;p33"/>
          <p:cNvSpPr txBox="1"/>
          <p:nvPr/>
        </p:nvSpPr>
        <p:spPr>
          <a:xfrm>
            <a:off x="6724650" y="4186237"/>
            <a:ext cx="45053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관객이 '편집'을 의식하지 못하게 하는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'보이지 않는(invisible)' 편집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의 기본이자 디폴트 값입니다.</a:t>
            </a:r>
            <a:endParaRPr/>
          </a:p>
        </p:txBody>
      </p:sp>
      <p:pic>
        <p:nvPicPr>
          <p:cNvPr id="325" name="Google Shape;325;p3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18296" y="3424237"/>
            <a:ext cx="592782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3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가장 중요한 전환 1: '컷(Cut)'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323951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38412"/>
            <a:ext cx="5286375" cy="26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538412"/>
            <a:ext cx="5286375" cy="268605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4"/>
          <p:cNvSpPr txBox="1"/>
          <p:nvPr/>
        </p:nvSpPr>
        <p:spPr>
          <a:xfrm>
            <a:off x="6612016" y="2928937"/>
            <a:ext cx="4730591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상징적 의미의 전환</a:t>
            </a:r>
            <a:endParaRPr/>
          </a:p>
        </p:txBody>
      </p:sp>
      <p:sp>
        <p:nvSpPr>
          <p:cNvPr id="335" name="Google Shape;335;p34"/>
          <p:cNvSpPr txBox="1"/>
          <p:nvPr/>
        </p:nvSpPr>
        <p:spPr>
          <a:xfrm>
            <a:off x="6724650" y="3538537"/>
            <a:ext cx="45053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A 클립이 서서히 사라지며 B 클립이 나타나는 것.</a:t>
            </a:r>
            <a:endParaRPr/>
          </a:p>
        </p:txBody>
      </p:sp>
      <p:sp>
        <p:nvSpPr>
          <p:cNvPr id="336" name="Google Shape;336;p34"/>
          <p:cNvSpPr txBox="1"/>
          <p:nvPr/>
        </p:nvSpPr>
        <p:spPr>
          <a:xfrm>
            <a:off x="6724650" y="4033837"/>
            <a:ext cx="45053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관객에게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'시간의 경과', '기억', '꿈', '회상'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등 상징적인 의미를 전달할 때 사용합니다.</a:t>
            </a:r>
            <a:endParaRPr/>
          </a:p>
        </p:txBody>
      </p:sp>
      <p:pic>
        <p:nvPicPr>
          <p:cNvPr id="337" name="Google Shape;337;p3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38525" y="3429000"/>
            <a:ext cx="592782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4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가장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중요한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전환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2: '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디졸브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(Dissolve)'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86388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5"/>
          <p:cNvSpPr txBox="1"/>
          <p:nvPr/>
        </p:nvSpPr>
        <p:spPr>
          <a:xfrm>
            <a:off x="571500" y="2235010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상단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[Transitions]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탭 클릭</a:t>
            </a:r>
            <a:endParaRPr/>
          </a:p>
        </p:txBody>
      </p:sp>
      <p:sp>
        <p:nvSpPr>
          <p:cNvPr id="346" name="Google Shape;346;p35"/>
          <p:cNvSpPr txBox="1"/>
          <p:nvPr/>
        </p:nvSpPr>
        <p:spPr>
          <a:xfrm>
            <a:off x="571500" y="2730310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원하는 효과 (예: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Dissolve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,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Fade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)를 선택합니다.</a:t>
            </a:r>
            <a:endParaRPr/>
          </a:p>
        </p:txBody>
      </p:sp>
      <p:sp>
        <p:nvSpPr>
          <p:cNvPr id="347" name="Google Shape;347;p35"/>
          <p:cNvSpPr txBox="1"/>
          <p:nvPr/>
        </p:nvSpPr>
        <p:spPr>
          <a:xfrm>
            <a:off x="571500" y="3225610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3.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클립과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클립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사이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의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경계선으로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드래그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앤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드롭합니다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348" name="Google Shape;348;p35"/>
          <p:cNvSpPr txBox="1"/>
          <p:nvPr/>
        </p:nvSpPr>
        <p:spPr>
          <a:xfrm>
            <a:off x="571500" y="3720910"/>
            <a:ext cx="546437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4.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우측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속성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창에서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전환되는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지속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시간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(Duration)'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을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조절합니다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 (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디졸브는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1~2초가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적당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)</a:t>
            </a:r>
            <a:endParaRPr dirty="0"/>
          </a:p>
        </p:txBody>
      </p:sp>
      <p:sp>
        <p:nvSpPr>
          <p:cNvPr id="350" name="Google Shape;350;p35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How-to: 캡컷에서 트랜지션 적용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066960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252662"/>
            <a:ext cx="11049000" cy="325755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6"/>
          <p:cNvSpPr txBox="1"/>
          <p:nvPr/>
        </p:nvSpPr>
        <p:spPr>
          <a:xfrm>
            <a:off x="962025" y="3186112"/>
            <a:ext cx="10781347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미션: 전환으로 의미 부여</a:t>
            </a:r>
            <a:endParaRPr/>
          </a:p>
        </p:txBody>
      </p:sp>
      <p:sp>
        <p:nvSpPr>
          <p:cNvPr id="358" name="Google Shape;358;p36"/>
          <p:cNvSpPr txBox="1"/>
          <p:nvPr/>
        </p:nvSpPr>
        <p:spPr>
          <a:xfrm>
            <a:off x="962025" y="3938587"/>
            <a:ext cx="102679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기본적으로 모든 클립은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'컷(Cut)'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(무효과)으로 연결합니다.</a:t>
            </a:r>
            <a:endParaRPr/>
          </a:p>
        </p:txBody>
      </p:sp>
      <p:sp>
        <p:nvSpPr>
          <p:cNvPr id="359" name="Google Shape;359;p36"/>
          <p:cNvSpPr txBox="1"/>
          <p:nvPr/>
        </p:nvSpPr>
        <p:spPr>
          <a:xfrm>
            <a:off x="962025" y="4624387"/>
            <a:ext cx="102679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시나리오 상 '시간의 경과'나 '꿈/회상'을 나타내야 하는 부분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단 1곳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에만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'디졸브(Dissolve)'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를 적용해 보세요.</a:t>
            </a:r>
            <a:endParaRPr/>
          </a:p>
        </p:txBody>
      </p:sp>
      <p:pic>
        <p:nvPicPr>
          <p:cNvPr id="360" name="Google Shape;360;p3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2025" y="2681287"/>
            <a:ext cx="29646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6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실습 4 미션 (10분)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819517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>
          <a:extLst>
            <a:ext uri="{FF2B5EF4-FFF2-40B4-BE49-F238E27FC236}">
              <a16:creationId xmlns:a16="http://schemas.microsoft.com/office/drawing/2014/main" id="{11AB406D-928A-9623-AA30-F15647851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0">
            <a:extLst>
              <a:ext uri="{FF2B5EF4-FFF2-40B4-BE49-F238E27FC236}">
                <a16:creationId xmlns:a16="http://schemas.microsoft.com/office/drawing/2014/main" id="{15D08B04-DDC1-BF26-1686-584DB99E5F06}"/>
              </a:ext>
            </a:extLst>
          </p:cNvPr>
          <p:cNvSpPr/>
          <p:nvPr/>
        </p:nvSpPr>
        <p:spPr>
          <a:xfrm>
            <a:off x="5619750" y="2694682"/>
            <a:ext cx="952500" cy="4762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0">
            <a:extLst>
              <a:ext uri="{FF2B5EF4-FFF2-40B4-BE49-F238E27FC236}">
                <a16:creationId xmlns:a16="http://schemas.microsoft.com/office/drawing/2014/main" id="{4F6CCA61-206B-0654-DEDB-3C6B2A32D831}"/>
              </a:ext>
            </a:extLst>
          </p:cNvPr>
          <p:cNvSpPr txBox="1"/>
          <p:nvPr/>
        </p:nvSpPr>
        <p:spPr>
          <a:xfrm>
            <a:off x="2584158" y="3028057"/>
            <a:ext cx="7023534" cy="8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525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텍스트 편집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99107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558800" y="1832673"/>
            <a:ext cx="5629173" cy="3922067"/>
            <a:chOff x="0" y="0"/>
            <a:chExt cx="11258345" cy="784413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258345" cy="7844135"/>
            </a:xfrm>
            <a:custGeom>
              <a:avLst/>
              <a:gdLst/>
              <a:ahLst/>
              <a:cxnLst/>
              <a:rect l="l" t="t" r="r" b="b"/>
              <a:pathLst>
                <a:path w="11258345" h="7844135">
                  <a:moveTo>
                    <a:pt x="0" y="0"/>
                  </a:moveTo>
                  <a:lnTo>
                    <a:pt x="11258345" y="0"/>
                  </a:lnTo>
                  <a:lnTo>
                    <a:pt x="11258345" y="7844135"/>
                  </a:lnTo>
                  <a:lnTo>
                    <a:pt x="0" y="78441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23825"/>
              <a:ext cx="11258345" cy="79679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ct val="1500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자막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기본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삽입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ct val="1500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상단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메뉴의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텍스트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탭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클릭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ct val="150000"/>
                </a:lnSpc>
                <a:buFont typeface="Arial"/>
                <a:buChar char="•"/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기본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텍스트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선택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후 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“＋”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아이콘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클릭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또는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타임라인으로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드래그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ct val="1500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텍스트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편집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창에서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자막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내용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입력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ct val="1500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자막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영상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상단의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별도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트랙에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배치됨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ct val="1500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자막의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시작과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종료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시점은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타임라인에서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직접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조절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ct val="1500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</a:p>
            <a:p>
              <a:pPr>
                <a:lnSpc>
                  <a:spcPct val="1500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자막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스타일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수정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및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위치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조정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ct val="1500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타임라인의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자막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클릭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→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오른쪽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속성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창에서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편집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ct val="1500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텍스트의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글꼴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크기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색상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투명도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,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그림자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등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조정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ct val="1500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자막의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위치는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미리보기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화면에서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드래그로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이동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가능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ct val="1500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애니메이션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항목에서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등장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/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퇴장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효과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지정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(예: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페이드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인/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아웃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)</a:t>
              </a:r>
            </a:p>
            <a:p>
              <a:pPr marL="287882" lvl="1" indent="-143941">
                <a:lnSpc>
                  <a:spcPct val="150000"/>
                </a:lnSpc>
                <a:buFont typeface="Arial"/>
                <a:buChar char="•"/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자막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클립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길이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늘이거나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줄여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노출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시간을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조정할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수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있음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6309236" y="1406012"/>
            <a:ext cx="2397220" cy="2655382"/>
          </a:xfrm>
          <a:custGeom>
            <a:avLst/>
            <a:gdLst/>
            <a:ahLst/>
            <a:cxnLst/>
            <a:rect l="l" t="t" r="r" b="b"/>
            <a:pathLst>
              <a:path w="3595830" h="3983073">
                <a:moveTo>
                  <a:pt x="0" y="0"/>
                </a:moveTo>
                <a:lnTo>
                  <a:pt x="3595829" y="0"/>
                </a:lnTo>
                <a:lnTo>
                  <a:pt x="3595829" y="3983073"/>
                </a:lnTo>
                <a:lnTo>
                  <a:pt x="0" y="39830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7" name="Freeform 17"/>
          <p:cNvSpPr/>
          <p:nvPr/>
        </p:nvSpPr>
        <p:spPr>
          <a:xfrm>
            <a:off x="8827719" y="1406012"/>
            <a:ext cx="3364281" cy="2655382"/>
          </a:xfrm>
          <a:custGeom>
            <a:avLst/>
            <a:gdLst/>
            <a:ahLst/>
            <a:cxnLst/>
            <a:rect l="l" t="t" r="r" b="b"/>
            <a:pathLst>
              <a:path w="5046421" h="3983073">
                <a:moveTo>
                  <a:pt x="0" y="0"/>
                </a:moveTo>
                <a:lnTo>
                  <a:pt x="5046422" y="0"/>
                </a:lnTo>
                <a:lnTo>
                  <a:pt x="5046422" y="3983073"/>
                </a:lnTo>
                <a:lnTo>
                  <a:pt x="0" y="39830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11" r="-4955"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8" name="Freeform 18"/>
          <p:cNvSpPr/>
          <p:nvPr/>
        </p:nvSpPr>
        <p:spPr>
          <a:xfrm>
            <a:off x="6309236" y="4188614"/>
            <a:ext cx="3203282" cy="1788763"/>
          </a:xfrm>
          <a:custGeom>
            <a:avLst/>
            <a:gdLst/>
            <a:ahLst/>
            <a:cxnLst/>
            <a:rect l="l" t="t" r="r" b="b"/>
            <a:pathLst>
              <a:path w="4804923" h="2683145">
                <a:moveTo>
                  <a:pt x="0" y="0"/>
                </a:moveTo>
                <a:lnTo>
                  <a:pt x="4804922" y="0"/>
                </a:lnTo>
                <a:lnTo>
                  <a:pt x="4804922" y="2683144"/>
                </a:lnTo>
                <a:lnTo>
                  <a:pt x="0" y="26831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92" t="-2419" r="-1211" b="-5890"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9" name="Freeform 19"/>
          <p:cNvSpPr/>
          <p:nvPr/>
        </p:nvSpPr>
        <p:spPr>
          <a:xfrm>
            <a:off x="9633781" y="4188613"/>
            <a:ext cx="2558219" cy="1788763"/>
          </a:xfrm>
          <a:custGeom>
            <a:avLst/>
            <a:gdLst/>
            <a:ahLst/>
            <a:cxnLst/>
            <a:rect l="l" t="t" r="r" b="b"/>
            <a:pathLst>
              <a:path w="3837328" h="2683145">
                <a:moveTo>
                  <a:pt x="0" y="0"/>
                </a:moveTo>
                <a:lnTo>
                  <a:pt x="3837329" y="0"/>
                </a:lnTo>
                <a:lnTo>
                  <a:pt x="3837329" y="2683144"/>
                </a:lnTo>
                <a:lnTo>
                  <a:pt x="0" y="26831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1231" b="-28521"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21" name="Google Shape;394;p33">
            <a:extLst>
              <a:ext uri="{FF2B5EF4-FFF2-40B4-BE49-F238E27FC236}">
                <a16:creationId xmlns:a16="http://schemas.microsoft.com/office/drawing/2014/main" id="{904CB787-69F5-1724-1A34-5926A5CA0809}"/>
              </a:ext>
            </a:extLst>
          </p:cNvPr>
          <p:cNvSpPr txBox="1"/>
          <p:nvPr/>
        </p:nvSpPr>
        <p:spPr>
          <a:xfrm>
            <a:off x="571500" y="571500"/>
            <a:ext cx="46525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000" b="1" dirty="0">
                <a:solidFill>
                  <a:srgbClr val="005088"/>
                </a:solidFill>
                <a:latin typeface="Poppins"/>
                <a:cs typeface="Poppins"/>
                <a:sym typeface="Poppins"/>
              </a:rPr>
              <a:t>자막 삽입 및 편집</a:t>
            </a:r>
            <a:endParaRPr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558800" y="2719081"/>
            <a:ext cx="5090523" cy="2093267"/>
            <a:chOff x="0" y="0"/>
            <a:chExt cx="10181045" cy="418653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81045" cy="4186535"/>
            </a:xfrm>
            <a:custGeom>
              <a:avLst/>
              <a:gdLst/>
              <a:ahLst/>
              <a:cxnLst/>
              <a:rect l="l" t="t" r="r" b="b"/>
              <a:pathLst>
                <a:path w="10181045" h="4186535">
                  <a:moveTo>
                    <a:pt x="0" y="0"/>
                  </a:moveTo>
                  <a:lnTo>
                    <a:pt x="10181045" y="0"/>
                  </a:lnTo>
                  <a:lnTo>
                    <a:pt x="10181045" y="4186535"/>
                  </a:lnTo>
                  <a:lnTo>
                    <a:pt x="0" y="41865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23825"/>
              <a:ext cx="10181045" cy="43103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자동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자막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생성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및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싱크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정렬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텍스트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탭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클릭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→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상단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“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자동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자막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”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기능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선택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오디오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트랙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또는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영상의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음성을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인식해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자막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자동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생성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자막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언어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선택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(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한국어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포함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)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생성된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자막은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음성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내용과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자동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싱크되어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클립으로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배치됨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필요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시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자막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별로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타이밍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조절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     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※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자동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자막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기능은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로그인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필요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5649323" y="733837"/>
            <a:ext cx="5856877" cy="2269763"/>
          </a:xfrm>
          <a:custGeom>
            <a:avLst/>
            <a:gdLst/>
            <a:ahLst/>
            <a:cxnLst/>
            <a:rect l="l" t="t" r="r" b="b"/>
            <a:pathLst>
              <a:path w="8785316" h="3404644">
                <a:moveTo>
                  <a:pt x="0" y="0"/>
                </a:moveTo>
                <a:lnTo>
                  <a:pt x="8785316" y="0"/>
                </a:lnTo>
                <a:lnTo>
                  <a:pt x="8785316" y="3404644"/>
                </a:lnTo>
                <a:lnTo>
                  <a:pt x="0" y="34046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7" name="Freeform 17"/>
          <p:cNvSpPr/>
          <p:nvPr/>
        </p:nvSpPr>
        <p:spPr>
          <a:xfrm>
            <a:off x="5649323" y="2981946"/>
            <a:ext cx="5856877" cy="755539"/>
          </a:xfrm>
          <a:custGeom>
            <a:avLst/>
            <a:gdLst/>
            <a:ahLst/>
            <a:cxnLst/>
            <a:rect l="l" t="t" r="r" b="b"/>
            <a:pathLst>
              <a:path w="8785316" h="1133309">
                <a:moveTo>
                  <a:pt x="0" y="0"/>
                </a:moveTo>
                <a:lnTo>
                  <a:pt x="8785316" y="0"/>
                </a:lnTo>
                <a:lnTo>
                  <a:pt x="8785316" y="1133309"/>
                </a:lnTo>
                <a:lnTo>
                  <a:pt x="0" y="1133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26743"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8" name="Freeform 18"/>
          <p:cNvSpPr/>
          <p:nvPr/>
        </p:nvSpPr>
        <p:spPr>
          <a:xfrm>
            <a:off x="5649323" y="3737485"/>
            <a:ext cx="5856877" cy="2386677"/>
          </a:xfrm>
          <a:custGeom>
            <a:avLst/>
            <a:gdLst/>
            <a:ahLst/>
            <a:cxnLst/>
            <a:rect l="l" t="t" r="r" b="b"/>
            <a:pathLst>
              <a:path w="8785316" h="3580016">
                <a:moveTo>
                  <a:pt x="0" y="0"/>
                </a:moveTo>
                <a:lnTo>
                  <a:pt x="8785316" y="0"/>
                </a:lnTo>
                <a:lnTo>
                  <a:pt x="8785316" y="3580017"/>
                </a:lnTo>
                <a:lnTo>
                  <a:pt x="0" y="35800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9" name="Google Shape;394;p33">
            <a:extLst>
              <a:ext uri="{FF2B5EF4-FFF2-40B4-BE49-F238E27FC236}">
                <a16:creationId xmlns:a16="http://schemas.microsoft.com/office/drawing/2014/main" id="{19D754EF-33DD-F18F-AB97-C70EF7CABDB4}"/>
              </a:ext>
            </a:extLst>
          </p:cNvPr>
          <p:cNvSpPr txBox="1"/>
          <p:nvPr/>
        </p:nvSpPr>
        <p:spPr>
          <a:xfrm>
            <a:off x="571500" y="571500"/>
            <a:ext cx="46525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000" b="1" dirty="0">
                <a:solidFill>
                  <a:srgbClr val="005088"/>
                </a:solidFill>
                <a:latin typeface="Poppins"/>
                <a:cs typeface="Poppins"/>
                <a:sym typeface="Poppins"/>
              </a:rPr>
              <a:t>자막 삽입 및 편집</a:t>
            </a:r>
            <a:endParaRPr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365027"/>
            <a:ext cx="3429000" cy="3032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1500" y="2365027"/>
            <a:ext cx="3429000" cy="3032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91500" y="2365027"/>
            <a:ext cx="3429000" cy="303267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6"/>
          <p:cNvSpPr txBox="1"/>
          <p:nvPr/>
        </p:nvSpPr>
        <p:spPr>
          <a:xfrm>
            <a:off x="1441366" y="3374677"/>
            <a:ext cx="1689117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기본 텍스트</a:t>
            </a:r>
            <a:endParaRPr/>
          </a:p>
        </p:txBody>
      </p:sp>
      <p:sp>
        <p:nvSpPr>
          <p:cNvPr id="237" name="Google Shape;237;p26"/>
          <p:cNvSpPr txBox="1"/>
          <p:nvPr/>
        </p:nvSpPr>
        <p:spPr>
          <a:xfrm>
            <a:off x="866775" y="4108102"/>
            <a:ext cx="283845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폰트, 크기, 색상, 애니메이션 등 모든 것을 직접 디자인합니다.</a:t>
            </a:r>
            <a:endParaRPr/>
          </a:p>
        </p:txBody>
      </p:sp>
      <p:sp>
        <p:nvSpPr>
          <p:cNvPr id="238" name="Google Shape;238;p26"/>
          <p:cNvSpPr txBox="1"/>
          <p:nvPr/>
        </p:nvSpPr>
        <p:spPr>
          <a:xfrm>
            <a:off x="5091346" y="3374677"/>
            <a:ext cx="2009157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텍스트 템플릿</a:t>
            </a:r>
            <a:endParaRPr/>
          </a:p>
        </p:txBody>
      </p:sp>
      <p:sp>
        <p:nvSpPr>
          <p:cNvPr id="239" name="Google Shape;239;p26"/>
          <p:cNvSpPr txBox="1"/>
          <p:nvPr/>
        </p:nvSpPr>
        <p:spPr>
          <a:xfrm>
            <a:off x="4676775" y="4108102"/>
            <a:ext cx="283845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미리 디자인된 템플릿. 영상의 무드와 맞는 디자인을 선택하여 사용합니다.</a:t>
            </a:r>
            <a:endParaRPr/>
          </a:p>
        </p:txBody>
      </p:sp>
      <p:sp>
        <p:nvSpPr>
          <p:cNvPr id="240" name="Google Shape;240;p26"/>
          <p:cNvSpPr txBox="1"/>
          <p:nvPr/>
        </p:nvSpPr>
        <p:spPr>
          <a:xfrm>
            <a:off x="9221386" y="3374677"/>
            <a:ext cx="1369077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자동 자막</a:t>
            </a:r>
            <a:endParaRPr/>
          </a:p>
        </p:txBody>
      </p:sp>
      <p:sp>
        <p:nvSpPr>
          <p:cNvPr id="241" name="Google Shape;241;p26"/>
          <p:cNvSpPr txBox="1"/>
          <p:nvPr/>
        </p:nvSpPr>
        <p:spPr>
          <a:xfrm>
            <a:off x="8486775" y="4108102"/>
            <a:ext cx="283845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영상 속의 음성(나레이션, 대사)을 AI가 인식하여 자동으로 자막을 생성합니다.</a:t>
            </a:r>
            <a:endParaRPr/>
          </a:p>
        </p:txBody>
      </p:sp>
      <p:pic>
        <p:nvPicPr>
          <p:cNvPr id="242" name="Google Shape;242;p2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08150" y="2698402"/>
            <a:ext cx="355699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18150" y="2698402"/>
            <a:ext cx="355699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728150" y="2698402"/>
            <a:ext cx="355699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6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도구: 캡컷 텍스트의 종류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10894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 txBox="1"/>
          <p:nvPr/>
        </p:nvSpPr>
        <p:spPr>
          <a:xfrm>
            <a:off x="571500" y="19288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상단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[Text]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탭 클릭</a:t>
            </a:r>
            <a:endParaRPr/>
          </a:p>
        </p:txBody>
      </p:sp>
      <p:sp>
        <p:nvSpPr>
          <p:cNvPr id="253" name="Google Shape;253;p27"/>
          <p:cNvSpPr txBox="1"/>
          <p:nvPr/>
        </p:nvSpPr>
        <p:spPr>
          <a:xfrm>
            <a:off x="571500" y="2424112"/>
            <a:ext cx="52863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[Text templates]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에서 원하는 스타일을 타임라인으로 드래그합니다. (작품의 '제목'에 유용)</a:t>
            </a:r>
            <a:endParaRPr/>
          </a:p>
        </p:txBody>
      </p:sp>
      <p:sp>
        <p:nvSpPr>
          <p:cNvPr id="254" name="Google Shape;254;p27"/>
          <p:cNvSpPr txBox="1"/>
          <p:nvPr/>
        </p:nvSpPr>
        <p:spPr>
          <a:xfrm>
            <a:off x="571500" y="3224212"/>
            <a:ext cx="52863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3.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[Add text]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로 기본 텍스트를 추가합니다. (작품의 '엔딩 크레딧'에 유용)</a:t>
            </a:r>
            <a:endParaRPr/>
          </a:p>
        </p:txBody>
      </p:sp>
      <p:sp>
        <p:nvSpPr>
          <p:cNvPr id="255" name="Google Shape;255;p27"/>
          <p:cNvSpPr txBox="1"/>
          <p:nvPr/>
        </p:nvSpPr>
        <p:spPr>
          <a:xfrm>
            <a:off x="571500" y="40243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4. 우측 '속성' 창에서 폰트, 스타일, 애니메이션을 적용합니다.</a:t>
            </a:r>
            <a:endParaRPr/>
          </a:p>
        </p:txBody>
      </p:sp>
      <p:sp>
        <p:nvSpPr>
          <p:cNvPr id="257" name="Google Shape;257;p27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How-to: 기본 텍스트 및 템플릿 활용</a:t>
            </a:r>
            <a:endParaRPr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40BD8D-2A97-68F4-4C6B-19D858648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175" y="1349071"/>
            <a:ext cx="5658775" cy="459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659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8"/>
          <p:cNvSpPr txBox="1"/>
          <p:nvPr/>
        </p:nvSpPr>
        <p:spPr>
          <a:xfrm>
            <a:off x="571500" y="19288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(*나레이션/대사 영상이 있을 경우에만 해당)</a:t>
            </a:r>
            <a:endParaRPr/>
          </a:p>
        </p:txBody>
      </p:sp>
      <p:sp>
        <p:nvSpPr>
          <p:cNvPr id="265" name="Google Shape;265;p28"/>
          <p:cNvSpPr txBox="1"/>
          <p:nvPr/>
        </p:nvSpPr>
        <p:spPr>
          <a:xfrm>
            <a:off x="571500" y="24241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[Text] &gt;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[Auto-captions]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클릭</a:t>
            </a:r>
            <a:endParaRPr/>
          </a:p>
        </p:txBody>
      </p:sp>
      <p:sp>
        <p:nvSpPr>
          <p:cNvPr id="266" name="Google Shape;266;p28"/>
          <p:cNvSpPr txBox="1"/>
          <p:nvPr/>
        </p:nvSpPr>
        <p:spPr>
          <a:xfrm>
            <a:off x="571500" y="29194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'한국어' 선택 후 'Create'</a:t>
            </a:r>
            <a:endParaRPr/>
          </a:p>
        </p:txBody>
      </p:sp>
      <p:sp>
        <p:nvSpPr>
          <p:cNvPr id="267" name="Google Shape;267;p28"/>
          <p:cNvSpPr txBox="1"/>
          <p:nvPr/>
        </p:nvSpPr>
        <p:spPr>
          <a:xfrm>
            <a:off x="571500" y="34147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3. AI가 생성한 자막 트랙이 타임라인에 나타납니다.</a:t>
            </a:r>
            <a:endParaRPr/>
          </a:p>
        </p:txBody>
      </p:sp>
      <p:sp>
        <p:nvSpPr>
          <p:cNvPr id="268" name="Google Shape;268;p28"/>
          <p:cNvSpPr txBox="1"/>
          <p:nvPr/>
        </p:nvSpPr>
        <p:spPr>
          <a:xfrm>
            <a:off x="571500" y="3910012"/>
            <a:ext cx="52863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4.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[Apply to all]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: 자막 스타일(폰트, 배경)을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일괄 적용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하여 통일성을 맞추는 것이 중요합니다.</a:t>
            </a:r>
            <a:endParaRPr/>
          </a:p>
        </p:txBody>
      </p:sp>
      <p:sp>
        <p:nvSpPr>
          <p:cNvPr id="270" name="Google Shape;270;p28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How-to: '자동 자막' 상세</a:t>
            </a:r>
            <a:endParaRPr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91E6DB5-CDA2-5F3B-AE20-130967180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800" y="1288401"/>
            <a:ext cx="5907150" cy="461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4486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252662"/>
            <a:ext cx="11049000" cy="32575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9"/>
          <p:cNvSpPr txBox="1"/>
          <p:nvPr/>
        </p:nvSpPr>
        <p:spPr>
          <a:xfrm>
            <a:off x="962025" y="3186112"/>
            <a:ext cx="10781347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미션: 텍스트로 의도 명확화</a:t>
            </a:r>
            <a:endParaRPr/>
          </a:p>
        </p:txBody>
      </p:sp>
      <p:sp>
        <p:nvSpPr>
          <p:cNvPr id="278" name="Google Shape;278;p29"/>
          <p:cNvSpPr txBox="1"/>
          <p:nvPr/>
        </p:nvSpPr>
        <p:spPr>
          <a:xfrm>
            <a:off x="962025" y="3938587"/>
            <a:ext cx="102679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(텍스트 템플릿)을 활용하여 영상의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'제목'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을 삽입하세요.</a:t>
            </a:r>
            <a:endParaRPr/>
          </a:p>
        </p:txBody>
      </p:sp>
      <p:sp>
        <p:nvSpPr>
          <p:cNvPr id="279" name="Google Shape;279;p29"/>
          <p:cNvSpPr txBox="1"/>
          <p:nvPr/>
        </p:nvSpPr>
        <p:spPr>
          <a:xfrm>
            <a:off x="962025" y="4624387"/>
            <a:ext cx="102679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(기본 텍스트)를 활용하여 영상의 마지막에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'엔딩 크레딧'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(예: Edited by OOO)을 삽입하세요.</a:t>
            </a:r>
            <a:endParaRPr/>
          </a:p>
        </p:txBody>
      </p:sp>
      <p:pic>
        <p:nvPicPr>
          <p:cNvPr id="280" name="Google Shape;280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2025" y="2681287"/>
            <a:ext cx="29646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9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실습 3 미션 (10분)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690899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>
          <a:extLst>
            <a:ext uri="{FF2B5EF4-FFF2-40B4-BE49-F238E27FC236}">
              <a16:creationId xmlns:a16="http://schemas.microsoft.com/office/drawing/2014/main" id="{63CCE8EA-F1EE-3439-8733-405076C83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0">
            <a:extLst>
              <a:ext uri="{FF2B5EF4-FFF2-40B4-BE49-F238E27FC236}">
                <a16:creationId xmlns:a16="http://schemas.microsoft.com/office/drawing/2014/main" id="{1B640BDC-19A5-3F29-364D-C0FA20ECD0F7}"/>
              </a:ext>
            </a:extLst>
          </p:cNvPr>
          <p:cNvSpPr/>
          <p:nvPr/>
        </p:nvSpPr>
        <p:spPr>
          <a:xfrm>
            <a:off x="5619750" y="2694682"/>
            <a:ext cx="952500" cy="4762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0">
            <a:extLst>
              <a:ext uri="{FF2B5EF4-FFF2-40B4-BE49-F238E27FC236}">
                <a16:creationId xmlns:a16="http://schemas.microsoft.com/office/drawing/2014/main" id="{36F13485-D531-2D6C-43F8-BD34A6691DDC}"/>
              </a:ext>
            </a:extLst>
          </p:cNvPr>
          <p:cNvSpPr txBox="1"/>
          <p:nvPr/>
        </p:nvSpPr>
        <p:spPr>
          <a:xfrm>
            <a:off x="2584158" y="3028057"/>
            <a:ext cx="7023534" cy="8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525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오디오 편집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89825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558800" y="1640533"/>
            <a:ext cx="5090523" cy="4531667"/>
            <a:chOff x="0" y="0"/>
            <a:chExt cx="10181045" cy="906333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81045" cy="9063335"/>
            </a:xfrm>
            <a:custGeom>
              <a:avLst/>
              <a:gdLst/>
              <a:ahLst/>
              <a:cxnLst/>
              <a:rect l="l" t="t" r="r" b="b"/>
              <a:pathLst>
                <a:path w="10181045" h="9063335">
                  <a:moveTo>
                    <a:pt x="0" y="0"/>
                  </a:moveTo>
                  <a:lnTo>
                    <a:pt x="10181045" y="0"/>
                  </a:lnTo>
                  <a:lnTo>
                    <a:pt x="10181045" y="9063335"/>
                  </a:lnTo>
                  <a:lnTo>
                    <a:pt x="0" y="90633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23825"/>
              <a:ext cx="10181045" cy="918716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배경음악 및 효과음 삽입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오디오 </a:t>
              </a: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메뉴 클릭 후 배경음악 또는 효과음 선택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로컬</a:t>
              </a: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메뉴에서 컴퓨터 저장 파일 불러오기 가능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오디오 클립은 </a:t>
              </a:r>
              <a:r>
                <a:rPr lang="en-US" sz="1333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타임라인 하단 오디오 트랙</a:t>
              </a: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에 배치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 위치 조정 및 재생 타이밍 설정 가능</a:t>
              </a:r>
            </a:p>
            <a:p>
              <a:pPr>
                <a:lnSpc>
                  <a:spcPts val="2400"/>
                </a:lnSpc>
              </a:pP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</a:t>
              </a:r>
            </a:p>
            <a:p>
              <a:pPr>
                <a:lnSpc>
                  <a:spcPts val="2400"/>
                </a:lnSpc>
              </a:pPr>
              <a:r>
                <a:rPr lang="en-US" sz="1333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볼륨 조절 및 페이드 설정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오디오 클립 선택 후 </a:t>
              </a:r>
              <a:r>
                <a:rPr lang="en-US" sz="1333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우측 속성 메뉴</a:t>
              </a: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에서 볼륨 수치 조절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페이드 인</a:t>
              </a: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페이드 아웃 </a:t>
              </a: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슬라이더로 자연스러운 소리 전환 구현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타임라인 파형 그래프 </a:t>
              </a: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통해 소리 강약 시각적으로 확인 가능</a:t>
              </a:r>
            </a:p>
            <a:p>
              <a:pPr>
                <a:lnSpc>
                  <a:spcPts val="2400"/>
                </a:lnSpc>
              </a:pP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</a:t>
              </a:r>
            </a:p>
            <a:p>
              <a:pPr>
                <a:lnSpc>
                  <a:spcPts val="2400"/>
                </a:lnSpc>
              </a:pPr>
              <a:r>
                <a:rPr lang="en-US" sz="1333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오디오 노이즈 제거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오디오 클립 선택 후 </a:t>
              </a:r>
              <a:r>
                <a:rPr lang="en-US" sz="1333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음성 향상 </a:t>
              </a: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기능 활성화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주변 소음, 잡음 제거로 선명한 오디오 구성</a:t>
              </a: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적용 후 </a:t>
              </a:r>
              <a:r>
                <a:rPr lang="en-US" sz="1333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미리 듣기 </a:t>
              </a:r>
              <a:r>
                <a:rPr lang="en-US" sz="1333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통해 효과 확인 가능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6362385" y="967105"/>
            <a:ext cx="3466931" cy="2782171"/>
          </a:xfrm>
          <a:custGeom>
            <a:avLst/>
            <a:gdLst/>
            <a:ahLst/>
            <a:cxnLst/>
            <a:rect l="l" t="t" r="r" b="b"/>
            <a:pathLst>
              <a:path w="5200396" h="4173257">
                <a:moveTo>
                  <a:pt x="0" y="0"/>
                </a:moveTo>
                <a:lnTo>
                  <a:pt x="5200396" y="0"/>
                </a:lnTo>
                <a:lnTo>
                  <a:pt x="5200396" y="4173257"/>
                </a:lnTo>
                <a:lnTo>
                  <a:pt x="0" y="41732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7" name="Freeform 17"/>
          <p:cNvSpPr/>
          <p:nvPr/>
        </p:nvSpPr>
        <p:spPr>
          <a:xfrm>
            <a:off x="8039269" y="3749276"/>
            <a:ext cx="3466931" cy="2649725"/>
          </a:xfrm>
          <a:custGeom>
            <a:avLst/>
            <a:gdLst/>
            <a:ahLst/>
            <a:cxnLst/>
            <a:rect l="l" t="t" r="r" b="b"/>
            <a:pathLst>
              <a:path w="5200396" h="3974588">
                <a:moveTo>
                  <a:pt x="0" y="0"/>
                </a:moveTo>
                <a:lnTo>
                  <a:pt x="5200396" y="0"/>
                </a:lnTo>
                <a:lnTo>
                  <a:pt x="5200396" y="3974588"/>
                </a:lnTo>
                <a:lnTo>
                  <a:pt x="0" y="39745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8" name="Google Shape;394;p33">
            <a:extLst>
              <a:ext uri="{FF2B5EF4-FFF2-40B4-BE49-F238E27FC236}">
                <a16:creationId xmlns:a16="http://schemas.microsoft.com/office/drawing/2014/main" id="{ABB9A440-AF79-2449-99AB-C356EF76081A}"/>
              </a:ext>
            </a:extLst>
          </p:cNvPr>
          <p:cNvSpPr txBox="1"/>
          <p:nvPr/>
        </p:nvSpPr>
        <p:spPr>
          <a:xfrm>
            <a:off x="571500" y="571500"/>
            <a:ext cx="46525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000" b="1" dirty="0">
                <a:solidFill>
                  <a:srgbClr val="005088"/>
                </a:solidFill>
                <a:latin typeface="Poppins"/>
                <a:cs typeface="Poppins"/>
                <a:sym typeface="Poppins"/>
              </a:rPr>
              <a:t>오디오 삽입 및 편집</a:t>
            </a:r>
            <a:endParaRPr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1976437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571500" y="2993873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AI로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생성된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클립들은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시각적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스타일이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제각각일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수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있습니다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95" name="Google Shape;95;p14"/>
          <p:cNvSpPr txBox="1"/>
          <p:nvPr/>
        </p:nvSpPr>
        <p:spPr>
          <a:xfrm>
            <a:off x="571500" y="3489173"/>
            <a:ext cx="528637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사운드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음악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,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효과음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)는 이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이질적인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클립들을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하나로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묶는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가장</a:t>
            </a:r>
            <a:endParaRPr lang="en-US" sz="1500" b="1" i="0" u="none" strike="noStrike" cap="none" dirty="0">
              <a:solidFill>
                <a:srgbClr val="334155"/>
              </a:solidFill>
              <a:latin typeface="Noto Sans KR"/>
              <a:ea typeface="Noto Sans KR"/>
              <a:cs typeface="Noto Sans KR"/>
              <a:sym typeface="Noto Sans KR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강력한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감성적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접착제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역할을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합니다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96" name="Google Shape;96;p14"/>
          <p:cNvSpPr txBox="1"/>
          <p:nvPr/>
        </p:nvSpPr>
        <p:spPr>
          <a:xfrm>
            <a:off x="571500" y="4289273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영상의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'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무드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(Mood)'를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결정하는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핵심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요소입니다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98" name="Google Shape;98;p14"/>
          <p:cNvSpPr txBox="1"/>
          <p:nvPr/>
        </p:nvSpPr>
        <p:spPr>
          <a:xfrm>
            <a:off x="571500" y="571500"/>
            <a:ext cx="116014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사운드</a:t>
            </a:r>
            <a:r>
              <a:rPr lang="ko-KR" alt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가 필요한 이유</a:t>
            </a:r>
            <a:endParaRPr dirty="0"/>
          </a:p>
        </p:txBody>
      </p:sp>
      <p:pic>
        <p:nvPicPr>
          <p:cNvPr id="3" name="그림 2" descr="빛, 연기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D78D541-8D1C-C61F-4DDB-B2E01B0DC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593" y="2071852"/>
            <a:ext cx="5858357" cy="328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193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733675"/>
            <a:ext cx="5286375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733675"/>
            <a:ext cx="5286375" cy="2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 txBox="1"/>
          <p:nvPr/>
        </p:nvSpPr>
        <p:spPr>
          <a:xfrm>
            <a:off x="849391" y="3295650"/>
            <a:ext cx="4730591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BGM (Background Music)</a:t>
            </a:r>
            <a:endParaRPr/>
          </a:p>
        </p:txBody>
      </p:sp>
      <p:sp>
        <p:nvSpPr>
          <p:cNvPr id="138" name="Google Shape;138;p17"/>
          <p:cNvSpPr txBox="1"/>
          <p:nvPr/>
        </p:nvSpPr>
        <p:spPr>
          <a:xfrm>
            <a:off x="962025" y="3838575"/>
            <a:ext cx="45053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영상의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전반적인 '무드'와 '감정선'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을 만듭니다. (예: 슬픔, 긴장, 환희)</a:t>
            </a:r>
            <a:endParaRPr/>
          </a:p>
        </p:txBody>
      </p:sp>
      <p:sp>
        <p:nvSpPr>
          <p:cNvPr id="139" name="Google Shape;139;p17"/>
          <p:cNvSpPr txBox="1"/>
          <p:nvPr/>
        </p:nvSpPr>
        <p:spPr>
          <a:xfrm>
            <a:off x="6612016" y="3295650"/>
            <a:ext cx="4730591" cy="352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SFX (Sound Effects)</a:t>
            </a:r>
            <a:endParaRPr/>
          </a:p>
        </p:txBody>
      </p:sp>
      <p:sp>
        <p:nvSpPr>
          <p:cNvPr id="140" name="Google Shape;140;p17"/>
          <p:cNvSpPr txBox="1"/>
          <p:nvPr/>
        </p:nvSpPr>
        <p:spPr>
          <a:xfrm>
            <a:off x="6724650" y="3838575"/>
            <a:ext cx="450532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특정 장면에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'현실감'과 '임팩트'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를 더합니다. (예: 발소리, 바람 소리, 문소리)</a:t>
            </a:r>
            <a:endParaRPr/>
          </a:p>
        </p:txBody>
      </p:sp>
      <p:sp>
        <p:nvSpPr>
          <p:cNvPr id="143" name="Google Shape;143;p17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BGM (배경음악) vs SFX (효과음)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163779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/>
          <p:nvPr/>
        </p:nvSpPr>
        <p:spPr>
          <a:xfrm>
            <a:off x="571500" y="2786062"/>
            <a:ext cx="52863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SUNO는 텍스트 프롬프트를 입력하면 고품질의 음악과 보컬을 생성하는 AI입니다.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952500" y="3681412"/>
            <a:ext cx="4905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텍스트로 장르, 무드, 악기, 템포 제어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952500" y="4176712"/>
            <a:ext cx="4905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가사 입력 시 보컬 생성 가능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952500" y="4672012"/>
            <a:ext cx="4905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BGM(배경음악)은 물론 SFX(효과음) 생성에도 활용</a:t>
            </a:r>
            <a:endParaRPr/>
          </a:p>
        </p:txBody>
      </p:sp>
      <p:sp>
        <p:nvSpPr>
          <p:cNvPr id="110" name="Google Shape;110;p15"/>
          <p:cNvSpPr txBox="1"/>
          <p:nvPr/>
        </p:nvSpPr>
        <p:spPr>
          <a:xfrm>
            <a:off x="571500" y="3681412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5088"/>
                </a:solidFill>
                <a:latin typeface="Noto Sans KR"/>
                <a:ea typeface="Noto Sans KR"/>
                <a:cs typeface="Noto Sans KR"/>
                <a:sym typeface="Noto Sans KR"/>
              </a:rPr>
              <a:t>✓</a:t>
            </a:r>
            <a:endParaRPr/>
          </a:p>
        </p:txBody>
      </p:sp>
      <p:pic>
        <p:nvPicPr>
          <p:cNvPr id="111" name="Google Shape;111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3729037"/>
            <a:ext cx="177849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571500" y="4176712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5088"/>
                </a:solidFill>
                <a:latin typeface="Noto Sans KR"/>
                <a:ea typeface="Noto Sans KR"/>
                <a:cs typeface="Noto Sans KR"/>
                <a:sym typeface="Noto Sans KR"/>
              </a:rPr>
              <a:t>✓</a:t>
            </a:r>
            <a:endParaRPr/>
          </a:p>
        </p:txBody>
      </p:sp>
      <p:pic>
        <p:nvPicPr>
          <p:cNvPr id="113" name="Google Shape;113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224337"/>
            <a:ext cx="177849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571500" y="4672012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05088"/>
                </a:solidFill>
                <a:latin typeface="Noto Sans KR"/>
                <a:ea typeface="Noto Sans KR"/>
                <a:cs typeface="Noto Sans KR"/>
                <a:sym typeface="Noto Sans KR"/>
              </a:rPr>
              <a:t>✓</a:t>
            </a:r>
            <a:endParaRPr/>
          </a:p>
        </p:txBody>
      </p:sp>
      <p:pic>
        <p:nvPicPr>
          <p:cNvPr id="115" name="Google Shape;115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719637"/>
            <a:ext cx="177849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도구 소개: SUNO (AI 음악 생성)</a:t>
            </a:r>
            <a:endParaRPr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0A719F7-26D5-646E-760B-116F851C0A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501" y="2414475"/>
            <a:ext cx="5286376" cy="283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062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/>
          <p:nvPr/>
        </p:nvSpPr>
        <p:spPr>
          <a:xfrm>
            <a:off x="571500" y="19288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suno.ai 접속 및 (구글/MS) 계정 가입</a:t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571500" y="24241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좌측 메뉴에서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'Create'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선택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571500" y="29194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3.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[Song Description]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에 만들고 싶은 음악을 텍스트로 입력</a:t>
            </a:r>
            <a:endParaRPr/>
          </a:p>
        </p:txBody>
      </p:sp>
      <p:sp>
        <p:nvSpPr>
          <p:cNvPr id="126" name="Google Shape;126;p16"/>
          <p:cNvSpPr txBox="1"/>
          <p:nvPr/>
        </p:nvSpPr>
        <p:spPr>
          <a:xfrm>
            <a:off x="571500" y="3414712"/>
            <a:ext cx="52863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4.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[Instrumental]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토글을 켜면 '가사 없는' 연주곡(BGM)이 생성됩니다.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571500" y="42148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5. 'Create' 버튼 클릭 후 2가지 버전 확인</a:t>
            </a:r>
            <a:endParaRPr/>
          </a:p>
        </p:txBody>
      </p:sp>
      <p:sp>
        <p:nvSpPr>
          <p:cNvPr id="129" name="Google Shape;129;p16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How-to: SUNO 기본 사용법</a:t>
            </a:r>
            <a:endParaRPr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E91D9AC-B652-9D0F-CCCD-3B7012502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367" y="0"/>
            <a:ext cx="43135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1387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 txBox="1"/>
          <p:nvPr/>
        </p:nvSpPr>
        <p:spPr>
          <a:xfrm>
            <a:off x="2190750" y="2100262"/>
            <a:ext cx="819150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무드</a:t>
            </a:r>
            <a:r>
              <a:rPr lang="en-US" sz="15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 + </a:t>
            </a:r>
            <a:r>
              <a:rPr lang="en-US" sz="15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악기</a:t>
            </a:r>
            <a:r>
              <a:rPr lang="en-US" sz="15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 + </a:t>
            </a:r>
            <a:r>
              <a:rPr lang="en-US" sz="15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템포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Sad piano solo, cinematic, slow tempo, 80 bpm</a:t>
            </a:r>
            <a:endParaRPr dirty="0"/>
          </a:p>
        </p:txBody>
      </p:sp>
      <p:sp>
        <p:nvSpPr>
          <p:cNvPr id="150" name="Google Shape;150;p18"/>
          <p:cNvSpPr txBox="1"/>
          <p:nvPr/>
        </p:nvSpPr>
        <p:spPr>
          <a:xfrm>
            <a:off x="2190750" y="3309937"/>
            <a:ext cx="819150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장르</a:t>
            </a:r>
            <a:r>
              <a:rPr lang="en-US" sz="1500" b="1" i="0" u="none" strike="noStrike" cap="none" dirty="0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 + </a:t>
            </a:r>
            <a:r>
              <a:rPr lang="en-US" sz="1500" b="1" i="0" u="none" strike="noStrike" cap="none" dirty="0" err="1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분위기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80s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synthwave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, driving, neon, retro, instrumental</a:t>
            </a:r>
            <a:endParaRPr dirty="0"/>
          </a:p>
        </p:txBody>
      </p:sp>
      <p:sp>
        <p:nvSpPr>
          <p:cNvPr id="151" name="Google Shape;151;p18"/>
          <p:cNvSpPr txBox="1"/>
          <p:nvPr/>
        </p:nvSpPr>
        <p:spPr>
          <a:xfrm>
            <a:off x="2190750" y="4519612"/>
            <a:ext cx="819150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특정 영화/아티스트 스타일 (참고용)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Hans Zimmer style, epic orchestral, hybrid, building tension</a:t>
            </a:r>
            <a:endParaRPr/>
          </a:p>
        </p:txBody>
      </p:sp>
      <p:pic>
        <p:nvPicPr>
          <p:cNvPr id="152" name="Google Shape;152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2100262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3357562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4567237"/>
            <a:ext cx="25717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8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How-to: BGM 프롬프트 1 (장르, 무드, 악기)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267720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/>
          <p:nvPr/>
        </p:nvSpPr>
        <p:spPr>
          <a:xfrm>
            <a:off x="1809750" y="1924050"/>
            <a:ext cx="857250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대괄호 [ ]를 사용하여 곡의 구조를 지시할 수 있습니다.</a:t>
            </a: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2190750" y="2428875"/>
            <a:ext cx="8191500" cy="10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점진적 빌드업 (Intro → Chorus)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[Intro] quiet ambient pads... [Verse]... [Chorus] epic drums and strings</a:t>
            </a:r>
            <a:endParaRPr/>
          </a:p>
        </p:txBody>
      </p:sp>
      <p:sp>
        <p:nvSpPr>
          <p:cNvPr id="163" name="Google Shape;163;p19"/>
          <p:cNvSpPr txBox="1"/>
          <p:nvPr/>
        </p:nvSpPr>
        <p:spPr>
          <a:xfrm>
            <a:off x="2190750" y="3629025"/>
            <a:ext cx="8191500" cy="10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특정 파트 강조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...[Guitar Solo]...</a:t>
            </a: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2190750" y="4829175"/>
            <a:ext cx="8191500" cy="10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분위기 전환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...[Bridge] music fades, only piano... [Outro]...</a:t>
            </a:r>
            <a:endParaRPr/>
          </a:p>
        </p:txBody>
      </p:sp>
      <p:pic>
        <p:nvPicPr>
          <p:cNvPr id="165" name="Google Shape;16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2476500"/>
            <a:ext cx="177849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3676650"/>
            <a:ext cx="177849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4876800"/>
            <a:ext cx="177849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How-to: BGM 프롬프트 2 (구조 만들기)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260577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0"/>
          <p:cNvSpPr txBox="1"/>
          <p:nvPr/>
        </p:nvSpPr>
        <p:spPr>
          <a:xfrm>
            <a:off x="1809750" y="1962150"/>
            <a:ext cx="8572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BGM보다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단순하고 명료하게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요청하는 것이 효과적입니다. (Instrumental 모드 필수)</a:t>
            </a:r>
            <a:endParaRPr/>
          </a:p>
        </p:txBody>
      </p:sp>
      <p:sp>
        <p:nvSpPr>
          <p:cNvPr id="175" name="Google Shape;175;p20"/>
          <p:cNvSpPr txBox="1"/>
          <p:nvPr/>
        </p:nvSpPr>
        <p:spPr>
          <a:xfrm>
            <a:off x="2190750" y="2457450"/>
            <a:ext cx="8191500" cy="10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자연 환경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Wind howling, realistic, loop</a:t>
            </a:r>
            <a:endParaRPr/>
          </a:p>
        </p:txBody>
      </p:sp>
      <p:sp>
        <p:nvSpPr>
          <p:cNvPr id="176" name="Google Shape;176;p20"/>
          <p:cNvSpPr txBox="1"/>
          <p:nvPr/>
        </p:nvSpPr>
        <p:spPr>
          <a:xfrm>
            <a:off x="2190750" y="3657600"/>
            <a:ext cx="8191500" cy="10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행동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Footsteps on gravel, slow pace, single person</a:t>
            </a:r>
            <a:endParaRPr/>
          </a:p>
        </p:txBody>
      </p:sp>
      <p:sp>
        <p:nvSpPr>
          <p:cNvPr id="177" name="Google Shape;177;p20"/>
          <p:cNvSpPr txBox="1"/>
          <p:nvPr/>
        </p:nvSpPr>
        <p:spPr>
          <a:xfrm>
            <a:off x="2190750" y="4857750"/>
            <a:ext cx="8191500" cy="10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E293B"/>
                </a:solidFill>
                <a:latin typeface="Noto Sans KR"/>
                <a:ea typeface="Noto Sans KR"/>
                <a:cs typeface="Noto Sans KR"/>
                <a:sym typeface="Noto Sans KR"/>
              </a:rPr>
              <a:t>기계/SF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Spaceship door opening, air hiss, sci-fi</a:t>
            </a:r>
            <a:endParaRPr/>
          </a:p>
        </p:txBody>
      </p:sp>
      <p:pic>
        <p:nvPicPr>
          <p:cNvPr id="178" name="Google Shape;178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2505075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3705225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4905375"/>
            <a:ext cx="25717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0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How-to: SFX (효과음) 프롬프트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503853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909762"/>
            <a:ext cx="11049000" cy="394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1"/>
          <p:cNvSpPr txBox="1"/>
          <p:nvPr/>
        </p:nvSpPr>
        <p:spPr>
          <a:xfrm>
            <a:off x="962025" y="2843212"/>
            <a:ext cx="10781347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미션: AI 사운드 디자인</a:t>
            </a:r>
            <a:endParaRPr/>
          </a:p>
        </p:txBody>
      </p:sp>
      <p:sp>
        <p:nvSpPr>
          <p:cNvPr id="189" name="Google Shape;189;p21"/>
          <p:cNvSpPr txBox="1"/>
          <p:nvPr/>
        </p:nvSpPr>
        <p:spPr>
          <a:xfrm>
            <a:off x="962025" y="3595687"/>
            <a:ext cx="102679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SUNO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로 자신의 시나리오 '무드'에 맞는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BGM 1곡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을 생성하세요. (Instrumental 모드)</a:t>
            </a:r>
            <a:endParaRPr/>
          </a:p>
        </p:txBody>
      </p:sp>
      <p:sp>
        <p:nvSpPr>
          <p:cNvPr id="190" name="Google Shape;190;p21"/>
          <p:cNvSpPr txBox="1"/>
          <p:nvPr/>
        </p:nvSpPr>
        <p:spPr>
          <a:xfrm>
            <a:off x="962025" y="4281487"/>
            <a:ext cx="102679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시나리오의 핵심 장면에 필요한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SFX 2개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를 생성하세요. (예: 문소리, 바람소리)</a:t>
            </a:r>
            <a:endParaRPr/>
          </a:p>
        </p:txBody>
      </p:sp>
      <p:sp>
        <p:nvSpPr>
          <p:cNvPr id="191" name="Google Shape;191;p21"/>
          <p:cNvSpPr txBox="1"/>
          <p:nvPr/>
        </p:nvSpPr>
        <p:spPr>
          <a:xfrm>
            <a:off x="962025" y="4967287"/>
            <a:ext cx="1026795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3. 생성된 오디오 파일(mp3)을 다운로드하여 PC에 저장하세요.</a:t>
            </a:r>
            <a:endParaRPr/>
          </a:p>
        </p:txBody>
      </p:sp>
      <p:pic>
        <p:nvPicPr>
          <p:cNvPr id="192" name="Google Shape;192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2025" y="2338387"/>
            <a:ext cx="29646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1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실습 2 미션 (20분)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44211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/>
          <p:nvPr/>
        </p:nvSpPr>
        <p:spPr>
          <a:xfrm>
            <a:off x="571500" y="2677768"/>
            <a:ext cx="545558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캡컷의 '미디어' 창으로 SUNO에서 다운로드한 BGM, SFX 파일들을 가져옵니다.</a:t>
            </a:r>
            <a:endParaRPr/>
          </a:p>
        </p:txBody>
      </p:sp>
      <p:sp>
        <p:nvSpPr>
          <p:cNvPr id="201" name="Google Shape;201;p22"/>
          <p:cNvSpPr txBox="1"/>
          <p:nvPr/>
        </p:nvSpPr>
        <p:spPr>
          <a:xfrm>
            <a:off x="571500" y="3477868"/>
            <a:ext cx="545558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BGM은 타임라인의 AI 클립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아래쪽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오디오 트랙에 배치합니다.</a:t>
            </a:r>
            <a:endParaRPr/>
          </a:p>
        </p:txBody>
      </p:sp>
      <p:sp>
        <p:nvSpPr>
          <p:cNvPr id="202" name="Google Shape;202;p22"/>
          <p:cNvSpPr txBox="1"/>
          <p:nvPr/>
        </p:nvSpPr>
        <p:spPr>
          <a:xfrm>
            <a:off x="571500" y="3973168"/>
            <a:ext cx="545558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3.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SFX는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소리가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필요한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특정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1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클립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의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시점에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맞춰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배치합니다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.</a:t>
            </a:r>
            <a:endParaRPr dirty="0"/>
          </a:p>
        </p:txBody>
      </p:sp>
      <p:sp>
        <p:nvSpPr>
          <p:cNvPr id="204" name="Google Shape;204;p22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Step 3: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캡컷에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SUNO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음악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가져오기</a:t>
            </a:r>
            <a:endParaRPr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ED4AC0E-C9D8-CEDB-0635-E06FCA87B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268" y="1469643"/>
            <a:ext cx="5358682" cy="418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1293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3"/>
          <p:cNvSpPr txBox="1"/>
          <p:nvPr/>
        </p:nvSpPr>
        <p:spPr>
          <a:xfrm>
            <a:off x="571500" y="1928812"/>
            <a:ext cx="52863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볼륨 조절: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BGM은 너무 크지 않게(-10db ~ -20db), SFX는 장면에 맞게 조절합니다. (우측 '속성' 창 &gt; 오디오)</a:t>
            </a:r>
            <a:endParaRPr/>
          </a:p>
        </p:txBody>
      </p:sp>
      <p:sp>
        <p:nvSpPr>
          <p:cNvPr id="212" name="Google Shape;212;p23"/>
          <p:cNvSpPr txBox="1"/>
          <p:nvPr/>
        </p:nvSpPr>
        <p:spPr>
          <a:xfrm>
            <a:off x="571500" y="2728912"/>
            <a:ext cx="52863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페이드 인/아웃: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음악이 갑자기 시작/종료되지 않도록 'Fade in', 'Fade out'을 1~2초 적용합니다.</a:t>
            </a:r>
            <a:endParaRPr/>
          </a:p>
        </p:txBody>
      </p:sp>
      <p:sp>
        <p:nvSpPr>
          <p:cNvPr id="213" name="Google Shape;213;p23"/>
          <p:cNvSpPr txBox="1"/>
          <p:nvPr/>
        </p:nvSpPr>
        <p:spPr>
          <a:xfrm>
            <a:off x="571500" y="3529012"/>
            <a:ext cx="52863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3.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오토매이션: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(심화) 특정 구간에서만 BGM을 줄일 수 있습니다.</a:t>
            </a:r>
            <a:endParaRPr/>
          </a:p>
        </p:txBody>
      </p:sp>
      <p:sp>
        <p:nvSpPr>
          <p:cNvPr id="215" name="Google Shape;215;p23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Step 4: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오디오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편집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(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볼륨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페이드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endParaRPr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8B694BE-93E4-15FB-A806-34C8E13E9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217" y="0"/>
            <a:ext cx="49977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9842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>
          <a:extLst>
            <a:ext uri="{FF2B5EF4-FFF2-40B4-BE49-F238E27FC236}">
              <a16:creationId xmlns:a16="http://schemas.microsoft.com/office/drawing/2014/main" id="{FDDF7445-758A-07AB-EEFE-972E380C9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0">
            <a:extLst>
              <a:ext uri="{FF2B5EF4-FFF2-40B4-BE49-F238E27FC236}">
                <a16:creationId xmlns:a16="http://schemas.microsoft.com/office/drawing/2014/main" id="{C4DDD3FA-A440-13CD-814B-A907FE3A4E52}"/>
              </a:ext>
            </a:extLst>
          </p:cNvPr>
          <p:cNvSpPr/>
          <p:nvPr/>
        </p:nvSpPr>
        <p:spPr>
          <a:xfrm>
            <a:off x="5619750" y="2694682"/>
            <a:ext cx="952500" cy="4762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0">
            <a:extLst>
              <a:ext uri="{FF2B5EF4-FFF2-40B4-BE49-F238E27FC236}">
                <a16:creationId xmlns:a16="http://schemas.microsoft.com/office/drawing/2014/main" id="{E2766ACC-639F-EDCE-0C6F-E7AC193E9414}"/>
              </a:ext>
            </a:extLst>
          </p:cNvPr>
          <p:cNvSpPr txBox="1"/>
          <p:nvPr/>
        </p:nvSpPr>
        <p:spPr>
          <a:xfrm>
            <a:off x="2584158" y="3028057"/>
            <a:ext cx="7023534" cy="8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525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영상 보정 및 출력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73730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558800" y="1300325"/>
            <a:ext cx="5090523" cy="5176675"/>
            <a:chOff x="0" y="-680416"/>
            <a:chExt cx="10181045" cy="1035335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81045" cy="9672935"/>
            </a:xfrm>
            <a:custGeom>
              <a:avLst/>
              <a:gdLst/>
              <a:ahLst/>
              <a:cxnLst/>
              <a:rect l="l" t="t" r="r" b="b"/>
              <a:pathLst>
                <a:path w="10181045" h="9672935">
                  <a:moveTo>
                    <a:pt x="0" y="0"/>
                  </a:moveTo>
                  <a:lnTo>
                    <a:pt x="10181045" y="0"/>
                  </a:lnTo>
                  <a:lnTo>
                    <a:pt x="10181045" y="9672935"/>
                  </a:lnTo>
                  <a:lnTo>
                    <a:pt x="0" y="96729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80416"/>
              <a:ext cx="10181045" cy="979675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영상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속성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조정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선택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후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상단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조정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메뉴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클릭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밝기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대비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채도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온도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틴트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등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수치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조정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슬라이더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또는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직접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입력으로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조정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미리보기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화면에서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즉시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반영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확인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</a:t>
              </a:r>
            </a:p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필터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효과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적용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좌측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필터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메뉴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선택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기본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Vlog,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영화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흑백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등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다양한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카테고리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제공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원하는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필터를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클립에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드래그하여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적용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필터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강도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조절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</a:t>
              </a:r>
            </a:p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색상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조정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값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복사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및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클립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간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적용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보정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완료된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우클릭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→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특성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복사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다른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우클릭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→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특성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붙여넣기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색상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보정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및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필터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설정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일괄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적용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5266841" y="1536912"/>
            <a:ext cx="3195567" cy="3167085"/>
          </a:xfrm>
          <a:custGeom>
            <a:avLst/>
            <a:gdLst/>
            <a:ahLst/>
            <a:cxnLst/>
            <a:rect l="l" t="t" r="r" b="b"/>
            <a:pathLst>
              <a:path w="4793350" h="4750628">
                <a:moveTo>
                  <a:pt x="0" y="0"/>
                </a:moveTo>
                <a:lnTo>
                  <a:pt x="4793350" y="0"/>
                </a:lnTo>
                <a:lnTo>
                  <a:pt x="4793350" y="4750628"/>
                </a:lnTo>
                <a:lnTo>
                  <a:pt x="0" y="4750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7" name="Freeform 17"/>
          <p:cNvSpPr/>
          <p:nvPr/>
        </p:nvSpPr>
        <p:spPr>
          <a:xfrm>
            <a:off x="8596459" y="1536912"/>
            <a:ext cx="3463669" cy="3167085"/>
          </a:xfrm>
          <a:custGeom>
            <a:avLst/>
            <a:gdLst/>
            <a:ahLst/>
            <a:cxnLst/>
            <a:rect l="l" t="t" r="r" b="b"/>
            <a:pathLst>
              <a:path w="5195503" h="4750628">
                <a:moveTo>
                  <a:pt x="0" y="0"/>
                </a:moveTo>
                <a:lnTo>
                  <a:pt x="5195503" y="0"/>
                </a:lnTo>
                <a:lnTo>
                  <a:pt x="5195503" y="4750628"/>
                </a:lnTo>
                <a:lnTo>
                  <a:pt x="0" y="47506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8" name="Freeform 18"/>
          <p:cNvSpPr/>
          <p:nvPr/>
        </p:nvSpPr>
        <p:spPr>
          <a:xfrm>
            <a:off x="5224007" y="4815283"/>
            <a:ext cx="6814704" cy="1383421"/>
          </a:xfrm>
          <a:custGeom>
            <a:avLst/>
            <a:gdLst/>
            <a:ahLst/>
            <a:cxnLst/>
            <a:rect l="l" t="t" r="r" b="b"/>
            <a:pathLst>
              <a:path w="9988853" h="1908202">
                <a:moveTo>
                  <a:pt x="0" y="0"/>
                </a:moveTo>
                <a:lnTo>
                  <a:pt x="9988853" y="0"/>
                </a:lnTo>
                <a:lnTo>
                  <a:pt x="9988853" y="1908202"/>
                </a:lnTo>
                <a:lnTo>
                  <a:pt x="0" y="19082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9" name="Google Shape;394;p33">
            <a:extLst>
              <a:ext uri="{FF2B5EF4-FFF2-40B4-BE49-F238E27FC236}">
                <a16:creationId xmlns:a16="http://schemas.microsoft.com/office/drawing/2014/main" id="{BFD2B6FE-6AA6-8C3B-E8AE-6CCF31BC202C}"/>
              </a:ext>
            </a:extLst>
          </p:cNvPr>
          <p:cNvSpPr txBox="1"/>
          <p:nvPr/>
        </p:nvSpPr>
        <p:spPr>
          <a:xfrm>
            <a:off x="571500" y="571500"/>
            <a:ext cx="46525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000" b="1" dirty="0">
                <a:solidFill>
                  <a:srgbClr val="005088"/>
                </a:solidFill>
                <a:latin typeface="Poppins"/>
                <a:cs typeface="Poppins"/>
                <a:sym typeface="Poppins"/>
              </a:rPr>
              <a:t>영상 보정 및 필터 활용</a:t>
            </a:r>
            <a:endParaRPr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1"/>
          <p:cNvSpPr txBox="1"/>
          <p:nvPr/>
        </p:nvSpPr>
        <p:spPr>
          <a:xfrm>
            <a:off x="571500" y="19288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AI 클립들은 생성 모델에 따라 색감(톤)이 모두 다릅니다.</a:t>
            </a:r>
            <a:endParaRPr/>
          </a:p>
        </p:txBody>
      </p:sp>
      <p:sp>
        <p:nvSpPr>
          <p:cNvPr id="297" name="Google Shape;297;p31"/>
          <p:cNvSpPr txBox="1"/>
          <p:nvPr/>
        </p:nvSpPr>
        <p:spPr>
          <a:xfrm>
            <a:off x="571500" y="24241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우측 '속성' 창 &gt;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[Adjustment]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탭</a:t>
            </a:r>
            <a:endParaRPr/>
          </a:p>
        </p:txBody>
      </p:sp>
      <p:sp>
        <p:nvSpPr>
          <p:cNvPr id="298" name="Google Shape;298;p31"/>
          <p:cNvSpPr txBox="1"/>
          <p:nvPr/>
        </p:nvSpPr>
        <p:spPr>
          <a:xfrm>
            <a:off x="571500" y="2919412"/>
            <a:ext cx="52863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[Basic]에서 '온도(Temp)'와 '색조(Hue)'를 미세 조정하여 여러 클립의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화이트 밸런스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를 맞춥니다.</a:t>
            </a:r>
            <a:endParaRPr/>
          </a:p>
        </p:txBody>
      </p:sp>
      <p:sp>
        <p:nvSpPr>
          <p:cNvPr id="299" name="Google Shape;299;p31"/>
          <p:cNvSpPr txBox="1"/>
          <p:nvPr/>
        </p:nvSpPr>
        <p:spPr>
          <a:xfrm>
            <a:off x="571500" y="3719512"/>
            <a:ext cx="52863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3.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[Filters]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나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[LUTs]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를 약하게 적용하여 영상 전체에 동일한 색감을 입힐 수 있습니다.</a:t>
            </a:r>
            <a:endParaRPr/>
          </a:p>
        </p:txBody>
      </p:sp>
      <p:sp>
        <p:nvSpPr>
          <p:cNvPr id="301" name="Google Shape;301;p31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Step 5: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색보정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(톤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통일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endParaRPr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3B5C2D1-03E0-7E44-C20E-87919622F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519" y="0"/>
            <a:ext cx="497748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3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7"/>
          <p:cNvSpPr txBox="1"/>
          <p:nvPr/>
        </p:nvSpPr>
        <p:spPr>
          <a:xfrm>
            <a:off x="571500" y="19288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시나리오의 '완급 조절'을 통해 리듬감을 만듭니다.</a:t>
            </a:r>
            <a:endParaRPr/>
          </a:p>
        </p:txBody>
      </p:sp>
      <p:sp>
        <p:nvSpPr>
          <p:cNvPr id="369" name="Google Shape;369;p37"/>
          <p:cNvSpPr txBox="1"/>
          <p:nvPr/>
        </p:nvSpPr>
        <p:spPr>
          <a:xfrm>
            <a:off x="571500" y="24241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타임라인에서 클립 선택</a:t>
            </a:r>
            <a:endParaRPr/>
          </a:p>
        </p:txBody>
      </p:sp>
      <p:sp>
        <p:nvSpPr>
          <p:cNvPr id="370" name="Google Shape;370;p37"/>
          <p:cNvSpPr txBox="1"/>
          <p:nvPr/>
        </p:nvSpPr>
        <p:spPr>
          <a:xfrm>
            <a:off x="571500" y="29194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우측 '속성' 창 &gt;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[Speed]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탭</a:t>
            </a:r>
            <a:endParaRPr/>
          </a:p>
        </p:txBody>
      </p:sp>
      <p:sp>
        <p:nvSpPr>
          <p:cNvPr id="371" name="Google Shape;371;p37"/>
          <p:cNvSpPr txBox="1"/>
          <p:nvPr/>
        </p:nvSpPr>
        <p:spPr>
          <a:xfrm>
            <a:off x="571500" y="3414712"/>
            <a:ext cx="528637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3.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(느리게)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2x 이하: 긴장감, 우아함 /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(빠르게)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2x 이상: 긴박감, 코미디</a:t>
            </a:r>
            <a:endParaRPr/>
          </a:p>
        </p:txBody>
      </p:sp>
      <p:sp>
        <p:nvSpPr>
          <p:cNvPr id="372" name="Google Shape;372;p37"/>
          <p:cNvSpPr txBox="1"/>
          <p:nvPr/>
        </p:nvSpPr>
        <p:spPr>
          <a:xfrm>
            <a:off x="571500" y="42148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4. [Smooth] 옵션을 켜면 더 부드럽게 조절됩니다.</a:t>
            </a:r>
            <a:endParaRPr/>
          </a:p>
        </p:txBody>
      </p:sp>
      <p:sp>
        <p:nvSpPr>
          <p:cNvPr id="374" name="Google Shape;374;p37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Step 6: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속도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조절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(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리듬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endParaRPr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4DAAA53-76A8-4A06-1210-F01EB64E4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8708" y="0"/>
            <a:ext cx="471376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558800" y="1184732"/>
            <a:ext cx="6535098" cy="5449669"/>
            <a:chOff x="0" y="-616804"/>
            <a:chExt cx="13070196" cy="1089933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044796" cy="10282535"/>
            </a:xfrm>
            <a:custGeom>
              <a:avLst/>
              <a:gdLst/>
              <a:ahLst/>
              <a:cxnLst/>
              <a:rect l="l" t="t" r="r" b="b"/>
              <a:pathLst>
                <a:path w="13044796" h="10282535">
                  <a:moveTo>
                    <a:pt x="0" y="0"/>
                  </a:moveTo>
                  <a:lnTo>
                    <a:pt x="13044796" y="0"/>
                  </a:lnTo>
                  <a:lnTo>
                    <a:pt x="13044796" y="10282535"/>
                  </a:lnTo>
                  <a:lnTo>
                    <a:pt x="0" y="102825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ko-KR" altLang="en-US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5400" y="-616804"/>
              <a:ext cx="13044796" cy="1040635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인·아웃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지점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설정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및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해상도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확인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타임라인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상단의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파란색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마커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바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이용해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출력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범위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설정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         →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시작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위치에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마커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시작점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(In)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종료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위치에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마커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끝점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(Out)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설정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         →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설정한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범위만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영상으로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출력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출력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전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영상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전체가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재생되도록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설정돼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있는지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확인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우측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상단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내보내기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(Export)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버튼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클릭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전,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설정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범위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다시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확인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해상도는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기본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1080p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사용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권장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         →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변경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필요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시 Export 창 내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해상도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항목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에서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조정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</a:t>
              </a:r>
            </a:p>
            <a:p>
              <a:pPr>
                <a:lnSpc>
                  <a:spcPts val="2400"/>
                </a:lnSpc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영상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출력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저장</a:t>
              </a:r>
              <a:endParaRPr lang="en-US" sz="1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Export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버튼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클릭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시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나타나는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설정창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에서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아래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항목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확인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         -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해상도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: 480p, 720p, 1080p 중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선택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         -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프레임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속도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: 24, 25, 30fps 등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선택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         -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이름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: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출력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파일명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입력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>
                <a:lnSpc>
                  <a:spcPts val="2400"/>
                </a:lnSpc>
              </a:pP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          -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저장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위치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: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로컬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폴더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내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경로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직접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지정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모든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항목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확인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후 </a:t>
              </a:r>
              <a:r>
                <a:rPr lang="en-US" sz="1333" b="1" dirty="0" err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내보내기</a:t>
              </a:r>
              <a:r>
                <a:rPr lang="en-US" sz="1333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(Export)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버튼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클릭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marL="287882" lvl="1" indent="-143941">
                <a:lnSpc>
                  <a:spcPts val="2400"/>
                </a:lnSpc>
                <a:buFont typeface="Arial"/>
                <a:buChar char="•"/>
              </a:pP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출력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완료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시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알림창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표시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및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파일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열기</a:t>
              </a:r>
              <a:r>
                <a:rPr lang="en-US" sz="1333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1333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가능</a:t>
              </a:r>
              <a:endParaRPr lang="en-US" sz="1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9573615" y="571500"/>
            <a:ext cx="2618385" cy="1497163"/>
          </a:xfrm>
          <a:custGeom>
            <a:avLst/>
            <a:gdLst/>
            <a:ahLst/>
            <a:cxnLst/>
            <a:rect l="l" t="t" r="r" b="b"/>
            <a:pathLst>
              <a:path w="3927578" h="2245744">
                <a:moveTo>
                  <a:pt x="0" y="0"/>
                </a:moveTo>
                <a:lnTo>
                  <a:pt x="3927578" y="0"/>
                </a:lnTo>
                <a:lnTo>
                  <a:pt x="3927578" y="2245744"/>
                </a:lnTo>
                <a:lnTo>
                  <a:pt x="0" y="22457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7" name="Freeform 17"/>
          <p:cNvSpPr/>
          <p:nvPr/>
        </p:nvSpPr>
        <p:spPr>
          <a:xfrm>
            <a:off x="7816949" y="2217516"/>
            <a:ext cx="4375051" cy="4069103"/>
          </a:xfrm>
          <a:custGeom>
            <a:avLst/>
            <a:gdLst/>
            <a:ahLst/>
            <a:cxnLst/>
            <a:rect l="l" t="t" r="r" b="b"/>
            <a:pathLst>
              <a:path w="6562576" h="6103655">
                <a:moveTo>
                  <a:pt x="0" y="0"/>
                </a:moveTo>
                <a:lnTo>
                  <a:pt x="6562576" y="0"/>
                </a:lnTo>
                <a:lnTo>
                  <a:pt x="6562576" y="6103655"/>
                </a:lnTo>
                <a:lnTo>
                  <a:pt x="0" y="6103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ko-KR" altLang="en-US" sz="1200"/>
          </a:p>
        </p:txBody>
      </p:sp>
      <p:sp>
        <p:nvSpPr>
          <p:cNvPr id="18" name="Google Shape;394;p33">
            <a:extLst>
              <a:ext uri="{FF2B5EF4-FFF2-40B4-BE49-F238E27FC236}">
                <a16:creationId xmlns:a16="http://schemas.microsoft.com/office/drawing/2014/main" id="{2AF6CE9B-4499-CC63-5CD5-25908294F52F}"/>
              </a:ext>
            </a:extLst>
          </p:cNvPr>
          <p:cNvSpPr txBox="1"/>
          <p:nvPr/>
        </p:nvSpPr>
        <p:spPr>
          <a:xfrm>
            <a:off x="571500" y="571500"/>
            <a:ext cx="46525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000" b="1" dirty="0">
                <a:solidFill>
                  <a:srgbClr val="005088"/>
                </a:solidFill>
                <a:latin typeface="Poppins"/>
                <a:cs typeface="Poppins"/>
                <a:sym typeface="Poppins"/>
              </a:rPr>
              <a:t>영상 출력</a:t>
            </a:r>
            <a:endParaRPr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0"/>
          <p:cNvSpPr txBox="1"/>
          <p:nvPr/>
        </p:nvSpPr>
        <p:spPr>
          <a:xfrm>
            <a:off x="571500" y="19288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1. 우측 상단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[Export]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버튼 클릭</a:t>
            </a:r>
            <a:endParaRPr/>
          </a:p>
        </p:txBody>
      </p:sp>
      <p:sp>
        <p:nvSpPr>
          <p:cNvPr id="405" name="Google Shape;405;p40"/>
          <p:cNvSpPr txBox="1"/>
          <p:nvPr/>
        </p:nvSpPr>
        <p:spPr>
          <a:xfrm>
            <a:off x="571500" y="24241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2.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Title: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파일 이름 설정 (예: 학번_이름_작품명)</a:t>
            </a:r>
            <a:endParaRPr/>
          </a:p>
        </p:txBody>
      </p:sp>
      <p:sp>
        <p:nvSpPr>
          <p:cNvPr id="406" name="Google Shape;406;p40"/>
          <p:cNvSpPr txBox="1"/>
          <p:nvPr/>
        </p:nvSpPr>
        <p:spPr>
          <a:xfrm>
            <a:off x="571500" y="29194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3.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Resolution (해상도):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1080p (FHD) 권장</a:t>
            </a:r>
            <a:endParaRPr/>
          </a:p>
        </p:txBody>
      </p:sp>
      <p:sp>
        <p:nvSpPr>
          <p:cNvPr id="407" name="Google Shape;407;p40"/>
          <p:cNvSpPr txBox="1"/>
          <p:nvPr/>
        </p:nvSpPr>
        <p:spPr>
          <a:xfrm>
            <a:off x="571500" y="34147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4.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Frame rate (프레임):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30fps (표준)</a:t>
            </a:r>
            <a:endParaRPr/>
          </a:p>
        </p:txBody>
      </p:sp>
      <p:sp>
        <p:nvSpPr>
          <p:cNvPr id="408" name="Google Shape;408;p40"/>
          <p:cNvSpPr txBox="1"/>
          <p:nvPr/>
        </p:nvSpPr>
        <p:spPr>
          <a:xfrm>
            <a:off x="571500" y="39100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5. </a:t>
            </a:r>
            <a:r>
              <a:rPr lang="en-US" sz="1500" b="1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Format (포맷):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 MP4 (범용성 좋음)</a:t>
            </a:r>
            <a:endParaRPr/>
          </a:p>
        </p:txBody>
      </p:sp>
      <p:sp>
        <p:nvSpPr>
          <p:cNvPr id="409" name="Google Shape;409;p40"/>
          <p:cNvSpPr txBox="1"/>
          <p:nvPr/>
        </p:nvSpPr>
        <p:spPr>
          <a:xfrm>
            <a:off x="571500" y="4405312"/>
            <a:ext cx="52863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Noto Sans KR"/>
                <a:ea typeface="Noto Sans KR"/>
                <a:cs typeface="Noto Sans KR"/>
                <a:sym typeface="Noto Sans KR"/>
              </a:rPr>
              <a:t>6. [Export] 클릭하여 렌더링 완료!</a:t>
            </a:r>
            <a:endParaRPr/>
          </a:p>
        </p:txBody>
      </p:sp>
      <p:sp>
        <p:nvSpPr>
          <p:cNvPr id="411" name="Google Shape;411;p40"/>
          <p:cNvSpPr txBox="1"/>
          <p:nvPr/>
        </p:nvSpPr>
        <p:spPr>
          <a:xfrm>
            <a:off x="571500" y="571500"/>
            <a:ext cx="11601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Step 8: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최종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 b="1" i="0" u="none" strike="noStrike" cap="none" dirty="0" err="1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내보내기</a:t>
            </a:r>
            <a:r>
              <a:rPr lang="en-US" sz="3000" b="1" i="0" u="none" strike="noStrike" cap="none" dirty="0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 (Export)</a:t>
            </a:r>
            <a:endParaRPr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226C8B7-BA7A-8DD7-2ED4-03091896B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826" y="693575"/>
            <a:ext cx="5613124" cy="5212929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5"/>
          <p:cNvSpPr txBox="1"/>
          <p:nvPr/>
        </p:nvSpPr>
        <p:spPr>
          <a:xfrm>
            <a:off x="295275" y="3054727"/>
            <a:ext cx="1160145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005088"/>
                </a:solidFill>
                <a:latin typeface="Poppins"/>
                <a:ea typeface="Poppins"/>
                <a:cs typeface="Poppins"/>
                <a:sym typeface="Poppins"/>
              </a:rPr>
              <a:t>감사합니다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3800</Words>
  <Application>Microsoft Office PowerPoint</Application>
  <PresentationFormat>와이드스크린</PresentationFormat>
  <Paragraphs>455</Paragraphs>
  <Slides>71</Slides>
  <Notes>65</Notes>
  <HiddenSlides>0</HiddenSlides>
  <MMClips>3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71</vt:i4>
      </vt:variant>
    </vt:vector>
  </HeadingPairs>
  <TitlesOfParts>
    <vt:vector size="81" baseType="lpstr">
      <vt:lpstr>Canva Sans</vt:lpstr>
      <vt:lpstr>Canva Sans Bold</vt:lpstr>
      <vt:lpstr>Noto Sans KR</vt:lpstr>
      <vt:lpstr>맑은 고딕</vt:lpstr>
      <vt:lpstr>Arial</vt:lpstr>
      <vt:lpstr>Calibri</vt:lpstr>
      <vt:lpstr>Lato</vt:lpstr>
      <vt:lpstr>Noto Sans</vt:lpstr>
      <vt:lpstr>Poppins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stone red</dc:creator>
  <cp:lastModifiedBy>stone red</cp:lastModifiedBy>
  <cp:revision>7</cp:revision>
  <dcterms:created xsi:type="dcterms:W3CDTF">2025-10-31T12:25:09Z</dcterms:created>
  <dcterms:modified xsi:type="dcterms:W3CDTF">2025-11-03T03:00:51Z</dcterms:modified>
</cp:coreProperties>
</file>